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3"/>
  </p:notesMasterIdLst>
  <p:sldIdLst>
    <p:sldId id="305" r:id="rId2"/>
    <p:sldId id="355" r:id="rId3"/>
    <p:sldId id="356" r:id="rId4"/>
    <p:sldId id="336" r:id="rId5"/>
    <p:sldId id="257" r:id="rId6"/>
    <p:sldId id="260" r:id="rId7"/>
    <p:sldId id="261" r:id="rId8"/>
    <p:sldId id="262" r:id="rId9"/>
    <p:sldId id="263" r:id="rId10"/>
    <p:sldId id="266" r:id="rId11"/>
    <p:sldId id="357" r:id="rId12"/>
    <p:sldId id="325" r:id="rId13"/>
    <p:sldId id="326" r:id="rId14"/>
    <p:sldId id="310" r:id="rId15"/>
    <p:sldId id="269" r:id="rId16"/>
    <p:sldId id="270" r:id="rId17"/>
    <p:sldId id="271" r:id="rId18"/>
    <p:sldId id="337" r:id="rId19"/>
    <p:sldId id="274" r:id="rId20"/>
    <p:sldId id="358" r:id="rId21"/>
    <p:sldId id="277" r:id="rId22"/>
    <p:sldId id="360" r:id="rId23"/>
    <p:sldId id="361" r:id="rId24"/>
    <p:sldId id="280" r:id="rId25"/>
    <p:sldId id="315" r:id="rId26"/>
    <p:sldId id="316" r:id="rId27"/>
    <p:sldId id="282" r:id="rId28"/>
    <p:sldId id="283" r:id="rId29"/>
    <p:sldId id="284" r:id="rId30"/>
    <p:sldId id="376" r:id="rId31"/>
    <p:sldId id="377" r:id="rId32"/>
    <p:sldId id="362" r:id="rId33"/>
    <p:sldId id="333" r:id="rId34"/>
    <p:sldId id="363" r:id="rId35"/>
    <p:sldId id="289" r:id="rId36"/>
    <p:sldId id="290" r:id="rId37"/>
    <p:sldId id="364" r:id="rId38"/>
    <p:sldId id="366" r:id="rId39"/>
    <p:sldId id="367" r:id="rId40"/>
    <p:sldId id="368" r:id="rId41"/>
    <p:sldId id="379" r:id="rId42"/>
    <p:sldId id="380" r:id="rId43"/>
    <p:sldId id="381" r:id="rId44"/>
    <p:sldId id="382" r:id="rId45"/>
    <p:sldId id="369" r:id="rId46"/>
    <p:sldId id="370" r:id="rId47"/>
    <p:sldId id="351" r:id="rId48"/>
    <p:sldId id="298" r:id="rId49"/>
    <p:sldId id="299" r:id="rId50"/>
    <p:sldId id="300" r:id="rId51"/>
    <p:sldId id="301" r:id="rId52"/>
    <p:sldId id="341" r:id="rId53"/>
    <p:sldId id="342" r:id="rId54"/>
    <p:sldId id="343" r:id="rId55"/>
    <p:sldId id="338" r:id="rId56"/>
    <p:sldId id="383" r:id="rId57"/>
    <p:sldId id="384" r:id="rId58"/>
    <p:sldId id="302" r:id="rId59"/>
    <p:sldId id="303" r:id="rId60"/>
    <p:sldId id="304" r:id="rId61"/>
    <p:sldId id="385" r:id="rId62"/>
  </p:sldIdLst>
  <p:sldSz cx="9144000" cy="6858000" type="screen4x3"/>
  <p:notesSz cx="6858000" cy="9144000"/>
  <p:defaultTex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66"/>
    <a:srgbClr val="800000"/>
    <a:srgbClr val="000099"/>
    <a:srgbClr val="FF0000"/>
    <a:srgbClr val="006600"/>
    <a:srgbClr val="003300"/>
    <a:srgbClr val="A50021"/>
    <a:srgbClr val="990000"/>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7317" autoAdjust="0"/>
  </p:normalViewPr>
  <p:slideViewPr>
    <p:cSldViewPr>
      <p:cViewPr>
        <p:scale>
          <a:sx n="75" d="100"/>
          <a:sy n="75" d="100"/>
        </p:scale>
        <p:origin x="-2664" y="-618"/>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29.png"/></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31.png"/></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33.png"/></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34.png"/></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37.png"/></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37.png"/></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37.png"/></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38.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image" Target="../media/image5.e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image" Target="../media/image8.e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image" Target="../media/image15.png"/></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9.png"/></Relationships>
</file>

<file path=ppt/drawings/_rels/vmlDrawing6.v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2.emf"/><Relationship Id="rId1" Type="http://schemas.openxmlformats.org/officeDocument/2006/relationships/image" Target="../media/image2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4.png"/></Relationships>
</file>

<file path=ppt/drawings/_rels/vmlDrawing8.vml.rels><?xml version="1.0" encoding="UTF-8" standalone="yes"?>
<Relationships xmlns="http://schemas.openxmlformats.org/package/2006/relationships"><Relationship Id="rId1" Type="http://schemas.openxmlformats.org/officeDocument/2006/relationships/image" Target="../media/image25.png"/></Relationships>
</file>

<file path=ppt/drawings/_rels/vmlDrawing9.vml.rels><?xml version="1.0" encoding="UTF-8" standalone="yes"?>
<Relationships xmlns="http://schemas.openxmlformats.org/package/2006/relationships"><Relationship Id="rId1" Type="http://schemas.openxmlformats.org/officeDocument/2006/relationships/image" Target="../media/image28.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42"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00"/>
            </a:lvl1pPr>
          </a:lstStyle>
          <a:p>
            <a:endParaRPr lang="en-US" altLang="zh-CN"/>
          </a:p>
        </p:txBody>
      </p:sp>
      <p:sp>
        <p:nvSpPr>
          <p:cNvPr id="61443" name="Rectangle 3"/>
          <p:cNvSpPr>
            <a:spLocks noGrp="1" noChangeArrowheads="1"/>
          </p:cNvSpPr>
          <p:nvPr>
            <p:ph type="dt"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vl1pPr>
          </a:lstStyle>
          <a:p>
            <a:endParaRPr lang="en-US" altLang="zh-CN"/>
          </a:p>
        </p:txBody>
      </p:sp>
      <p:sp>
        <p:nvSpPr>
          <p:cNvPr id="61444"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61445" name="Rectangle 5"/>
          <p:cNvSpPr>
            <a:spLocks noGrp="1" noChangeArrowheads="1"/>
          </p:cNvSpPr>
          <p:nvPr>
            <p:ph type="body" sz="quarter" idx="3"/>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61446" name="Rectangle 6"/>
          <p:cNvSpPr>
            <a:spLocks noGrp="1" noChangeArrowheads="1"/>
          </p:cNvSpPr>
          <p:nvPr>
            <p:ph type="ftr" sz="quarter" idx="4"/>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vl1pPr>
          </a:lstStyle>
          <a:p>
            <a:endParaRPr lang="en-US" altLang="zh-CN"/>
          </a:p>
        </p:txBody>
      </p:sp>
      <p:sp>
        <p:nvSpPr>
          <p:cNvPr id="61447" name="Rectangle 7"/>
          <p:cNvSpPr>
            <a:spLocks noGrp="1" noChangeArrowheads="1"/>
          </p:cNvSpPr>
          <p:nvPr>
            <p:ph type="sldNum" sz="quarter" idx="5"/>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vl1pPr>
          </a:lstStyle>
          <a:p>
            <a:fld id="{3540856A-D777-45AD-A9F1-229159304335}" type="slidenum">
              <a:rPr lang="en-US" altLang="zh-CN"/>
              <a:pPr/>
              <a:t>‹#›</a:t>
            </a:fld>
            <a:endParaRPr lang="en-US" altLang="zh-CN"/>
          </a:p>
        </p:txBody>
      </p:sp>
    </p:spTree>
    <p:extLst>
      <p:ext uri="{BB962C8B-B14F-4D97-AF65-F5344CB8AC3E}">
        <p14:creationId xmlns:p14="http://schemas.microsoft.com/office/powerpoint/2010/main" val="515743956"/>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宋体" pitchFamily="2" charset="-122"/>
        <a:cs typeface="+mn-cs"/>
      </a:defRPr>
    </a:lvl1pPr>
    <a:lvl2pPr marL="457200" algn="l" rtl="0" fontAlgn="base">
      <a:spcBef>
        <a:spcPct val="30000"/>
      </a:spcBef>
      <a:spcAft>
        <a:spcPct val="0"/>
      </a:spcAft>
      <a:defRPr sz="1200" kern="1200">
        <a:solidFill>
          <a:schemeClr val="tx1"/>
        </a:solidFill>
        <a:latin typeface="Arial" charset="0"/>
        <a:ea typeface="宋体" pitchFamily="2" charset="-122"/>
        <a:cs typeface="+mn-cs"/>
      </a:defRPr>
    </a:lvl2pPr>
    <a:lvl3pPr marL="914400" algn="l" rtl="0" fontAlgn="base">
      <a:spcBef>
        <a:spcPct val="30000"/>
      </a:spcBef>
      <a:spcAft>
        <a:spcPct val="0"/>
      </a:spcAft>
      <a:defRPr sz="1200" kern="1200">
        <a:solidFill>
          <a:schemeClr val="tx1"/>
        </a:solidFill>
        <a:latin typeface="Arial" charset="0"/>
        <a:ea typeface="宋体" pitchFamily="2" charset="-122"/>
        <a:cs typeface="+mn-cs"/>
      </a:defRPr>
    </a:lvl3pPr>
    <a:lvl4pPr marL="1371600" algn="l" rtl="0" fontAlgn="base">
      <a:spcBef>
        <a:spcPct val="30000"/>
      </a:spcBef>
      <a:spcAft>
        <a:spcPct val="0"/>
      </a:spcAft>
      <a:defRPr sz="1200" kern="1200">
        <a:solidFill>
          <a:schemeClr val="tx1"/>
        </a:solidFill>
        <a:latin typeface="Arial" charset="0"/>
        <a:ea typeface="宋体" pitchFamily="2" charset="-122"/>
        <a:cs typeface="+mn-cs"/>
      </a:defRPr>
    </a:lvl4pPr>
    <a:lvl5pPr marL="1828800" algn="l" rtl="0" fontAlgn="base">
      <a:spcBef>
        <a:spcPct val="30000"/>
      </a:spcBef>
      <a:spcAft>
        <a:spcPct val="0"/>
      </a:spcAft>
      <a:defRPr sz="1200" kern="1200">
        <a:solidFill>
          <a:schemeClr val="tx1"/>
        </a:solidFill>
        <a:latin typeface="Arial"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88EC4BD-D724-4185-ACAC-7E19D891AD1C}" type="slidenum">
              <a:rPr lang="en-US" altLang="zh-CN"/>
              <a:pPr/>
              <a:t>16</a:t>
            </a:fld>
            <a:endParaRPr lang="en-US" altLang="zh-CN"/>
          </a:p>
        </p:txBody>
      </p:sp>
      <p:sp>
        <p:nvSpPr>
          <p:cNvPr id="62466" name="Rectangle 2"/>
          <p:cNvSpPr>
            <a:spLocks noGrp="1" noRot="1" noChangeAspect="1" noChangeArrowheads="1" noTextEdit="1"/>
          </p:cNvSpPr>
          <p:nvPr>
            <p:ph type="sldImg"/>
          </p:nvPr>
        </p:nvSpPr>
        <p:spPr>
          <a:ln/>
        </p:spPr>
      </p:sp>
      <p:sp>
        <p:nvSpPr>
          <p:cNvPr id="62467" name="Rectangle 3"/>
          <p:cNvSpPr>
            <a:spLocks noGrp="1" noChangeArrowheads="1"/>
          </p:cNvSpPr>
          <p:nvPr>
            <p:ph type="body" idx="1"/>
          </p:nvPr>
        </p:nvSpPr>
        <p:spPr/>
        <p:txBody>
          <a:bodyPr/>
          <a:lstStyle/>
          <a:p>
            <a:r>
              <a:rPr kumimoji="1" lang="zh-CN" altLang="en-US" b="1"/>
              <a:t>可见光区</a:t>
            </a:r>
            <a:r>
              <a:rPr kumimoji="1" lang="en-US" altLang="zh-CN" b="1"/>
              <a:t>(370nm</a:t>
            </a:r>
            <a:r>
              <a:rPr kumimoji="1" lang="zh-CN" altLang="en-US" b="1"/>
              <a:t>以上</a:t>
            </a:r>
            <a:r>
              <a:rPr kumimoji="1" lang="en-US" altLang="zh-CN" b="1"/>
              <a:t>)</a:t>
            </a:r>
            <a:r>
              <a:rPr kumimoji="1" lang="zh-CN" altLang="en-US" b="1"/>
              <a:t>用光学玻璃片，紫外光区</a:t>
            </a:r>
            <a:r>
              <a:rPr kumimoji="1" lang="en-US" altLang="zh-CN" b="1"/>
              <a:t>(370nm</a:t>
            </a:r>
            <a:r>
              <a:rPr kumimoji="1" lang="zh-CN" altLang="en-US" b="1"/>
              <a:t>以下</a:t>
            </a:r>
            <a:r>
              <a:rPr kumimoji="1" lang="en-US" altLang="zh-CN" b="1"/>
              <a:t>)</a:t>
            </a:r>
            <a:r>
              <a:rPr kumimoji="1" lang="zh-CN" altLang="en-US" b="1"/>
              <a:t>用石英玻璃片。</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5BE3ADB-3A4E-444A-A1D0-382AEC501D79}" type="slidenum">
              <a:rPr lang="en-US" altLang="zh-CN"/>
              <a:pPr/>
              <a:t>17</a:t>
            </a:fld>
            <a:endParaRPr lang="en-US" altLang="zh-CN"/>
          </a:p>
        </p:txBody>
      </p:sp>
      <p:sp>
        <p:nvSpPr>
          <p:cNvPr id="63490" name="Rectangle 2"/>
          <p:cNvSpPr>
            <a:spLocks noGrp="1" noRot="1" noChangeAspect="1" noChangeArrowheads="1" noTextEdit="1"/>
          </p:cNvSpPr>
          <p:nvPr>
            <p:ph type="sldImg"/>
          </p:nvPr>
        </p:nvSpPr>
        <p:spPr>
          <a:ln/>
        </p:spPr>
      </p:sp>
      <p:sp>
        <p:nvSpPr>
          <p:cNvPr id="63491"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7361E86-1BB1-448C-9178-F2A8F3D6F163}" type="slidenum">
              <a:rPr lang="en-US" altLang="zh-CN"/>
              <a:pPr/>
              <a:t>19</a:t>
            </a:fld>
            <a:endParaRPr lang="en-US" altLang="zh-CN"/>
          </a:p>
        </p:txBody>
      </p:sp>
      <p:sp>
        <p:nvSpPr>
          <p:cNvPr id="64514" name="Rectangle 2"/>
          <p:cNvSpPr>
            <a:spLocks noGrp="1" noRot="1" noChangeAspect="1" noChangeArrowheads="1" noTextEdit="1"/>
          </p:cNvSpPr>
          <p:nvPr>
            <p:ph type="sldImg"/>
          </p:nvPr>
        </p:nvSpPr>
        <p:spPr>
          <a:ln/>
        </p:spPr>
      </p:sp>
      <p:sp>
        <p:nvSpPr>
          <p:cNvPr id="64515" name="Rectangle 3"/>
          <p:cNvSpPr>
            <a:spLocks noGrp="1" noChangeArrowheads="1"/>
          </p:cNvSpPr>
          <p:nvPr>
            <p:ph type="body" idx="1"/>
          </p:nvPr>
        </p:nvSpPr>
        <p:spPr/>
        <p:txBody>
          <a:bodyPr/>
          <a:lstStyle/>
          <a:p>
            <a:pPr eaLnBrk="0" hangingPunct="0">
              <a:spcBef>
                <a:spcPct val="50000"/>
              </a:spcBef>
            </a:pPr>
            <a:endParaRPr kumimoji="1" lang="zh-CN" altLang="zh-CN" b="1"/>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C5D3534-85BC-4290-BF9C-4313AF60BEED}" type="slidenum">
              <a:rPr lang="en-US" altLang="zh-CN"/>
              <a:pPr/>
              <a:t>21</a:t>
            </a:fld>
            <a:endParaRPr lang="en-US" altLang="zh-CN"/>
          </a:p>
        </p:txBody>
      </p:sp>
      <p:sp>
        <p:nvSpPr>
          <p:cNvPr id="83970" name="Rectangle 2"/>
          <p:cNvSpPr>
            <a:spLocks noGrp="1" noRot="1" noChangeAspect="1" noChangeArrowheads="1" noTextEdit="1"/>
          </p:cNvSpPr>
          <p:nvPr>
            <p:ph type="sldImg"/>
          </p:nvPr>
        </p:nvSpPr>
        <p:spPr>
          <a:ln/>
        </p:spPr>
      </p:sp>
      <p:sp>
        <p:nvSpPr>
          <p:cNvPr id="83971" name="Rectangle 3"/>
          <p:cNvSpPr>
            <a:spLocks noGrp="1" noChangeArrowheads="1"/>
          </p:cNvSpPr>
          <p:nvPr>
            <p:ph type="body" idx="1"/>
          </p:nvPr>
        </p:nvSpPr>
        <p:spPr/>
        <p:txBody>
          <a:bodyPr/>
          <a:lstStyle/>
          <a:p>
            <a:endParaRPr kumimoji="1" lang="en-US" altLang="zh-CN">
              <a:solidFill>
                <a:schemeClr val="bg2"/>
              </a:solidFill>
            </a:endParaRPr>
          </a:p>
          <a:p>
            <a:endParaRPr kumimoji="1" lang="en-US" altLang="zh-CN" b="1"/>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445811C-DD85-4017-AEE0-47D6D94DD13E}" type="slidenum">
              <a:rPr lang="en-US" altLang="zh-CN"/>
              <a:pPr/>
              <a:t>25</a:t>
            </a:fld>
            <a:endParaRPr lang="en-US" altLang="zh-CN"/>
          </a:p>
        </p:txBody>
      </p:sp>
      <p:sp>
        <p:nvSpPr>
          <p:cNvPr id="86018" name="Rectangle 2"/>
          <p:cNvSpPr>
            <a:spLocks noGrp="1" noRot="1" noChangeAspect="1" noChangeArrowheads="1" noTextEdit="1"/>
          </p:cNvSpPr>
          <p:nvPr>
            <p:ph type="sldImg"/>
          </p:nvPr>
        </p:nvSpPr>
        <p:spPr>
          <a:ln/>
        </p:spPr>
      </p:sp>
      <p:sp>
        <p:nvSpPr>
          <p:cNvPr id="86019" name="Rectangle 3"/>
          <p:cNvSpPr>
            <a:spLocks noGrp="1" noChangeArrowheads="1"/>
          </p:cNvSpPr>
          <p:nvPr>
            <p:ph type="body" idx="1"/>
          </p:nvPr>
        </p:nvSpPr>
        <p:spPr/>
        <p:txBody>
          <a:bodyPr/>
          <a:lstStyle/>
          <a:p>
            <a:pPr>
              <a:spcBef>
                <a:spcPct val="50000"/>
              </a:spcBef>
            </a:pPr>
            <a:r>
              <a:rPr lang="zh-CN" altLang="en-US"/>
              <a:t>在惰性气体气氛下原子化，对于那些易形成难解离氧化物的元素分析更为有利；</a:t>
            </a:r>
          </a:p>
          <a:p>
            <a:endParaRPr lang="en-US" altLang="zh-C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63A1BBA-5920-41F2-A117-68C024B72857}" type="slidenum">
              <a:rPr lang="en-US" altLang="zh-CN"/>
              <a:pPr/>
              <a:t>29</a:t>
            </a:fld>
            <a:endParaRPr lang="en-US" altLang="zh-CN"/>
          </a:p>
        </p:txBody>
      </p:sp>
      <p:sp>
        <p:nvSpPr>
          <p:cNvPr id="88066" name="Rectangle 2"/>
          <p:cNvSpPr>
            <a:spLocks noGrp="1" noRot="1" noChangeAspect="1" noChangeArrowheads="1" noTextEdit="1"/>
          </p:cNvSpPr>
          <p:nvPr>
            <p:ph type="sldImg"/>
          </p:nvPr>
        </p:nvSpPr>
        <p:spPr>
          <a:ln/>
        </p:spPr>
      </p:sp>
      <p:sp>
        <p:nvSpPr>
          <p:cNvPr id="88067" name="Rectangle 3"/>
          <p:cNvSpPr>
            <a:spLocks noGrp="1" noChangeArrowheads="1"/>
          </p:cNvSpPr>
          <p:nvPr>
            <p:ph type="body" idx="1"/>
          </p:nvPr>
        </p:nvSpPr>
        <p:spPr/>
        <p:txBody>
          <a:bodyPr/>
          <a:lstStyle/>
          <a:p>
            <a:endParaRPr kumimoji="1" lang="zh-CN" altLang="zh-CN" b="1"/>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80AABB7-A1E7-45AC-8589-F409F33D54E1}" type="slidenum">
              <a:rPr lang="en-US" altLang="zh-CN"/>
              <a:pPr/>
              <a:t>36</a:t>
            </a:fld>
            <a:endParaRPr lang="en-US" altLang="zh-CN"/>
          </a:p>
        </p:txBody>
      </p:sp>
      <p:sp>
        <p:nvSpPr>
          <p:cNvPr id="89090" name="Rectangle 2"/>
          <p:cNvSpPr>
            <a:spLocks noGrp="1" noRot="1" noChangeAspect="1" noChangeArrowheads="1" noTextEdit="1"/>
          </p:cNvSpPr>
          <p:nvPr>
            <p:ph type="sldImg"/>
          </p:nvPr>
        </p:nvSpPr>
        <p:spPr>
          <a:ln/>
        </p:spPr>
      </p:sp>
      <p:sp>
        <p:nvSpPr>
          <p:cNvPr id="89091" name="Rectangle 3"/>
          <p:cNvSpPr>
            <a:spLocks noGrp="1" noChangeArrowheads="1"/>
          </p:cNvSpPr>
          <p:nvPr>
            <p:ph type="body" idx="1"/>
          </p:nvPr>
        </p:nvSpPr>
        <p:spPr/>
        <p:txBody>
          <a:bodyPr/>
          <a:lstStyle/>
          <a:p>
            <a:endParaRPr kumimoji="1" lang="zh-CN" altLang="zh-CN" b="1">
              <a:solidFill>
                <a:srgbClr val="0000CC"/>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B4B94833-FE53-4383-BD7A-60B9F411EB44}" type="slidenum">
              <a:rPr lang="en-US" altLang="zh-CN"/>
              <a:pPr/>
              <a:t>‹#›</a:t>
            </a:fld>
            <a:endParaRPr lang="en-US" altLang="zh-CN"/>
          </a:p>
        </p:txBody>
      </p:sp>
    </p:spTree>
    <p:extLst>
      <p:ext uri="{BB962C8B-B14F-4D97-AF65-F5344CB8AC3E}">
        <p14:creationId xmlns:p14="http://schemas.microsoft.com/office/powerpoint/2010/main" val="16747265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FEEDCA11-4686-47B9-93CD-00F956A0501D}" type="slidenum">
              <a:rPr lang="en-US" altLang="zh-CN"/>
              <a:pPr/>
              <a:t>‹#›</a:t>
            </a:fld>
            <a:endParaRPr lang="en-US" altLang="zh-CN"/>
          </a:p>
        </p:txBody>
      </p:sp>
    </p:spTree>
    <p:extLst>
      <p:ext uri="{BB962C8B-B14F-4D97-AF65-F5344CB8AC3E}">
        <p14:creationId xmlns:p14="http://schemas.microsoft.com/office/powerpoint/2010/main" val="16833994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7744B8A7-7A18-4301-9E9C-7EA9477B86EA}" type="slidenum">
              <a:rPr lang="en-US" altLang="zh-CN"/>
              <a:pPr/>
              <a:t>‹#›</a:t>
            </a:fld>
            <a:endParaRPr lang="en-US" altLang="zh-CN"/>
          </a:p>
        </p:txBody>
      </p:sp>
    </p:spTree>
    <p:extLst>
      <p:ext uri="{BB962C8B-B14F-4D97-AF65-F5344CB8AC3E}">
        <p14:creationId xmlns:p14="http://schemas.microsoft.com/office/powerpoint/2010/main" val="2576759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7CE468D7-B803-4187-885B-831BD91BD065}" type="slidenum">
              <a:rPr lang="en-US" altLang="zh-CN"/>
              <a:pPr/>
              <a:t>‹#›</a:t>
            </a:fld>
            <a:endParaRPr lang="en-US" altLang="zh-CN"/>
          </a:p>
        </p:txBody>
      </p:sp>
    </p:spTree>
    <p:extLst>
      <p:ext uri="{BB962C8B-B14F-4D97-AF65-F5344CB8AC3E}">
        <p14:creationId xmlns:p14="http://schemas.microsoft.com/office/powerpoint/2010/main" val="28976305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D26FE3CA-C1CE-48A2-B484-628BFDB2DF56}" type="slidenum">
              <a:rPr lang="en-US" altLang="zh-CN"/>
              <a:pPr/>
              <a:t>‹#›</a:t>
            </a:fld>
            <a:endParaRPr lang="en-US" altLang="zh-CN"/>
          </a:p>
        </p:txBody>
      </p:sp>
    </p:spTree>
    <p:extLst>
      <p:ext uri="{BB962C8B-B14F-4D97-AF65-F5344CB8AC3E}">
        <p14:creationId xmlns:p14="http://schemas.microsoft.com/office/powerpoint/2010/main" val="21918705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lvl1pPr>
              <a:defRPr/>
            </a:lvl1pPr>
          </a:lstStyle>
          <a:p>
            <a:endParaRPr lang="en-US" altLang="zh-CN"/>
          </a:p>
        </p:txBody>
      </p:sp>
      <p:sp>
        <p:nvSpPr>
          <p:cNvPr id="6" name="页脚占位符 5"/>
          <p:cNvSpPr>
            <a:spLocks noGrp="1"/>
          </p:cNvSpPr>
          <p:nvPr>
            <p:ph type="ftr" sz="quarter" idx="11"/>
          </p:nvPr>
        </p:nvSpPr>
        <p:spPr/>
        <p:txBody>
          <a:bodyPr/>
          <a:lstStyle>
            <a:lvl1pPr>
              <a:defRPr/>
            </a:lvl1pPr>
          </a:lstStyle>
          <a:p>
            <a:endParaRPr lang="en-US" altLang="zh-CN"/>
          </a:p>
        </p:txBody>
      </p:sp>
      <p:sp>
        <p:nvSpPr>
          <p:cNvPr id="7" name="灯片编号占位符 6"/>
          <p:cNvSpPr>
            <a:spLocks noGrp="1"/>
          </p:cNvSpPr>
          <p:nvPr>
            <p:ph type="sldNum" sz="quarter" idx="12"/>
          </p:nvPr>
        </p:nvSpPr>
        <p:spPr/>
        <p:txBody>
          <a:bodyPr/>
          <a:lstStyle>
            <a:lvl1pPr>
              <a:defRPr/>
            </a:lvl1pPr>
          </a:lstStyle>
          <a:p>
            <a:fld id="{D01701DE-4F1E-41E4-A73A-A5856F64FB1F}" type="slidenum">
              <a:rPr lang="en-US" altLang="zh-CN"/>
              <a:pPr/>
              <a:t>‹#›</a:t>
            </a:fld>
            <a:endParaRPr lang="en-US" altLang="zh-CN"/>
          </a:p>
        </p:txBody>
      </p:sp>
    </p:spTree>
    <p:extLst>
      <p:ext uri="{BB962C8B-B14F-4D97-AF65-F5344CB8AC3E}">
        <p14:creationId xmlns:p14="http://schemas.microsoft.com/office/powerpoint/2010/main" val="10158491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lvl1pPr>
              <a:defRPr/>
            </a:lvl1pPr>
          </a:lstStyle>
          <a:p>
            <a:endParaRPr lang="en-US" altLang="zh-CN"/>
          </a:p>
        </p:txBody>
      </p:sp>
      <p:sp>
        <p:nvSpPr>
          <p:cNvPr id="8" name="页脚占位符 7"/>
          <p:cNvSpPr>
            <a:spLocks noGrp="1"/>
          </p:cNvSpPr>
          <p:nvPr>
            <p:ph type="ftr" sz="quarter" idx="11"/>
          </p:nvPr>
        </p:nvSpPr>
        <p:spPr/>
        <p:txBody>
          <a:bodyPr/>
          <a:lstStyle>
            <a:lvl1pPr>
              <a:defRPr/>
            </a:lvl1pPr>
          </a:lstStyle>
          <a:p>
            <a:endParaRPr lang="en-US" altLang="zh-CN"/>
          </a:p>
        </p:txBody>
      </p:sp>
      <p:sp>
        <p:nvSpPr>
          <p:cNvPr id="9" name="灯片编号占位符 8"/>
          <p:cNvSpPr>
            <a:spLocks noGrp="1"/>
          </p:cNvSpPr>
          <p:nvPr>
            <p:ph type="sldNum" sz="quarter" idx="12"/>
          </p:nvPr>
        </p:nvSpPr>
        <p:spPr/>
        <p:txBody>
          <a:bodyPr/>
          <a:lstStyle>
            <a:lvl1pPr>
              <a:defRPr/>
            </a:lvl1pPr>
          </a:lstStyle>
          <a:p>
            <a:fld id="{0EE92FAE-EEB0-4E68-854E-F7D829A6E437}" type="slidenum">
              <a:rPr lang="en-US" altLang="zh-CN"/>
              <a:pPr/>
              <a:t>‹#›</a:t>
            </a:fld>
            <a:endParaRPr lang="en-US" altLang="zh-CN"/>
          </a:p>
        </p:txBody>
      </p:sp>
    </p:spTree>
    <p:extLst>
      <p:ext uri="{BB962C8B-B14F-4D97-AF65-F5344CB8AC3E}">
        <p14:creationId xmlns:p14="http://schemas.microsoft.com/office/powerpoint/2010/main" val="33484026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lvl1pPr>
              <a:defRPr/>
            </a:lvl1pPr>
          </a:lstStyle>
          <a:p>
            <a:endParaRPr lang="en-US" altLang="zh-CN"/>
          </a:p>
        </p:txBody>
      </p:sp>
      <p:sp>
        <p:nvSpPr>
          <p:cNvPr id="4" name="页脚占位符 3"/>
          <p:cNvSpPr>
            <a:spLocks noGrp="1"/>
          </p:cNvSpPr>
          <p:nvPr>
            <p:ph type="ftr" sz="quarter" idx="11"/>
          </p:nvPr>
        </p:nvSpPr>
        <p:spPr/>
        <p:txBody>
          <a:bodyPr/>
          <a:lstStyle>
            <a:lvl1pPr>
              <a:defRPr/>
            </a:lvl1pPr>
          </a:lstStyle>
          <a:p>
            <a:endParaRPr lang="en-US" altLang="zh-CN"/>
          </a:p>
        </p:txBody>
      </p:sp>
      <p:sp>
        <p:nvSpPr>
          <p:cNvPr id="5" name="灯片编号占位符 4"/>
          <p:cNvSpPr>
            <a:spLocks noGrp="1"/>
          </p:cNvSpPr>
          <p:nvPr>
            <p:ph type="sldNum" sz="quarter" idx="12"/>
          </p:nvPr>
        </p:nvSpPr>
        <p:spPr/>
        <p:txBody>
          <a:bodyPr/>
          <a:lstStyle>
            <a:lvl1pPr>
              <a:defRPr/>
            </a:lvl1pPr>
          </a:lstStyle>
          <a:p>
            <a:fld id="{95C7CA00-A23D-4922-AE90-7DFBA2C807A4}" type="slidenum">
              <a:rPr lang="en-US" altLang="zh-CN"/>
              <a:pPr/>
              <a:t>‹#›</a:t>
            </a:fld>
            <a:endParaRPr lang="en-US" altLang="zh-CN"/>
          </a:p>
        </p:txBody>
      </p:sp>
    </p:spTree>
    <p:extLst>
      <p:ext uri="{BB962C8B-B14F-4D97-AF65-F5344CB8AC3E}">
        <p14:creationId xmlns:p14="http://schemas.microsoft.com/office/powerpoint/2010/main" val="28976274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vl1pPr>
          </a:lstStyle>
          <a:p>
            <a:endParaRPr lang="en-US" altLang="zh-CN"/>
          </a:p>
        </p:txBody>
      </p:sp>
      <p:sp>
        <p:nvSpPr>
          <p:cNvPr id="3" name="页脚占位符 2"/>
          <p:cNvSpPr>
            <a:spLocks noGrp="1"/>
          </p:cNvSpPr>
          <p:nvPr>
            <p:ph type="ftr" sz="quarter" idx="11"/>
          </p:nvPr>
        </p:nvSpPr>
        <p:spPr/>
        <p:txBody>
          <a:bodyPr/>
          <a:lstStyle>
            <a:lvl1pPr>
              <a:defRPr/>
            </a:lvl1pPr>
          </a:lstStyle>
          <a:p>
            <a:endParaRPr lang="en-US" altLang="zh-CN"/>
          </a:p>
        </p:txBody>
      </p:sp>
      <p:sp>
        <p:nvSpPr>
          <p:cNvPr id="4" name="灯片编号占位符 3"/>
          <p:cNvSpPr>
            <a:spLocks noGrp="1"/>
          </p:cNvSpPr>
          <p:nvPr>
            <p:ph type="sldNum" sz="quarter" idx="12"/>
          </p:nvPr>
        </p:nvSpPr>
        <p:spPr/>
        <p:txBody>
          <a:bodyPr/>
          <a:lstStyle>
            <a:lvl1pPr>
              <a:defRPr/>
            </a:lvl1pPr>
          </a:lstStyle>
          <a:p>
            <a:fld id="{064C1B19-C71D-4A19-AFD9-83760517775A}" type="slidenum">
              <a:rPr lang="en-US" altLang="zh-CN"/>
              <a:pPr/>
              <a:t>‹#›</a:t>
            </a:fld>
            <a:endParaRPr lang="en-US" altLang="zh-CN"/>
          </a:p>
        </p:txBody>
      </p:sp>
    </p:spTree>
    <p:extLst>
      <p:ext uri="{BB962C8B-B14F-4D97-AF65-F5344CB8AC3E}">
        <p14:creationId xmlns:p14="http://schemas.microsoft.com/office/powerpoint/2010/main" val="5713748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lvl1pPr>
              <a:defRPr/>
            </a:lvl1pPr>
          </a:lstStyle>
          <a:p>
            <a:endParaRPr lang="en-US" altLang="zh-CN"/>
          </a:p>
        </p:txBody>
      </p:sp>
      <p:sp>
        <p:nvSpPr>
          <p:cNvPr id="6" name="页脚占位符 5"/>
          <p:cNvSpPr>
            <a:spLocks noGrp="1"/>
          </p:cNvSpPr>
          <p:nvPr>
            <p:ph type="ftr" sz="quarter" idx="11"/>
          </p:nvPr>
        </p:nvSpPr>
        <p:spPr/>
        <p:txBody>
          <a:bodyPr/>
          <a:lstStyle>
            <a:lvl1pPr>
              <a:defRPr/>
            </a:lvl1pPr>
          </a:lstStyle>
          <a:p>
            <a:endParaRPr lang="en-US" altLang="zh-CN"/>
          </a:p>
        </p:txBody>
      </p:sp>
      <p:sp>
        <p:nvSpPr>
          <p:cNvPr id="7" name="灯片编号占位符 6"/>
          <p:cNvSpPr>
            <a:spLocks noGrp="1"/>
          </p:cNvSpPr>
          <p:nvPr>
            <p:ph type="sldNum" sz="quarter" idx="12"/>
          </p:nvPr>
        </p:nvSpPr>
        <p:spPr/>
        <p:txBody>
          <a:bodyPr/>
          <a:lstStyle>
            <a:lvl1pPr>
              <a:defRPr/>
            </a:lvl1pPr>
          </a:lstStyle>
          <a:p>
            <a:fld id="{5D73B530-601E-4623-8B1B-0D45BBA95D3E}" type="slidenum">
              <a:rPr lang="en-US" altLang="zh-CN"/>
              <a:pPr/>
              <a:t>‹#›</a:t>
            </a:fld>
            <a:endParaRPr lang="en-US" altLang="zh-CN"/>
          </a:p>
        </p:txBody>
      </p:sp>
    </p:spTree>
    <p:extLst>
      <p:ext uri="{BB962C8B-B14F-4D97-AF65-F5344CB8AC3E}">
        <p14:creationId xmlns:p14="http://schemas.microsoft.com/office/powerpoint/2010/main" val="28357429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lvl1pPr>
              <a:defRPr/>
            </a:lvl1pPr>
          </a:lstStyle>
          <a:p>
            <a:endParaRPr lang="en-US" altLang="zh-CN"/>
          </a:p>
        </p:txBody>
      </p:sp>
      <p:sp>
        <p:nvSpPr>
          <p:cNvPr id="6" name="页脚占位符 5"/>
          <p:cNvSpPr>
            <a:spLocks noGrp="1"/>
          </p:cNvSpPr>
          <p:nvPr>
            <p:ph type="ftr" sz="quarter" idx="11"/>
          </p:nvPr>
        </p:nvSpPr>
        <p:spPr/>
        <p:txBody>
          <a:bodyPr/>
          <a:lstStyle>
            <a:lvl1pPr>
              <a:defRPr/>
            </a:lvl1pPr>
          </a:lstStyle>
          <a:p>
            <a:endParaRPr lang="en-US" altLang="zh-CN"/>
          </a:p>
        </p:txBody>
      </p:sp>
      <p:sp>
        <p:nvSpPr>
          <p:cNvPr id="7" name="灯片编号占位符 6"/>
          <p:cNvSpPr>
            <a:spLocks noGrp="1"/>
          </p:cNvSpPr>
          <p:nvPr>
            <p:ph type="sldNum" sz="quarter" idx="12"/>
          </p:nvPr>
        </p:nvSpPr>
        <p:spPr/>
        <p:txBody>
          <a:bodyPr/>
          <a:lstStyle>
            <a:lvl1pPr>
              <a:defRPr/>
            </a:lvl1pPr>
          </a:lstStyle>
          <a:p>
            <a:fld id="{44A667A6-06CF-4978-875B-666636003B9A}" type="slidenum">
              <a:rPr lang="en-US" altLang="zh-CN"/>
              <a:pPr/>
              <a:t>‹#›</a:t>
            </a:fld>
            <a:endParaRPr lang="en-US" altLang="zh-CN"/>
          </a:p>
        </p:txBody>
      </p:sp>
    </p:spTree>
    <p:extLst>
      <p:ext uri="{BB962C8B-B14F-4D97-AF65-F5344CB8AC3E}">
        <p14:creationId xmlns:p14="http://schemas.microsoft.com/office/powerpoint/2010/main" val="4689470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027" name="Rectangle 3"/>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endParaRPr lang="en-US" altLang="zh-CN"/>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vl1pPr>
          </a:lstStyle>
          <a:p>
            <a:endParaRPr lang="en-US" altLang="zh-CN"/>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fld id="{DB938DF0-2429-41C7-92D6-0AA7F54B95EA}" type="slidenum">
              <a:rPr lang="en-US" altLang="zh-CN"/>
              <a:pPr/>
              <a:t>‹#›</a:t>
            </a:fld>
            <a:endParaRPr lang="en-US" altLang="zh-C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ea typeface="宋体" pitchFamily="2" charset="-122"/>
        </a:defRPr>
      </a:lvl2pPr>
      <a:lvl3pPr algn="ctr" rtl="0" fontAlgn="base">
        <a:spcBef>
          <a:spcPct val="0"/>
        </a:spcBef>
        <a:spcAft>
          <a:spcPct val="0"/>
        </a:spcAft>
        <a:defRPr sz="4400">
          <a:solidFill>
            <a:schemeClr val="tx2"/>
          </a:solidFill>
          <a:latin typeface="Arial" charset="0"/>
          <a:ea typeface="宋体" pitchFamily="2" charset="-122"/>
        </a:defRPr>
      </a:lvl3pPr>
      <a:lvl4pPr algn="ctr" rtl="0" fontAlgn="base">
        <a:spcBef>
          <a:spcPct val="0"/>
        </a:spcBef>
        <a:spcAft>
          <a:spcPct val="0"/>
        </a:spcAft>
        <a:defRPr sz="4400">
          <a:solidFill>
            <a:schemeClr val="tx2"/>
          </a:solidFill>
          <a:latin typeface="Arial" charset="0"/>
          <a:ea typeface="宋体" pitchFamily="2" charset="-122"/>
        </a:defRPr>
      </a:lvl4pPr>
      <a:lvl5pPr algn="ctr" rtl="0" fontAlgn="base">
        <a:spcBef>
          <a:spcPct val="0"/>
        </a:spcBef>
        <a:spcAft>
          <a:spcPct val="0"/>
        </a:spcAft>
        <a:defRPr sz="4400">
          <a:solidFill>
            <a:schemeClr val="tx2"/>
          </a:solidFill>
          <a:latin typeface="Arial" charset="0"/>
          <a:ea typeface="宋体" pitchFamily="2" charset="-122"/>
        </a:defRPr>
      </a:lvl5pPr>
      <a:lvl6pPr marL="457200" algn="ctr" rtl="0" fontAlgn="base">
        <a:spcBef>
          <a:spcPct val="0"/>
        </a:spcBef>
        <a:spcAft>
          <a:spcPct val="0"/>
        </a:spcAft>
        <a:defRPr sz="4400">
          <a:solidFill>
            <a:schemeClr val="tx2"/>
          </a:solidFill>
          <a:latin typeface="Arial" charset="0"/>
          <a:ea typeface="宋体" pitchFamily="2" charset="-122"/>
        </a:defRPr>
      </a:lvl6pPr>
      <a:lvl7pPr marL="914400" algn="ctr" rtl="0" fontAlgn="base">
        <a:spcBef>
          <a:spcPct val="0"/>
        </a:spcBef>
        <a:spcAft>
          <a:spcPct val="0"/>
        </a:spcAft>
        <a:defRPr sz="4400">
          <a:solidFill>
            <a:schemeClr val="tx2"/>
          </a:solidFill>
          <a:latin typeface="Arial" charset="0"/>
          <a:ea typeface="宋体" pitchFamily="2" charset="-122"/>
        </a:defRPr>
      </a:lvl7pPr>
      <a:lvl8pPr marL="1371600" algn="ctr" rtl="0" fontAlgn="base">
        <a:spcBef>
          <a:spcPct val="0"/>
        </a:spcBef>
        <a:spcAft>
          <a:spcPct val="0"/>
        </a:spcAft>
        <a:defRPr sz="4400">
          <a:solidFill>
            <a:schemeClr val="tx2"/>
          </a:solidFill>
          <a:latin typeface="Arial" charset="0"/>
          <a:ea typeface="宋体" pitchFamily="2" charset="-122"/>
        </a:defRPr>
      </a:lvl8pPr>
      <a:lvl9pPr marL="1828800" algn="ctr" rtl="0" fontAlgn="base">
        <a:spcBef>
          <a:spcPct val="0"/>
        </a:spcBef>
        <a:spcAft>
          <a:spcPct val="0"/>
        </a:spcAft>
        <a:defRPr sz="4400">
          <a:solidFill>
            <a:schemeClr val="tx2"/>
          </a:solidFill>
          <a:latin typeface="Arial" charset="0"/>
          <a:ea typeface="宋体" pitchFamily="2" charset="-122"/>
        </a:defRPr>
      </a:lvl9pPr>
    </p:titleStyle>
    <p:body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ea typeface="+mn-ea"/>
        </a:defRPr>
      </a:lvl2pPr>
      <a:lvl3pPr marL="1143000" indent="-228600" algn="l" rtl="0" fontAlgn="base">
        <a:spcBef>
          <a:spcPct val="20000"/>
        </a:spcBef>
        <a:spcAft>
          <a:spcPct val="0"/>
        </a:spcAft>
        <a:buChar char="•"/>
        <a:defRPr sz="2400">
          <a:solidFill>
            <a:schemeClr val="tx1"/>
          </a:solidFill>
          <a:latin typeface="+mn-lt"/>
          <a:ea typeface="+mn-ea"/>
        </a:defRPr>
      </a:lvl3pPr>
      <a:lvl4pPr marL="1600200" indent="-228600" algn="l" rtl="0" fontAlgn="base">
        <a:spcBef>
          <a:spcPct val="20000"/>
        </a:spcBef>
        <a:spcAft>
          <a:spcPct val="0"/>
        </a:spcAft>
        <a:buChar char="–"/>
        <a:defRPr sz="2000">
          <a:solidFill>
            <a:schemeClr val="tx1"/>
          </a:solidFill>
          <a:latin typeface="+mn-lt"/>
          <a:ea typeface="+mn-ea"/>
        </a:defRPr>
      </a:lvl4pPr>
      <a:lvl5pPr marL="2057400" indent="-228600" algn="l" rtl="0" fontAlgn="base">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9.emf"/><Relationship Id="rId2" Type="http://schemas.openxmlformats.org/officeDocument/2006/relationships/slideLayout" Target="../slideLayouts/slideLayout7.xml"/><Relationship Id="rId1" Type="http://schemas.openxmlformats.org/officeDocument/2006/relationships/vmlDrawing" Target="../drawings/vmlDrawing3.vml"/><Relationship Id="rId6" Type="http://schemas.openxmlformats.org/officeDocument/2006/relationships/oleObject" Target="../embeddings/oleObject5.bin"/><Relationship Id="rId5" Type="http://schemas.openxmlformats.org/officeDocument/2006/relationships/image" Target="../media/image8.emf"/><Relationship Id="rId4" Type="http://schemas.openxmlformats.org/officeDocument/2006/relationships/oleObject" Target="../embeddings/oleObject4.bin"/></Relationships>
</file>

<file path=ppt/slides/_rels/slide1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8" Type="http://schemas.openxmlformats.org/officeDocument/2006/relationships/oleObject" Target="../embeddings/oleObject8.bin"/><Relationship Id="rId3" Type="http://schemas.openxmlformats.org/officeDocument/2006/relationships/notesSlide" Target="../notesSlides/notesSlide1.xml"/><Relationship Id="rId7" Type="http://schemas.openxmlformats.org/officeDocument/2006/relationships/image" Target="../media/image16.png"/><Relationship Id="rId2" Type="http://schemas.openxmlformats.org/officeDocument/2006/relationships/slideLayout" Target="../slideLayouts/slideLayout7.xml"/><Relationship Id="rId1" Type="http://schemas.openxmlformats.org/officeDocument/2006/relationships/vmlDrawing" Target="../drawings/vmlDrawing4.vml"/><Relationship Id="rId6" Type="http://schemas.openxmlformats.org/officeDocument/2006/relationships/oleObject" Target="../embeddings/oleObject7.bin"/><Relationship Id="rId5" Type="http://schemas.openxmlformats.org/officeDocument/2006/relationships/image" Target="../media/image15.png"/><Relationship Id="rId4" Type="http://schemas.openxmlformats.org/officeDocument/2006/relationships/oleObject" Target="../embeddings/oleObject6.bin"/><Relationship Id="rId9"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7.xml"/><Relationship Id="rId1" Type="http://schemas.openxmlformats.org/officeDocument/2006/relationships/vmlDrawing" Target="../drawings/vmlDrawing5.vml"/><Relationship Id="rId5" Type="http://schemas.openxmlformats.org/officeDocument/2006/relationships/image" Target="../media/image20.jpeg"/><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8" Type="http://schemas.openxmlformats.org/officeDocument/2006/relationships/image" Target="../media/image23.emf"/><Relationship Id="rId3" Type="http://schemas.openxmlformats.org/officeDocument/2006/relationships/oleObject" Target="../embeddings/oleObject10.bin"/><Relationship Id="rId7" Type="http://schemas.openxmlformats.org/officeDocument/2006/relationships/oleObject" Target="../embeddings/oleObject12.bin"/><Relationship Id="rId2" Type="http://schemas.openxmlformats.org/officeDocument/2006/relationships/slideLayout" Target="../slideLayouts/slideLayout7.xml"/><Relationship Id="rId1" Type="http://schemas.openxmlformats.org/officeDocument/2006/relationships/vmlDrawing" Target="../drawings/vmlDrawing6.vml"/><Relationship Id="rId6" Type="http://schemas.openxmlformats.org/officeDocument/2006/relationships/image" Target="../media/image22.emf"/><Relationship Id="rId5" Type="http://schemas.openxmlformats.org/officeDocument/2006/relationships/oleObject" Target="../embeddings/oleObject11.bin"/><Relationship Id="rId4" Type="http://schemas.openxmlformats.org/officeDocument/2006/relationships/image" Target="../media/image21.emf"/></Relationships>
</file>

<file path=ppt/slides/_rels/slide23.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Layout" Target="../slideLayouts/slideLayout7.xml"/><Relationship Id="rId1" Type="http://schemas.openxmlformats.org/officeDocument/2006/relationships/vmlDrawing" Target="../drawings/vmlDrawing7.vml"/><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Layout" Target="../slideLayouts/slideLayout7.xml"/><Relationship Id="rId1" Type="http://schemas.openxmlformats.org/officeDocument/2006/relationships/vmlDrawing" Target="../drawings/vmlDrawing8.vml"/><Relationship Id="rId4" Type="http://schemas.openxmlformats.org/officeDocument/2006/relationships/image" Target="../media/image25.png"/></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Layout" Target="../slideLayouts/slideLayout7.xml"/><Relationship Id="rId1" Type="http://schemas.openxmlformats.org/officeDocument/2006/relationships/vmlDrawing" Target="../drawings/vmlDrawing9.vml"/><Relationship Id="rId4" Type="http://schemas.openxmlformats.org/officeDocument/2006/relationships/image" Target="../media/image2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Layout" Target="../slideLayouts/slideLayout7.xml"/><Relationship Id="rId1" Type="http://schemas.openxmlformats.org/officeDocument/2006/relationships/vmlDrawing" Target="../drawings/vmlDrawing10.vml"/><Relationship Id="rId4" Type="http://schemas.openxmlformats.org/officeDocument/2006/relationships/image" Target="../media/image29.png"/></Relationships>
</file>

<file path=ppt/slides/_rels/slide3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slideLayout" Target="../slideLayouts/slideLayout7.xml"/><Relationship Id="rId1" Type="http://schemas.openxmlformats.org/officeDocument/2006/relationships/vmlDrawing" Target="../drawings/vmlDrawing11.vml"/><Relationship Id="rId4" Type="http://schemas.openxmlformats.org/officeDocument/2006/relationships/image" Target="../media/image3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slideLayout" Target="../slideLayouts/slideLayout7.xml"/><Relationship Id="rId1" Type="http://schemas.openxmlformats.org/officeDocument/2006/relationships/vmlDrawing" Target="../drawings/vmlDrawing12.vml"/><Relationship Id="rId4" Type="http://schemas.openxmlformats.org/officeDocument/2006/relationships/image" Target="../media/image3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slideLayout" Target="../slideLayouts/slideLayout7.xml"/><Relationship Id="rId1" Type="http://schemas.openxmlformats.org/officeDocument/2006/relationships/vmlDrawing" Target="../drawings/vmlDrawing13.vml"/><Relationship Id="rId4" Type="http://schemas.openxmlformats.org/officeDocument/2006/relationships/image" Target="../media/image34.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oleObject" Target="../embeddings/oleObject20.bin"/><Relationship Id="rId2" Type="http://schemas.openxmlformats.org/officeDocument/2006/relationships/slideLayout" Target="../slideLayouts/slideLayout7.xml"/><Relationship Id="rId1" Type="http://schemas.openxmlformats.org/officeDocument/2006/relationships/vmlDrawing" Target="../drawings/vmlDrawing14.vml"/><Relationship Id="rId4" Type="http://schemas.openxmlformats.org/officeDocument/2006/relationships/image" Target="../media/image37.png"/></Relationships>
</file>

<file path=ppt/slides/_rels/slide53.xml.rels><?xml version="1.0" encoding="UTF-8" standalone="yes"?>
<Relationships xmlns="http://schemas.openxmlformats.org/package/2006/relationships"><Relationship Id="rId3" Type="http://schemas.openxmlformats.org/officeDocument/2006/relationships/oleObject" Target="../embeddings/oleObject21.bin"/><Relationship Id="rId2" Type="http://schemas.openxmlformats.org/officeDocument/2006/relationships/slideLayout" Target="../slideLayouts/slideLayout7.xml"/><Relationship Id="rId1" Type="http://schemas.openxmlformats.org/officeDocument/2006/relationships/vmlDrawing" Target="../drawings/vmlDrawing15.vml"/><Relationship Id="rId4" Type="http://schemas.openxmlformats.org/officeDocument/2006/relationships/image" Target="../media/image37.png"/></Relationships>
</file>

<file path=ppt/slides/_rels/slide54.xml.rels><?xml version="1.0" encoding="UTF-8" standalone="yes"?>
<Relationships xmlns="http://schemas.openxmlformats.org/package/2006/relationships"><Relationship Id="rId3" Type="http://schemas.openxmlformats.org/officeDocument/2006/relationships/oleObject" Target="../embeddings/oleObject22.bin"/><Relationship Id="rId2" Type="http://schemas.openxmlformats.org/officeDocument/2006/relationships/slideLayout" Target="../slideLayouts/slideLayout7.xml"/><Relationship Id="rId1" Type="http://schemas.openxmlformats.org/officeDocument/2006/relationships/vmlDrawing" Target="../drawings/vmlDrawing16.vml"/><Relationship Id="rId4" Type="http://schemas.openxmlformats.org/officeDocument/2006/relationships/image" Target="../media/image37.png"/></Relationships>
</file>

<file path=ppt/slides/_rels/slide5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oleObject" Target="../embeddings/oleObject23.bin"/><Relationship Id="rId2" Type="http://schemas.openxmlformats.org/officeDocument/2006/relationships/slideLayout" Target="../slideLayouts/slideLayout7.xml"/><Relationship Id="rId1" Type="http://schemas.openxmlformats.org/officeDocument/2006/relationships/vmlDrawing" Target="../drawings/vmlDrawing17.vml"/><Relationship Id="rId4" Type="http://schemas.openxmlformats.org/officeDocument/2006/relationships/image" Target="../media/image38.wmf"/></Relationships>
</file>

<file path=ppt/slides/_rels/slide5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7.xml"/><Relationship Id="rId1" Type="http://schemas.openxmlformats.org/officeDocument/2006/relationships/vmlDrawing" Target="../drawings/vmlDrawing1.vml"/><Relationship Id="rId4" Type="http://schemas.openxmlformats.org/officeDocument/2006/relationships/image" Target="../media/image4.em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oleObject" Target="../embeddings/oleObject2.bin"/><Relationship Id="rId7" Type="http://schemas.openxmlformats.org/officeDocument/2006/relationships/image" Target="../media/image6.png"/><Relationship Id="rId2" Type="http://schemas.openxmlformats.org/officeDocument/2006/relationships/slideLayout" Target="../slideLayouts/slideLayout7.xml"/><Relationship Id="rId1" Type="http://schemas.openxmlformats.org/officeDocument/2006/relationships/vmlDrawing" Target="../drawings/vmlDrawing2.vml"/><Relationship Id="rId6" Type="http://schemas.openxmlformats.org/officeDocument/2006/relationships/oleObject" Target="../embeddings/oleObject3.bin"/><Relationship Id="rId5" Type="http://schemas.openxmlformats.org/officeDocument/2006/relationships/image" Target="../media/image7.png"/><Relationship Id="rId4" Type="http://schemas.openxmlformats.org/officeDocument/2006/relationships/image" Target="../media/image5.emf"/></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
        <p:nvSpPr>
          <p:cNvPr id="54276" name="Text Box 4"/>
          <p:cNvSpPr txBox="1">
            <a:spLocks noChangeArrowheads="1"/>
          </p:cNvSpPr>
          <p:nvPr/>
        </p:nvSpPr>
        <p:spPr bwMode="auto">
          <a:xfrm>
            <a:off x="152400" y="1752600"/>
            <a:ext cx="8991600" cy="707886"/>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lgn="ctr">
              <a:spcBef>
                <a:spcPct val="50000"/>
              </a:spcBef>
            </a:pPr>
            <a:r>
              <a:rPr kumimoji="1" lang="zh-CN" altLang="en-US" sz="4000" b="1" dirty="0">
                <a:solidFill>
                  <a:srgbClr val="660066"/>
                </a:solidFill>
                <a:effectLst>
                  <a:outerShdw blurRad="38100" dist="38100" dir="2700000" algn="tl">
                    <a:srgbClr val="C0C0C0"/>
                  </a:outerShdw>
                </a:effectLst>
                <a:latin typeface="Arial" pitchFamily="34" charset="0"/>
                <a:ea typeface="华文琥珀" pitchFamily="2" charset="-122"/>
                <a:cs typeface="+mj-cs"/>
              </a:rPr>
              <a:t>第四章  原子吸收光谱</a:t>
            </a:r>
            <a:r>
              <a:rPr kumimoji="1" lang="zh-CN" altLang="en-US" sz="4000" b="1" dirty="0" smtClean="0">
                <a:solidFill>
                  <a:srgbClr val="660066"/>
                </a:solidFill>
                <a:effectLst>
                  <a:outerShdw blurRad="38100" dist="38100" dir="2700000" algn="tl">
                    <a:srgbClr val="C0C0C0"/>
                  </a:outerShdw>
                </a:effectLst>
                <a:latin typeface="Arial" pitchFamily="34" charset="0"/>
                <a:ea typeface="华文琥珀" pitchFamily="2" charset="-122"/>
                <a:cs typeface="+mj-cs"/>
              </a:rPr>
              <a:t>分析</a:t>
            </a:r>
            <a:endParaRPr kumimoji="1" lang="zh-CN" altLang="en-US" sz="4000" b="1" dirty="0">
              <a:solidFill>
                <a:srgbClr val="660066"/>
              </a:solidFill>
              <a:effectLst>
                <a:outerShdw blurRad="38100" dist="38100" dir="2700000" algn="tl">
                  <a:srgbClr val="C0C0C0"/>
                </a:outerShdw>
              </a:effectLst>
              <a:latin typeface="Arial" pitchFamily="34" charset="0"/>
              <a:ea typeface="华文琥珀" pitchFamily="2" charset="-122"/>
              <a:cs typeface="+mj-cs"/>
            </a:endParaRPr>
          </a:p>
        </p:txBody>
      </p:sp>
      <p:sp>
        <p:nvSpPr>
          <p:cNvPr id="5" name="Rectangle 14"/>
          <p:cNvSpPr>
            <a:spLocks noChangeArrowheads="1"/>
          </p:cNvSpPr>
          <p:nvPr/>
        </p:nvSpPr>
        <p:spPr bwMode="auto">
          <a:xfrm>
            <a:off x="1905000" y="2895600"/>
            <a:ext cx="5759450" cy="1098550"/>
          </a:xfrm>
          <a:prstGeom prst="rect">
            <a:avLst/>
          </a:prstGeom>
          <a:noFill/>
          <a:ln>
            <a:noFill/>
          </a:ln>
          <a:effectLst>
            <a:outerShdw dist="17961" dir="189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marL="342900" indent="-342900" algn="ctr">
              <a:spcBef>
                <a:spcPct val="20000"/>
              </a:spcBef>
            </a:pPr>
            <a:r>
              <a:rPr lang="en-US" altLang="zh-CN" sz="3000" i="1" dirty="0">
                <a:solidFill>
                  <a:srgbClr val="FF0000"/>
                </a:solidFill>
                <a:effectLst>
                  <a:outerShdw blurRad="38100" dist="38100" dir="2700000" algn="tl">
                    <a:srgbClr val="C0C0C0"/>
                  </a:outerShdw>
                </a:effectLst>
              </a:rPr>
              <a:t>A</a:t>
            </a:r>
            <a:r>
              <a:rPr lang="en-US" altLang="zh-CN" sz="3000" i="1" dirty="0">
                <a:solidFill>
                  <a:srgbClr val="663300"/>
                </a:solidFill>
                <a:effectLst>
                  <a:outerShdw blurRad="38100" dist="38100" dir="2700000" algn="tl">
                    <a:srgbClr val="C0C0C0"/>
                  </a:outerShdw>
                </a:effectLst>
              </a:rPr>
              <a:t>tomic </a:t>
            </a:r>
            <a:r>
              <a:rPr lang="en-US" altLang="zh-CN" sz="3000" i="1" dirty="0">
                <a:solidFill>
                  <a:srgbClr val="FF0000"/>
                </a:solidFill>
                <a:effectLst>
                  <a:outerShdw blurRad="38100" dist="38100" dir="2700000" algn="tl">
                    <a:srgbClr val="C0C0C0"/>
                  </a:outerShdw>
                </a:effectLst>
              </a:rPr>
              <a:t>A</a:t>
            </a:r>
            <a:r>
              <a:rPr lang="en-US" altLang="zh-CN" sz="3000" i="1" dirty="0">
                <a:solidFill>
                  <a:srgbClr val="663300"/>
                </a:solidFill>
                <a:effectLst>
                  <a:outerShdw blurRad="38100" dist="38100" dir="2700000" algn="tl">
                    <a:srgbClr val="C0C0C0"/>
                  </a:outerShdw>
                </a:effectLst>
              </a:rPr>
              <a:t>bsorption </a:t>
            </a:r>
            <a:r>
              <a:rPr lang="en-US" altLang="zh-CN" sz="3000" i="1" dirty="0">
                <a:solidFill>
                  <a:srgbClr val="FF0000"/>
                </a:solidFill>
                <a:effectLst>
                  <a:outerShdw blurRad="38100" dist="38100" dir="2700000" algn="tl">
                    <a:srgbClr val="C0C0C0"/>
                  </a:outerShdw>
                </a:effectLst>
              </a:rPr>
              <a:t>S</a:t>
            </a:r>
            <a:r>
              <a:rPr lang="en-US" altLang="zh-CN" sz="3000" i="1" dirty="0">
                <a:solidFill>
                  <a:srgbClr val="663300"/>
                </a:solidFill>
                <a:effectLst>
                  <a:outerShdw blurRad="38100" dist="38100" dir="2700000" algn="tl">
                    <a:srgbClr val="C0C0C0"/>
                  </a:outerShdw>
                </a:effectLst>
              </a:rPr>
              <a:t>pectrum</a:t>
            </a:r>
          </a:p>
          <a:p>
            <a:pPr marL="342900" indent="-342900" algn="ctr">
              <a:spcBef>
                <a:spcPct val="20000"/>
              </a:spcBef>
            </a:pPr>
            <a:r>
              <a:rPr lang="en-US" altLang="zh-CN" sz="3000" i="1" dirty="0">
                <a:solidFill>
                  <a:srgbClr val="663300"/>
                </a:solidFill>
                <a:effectLst>
                  <a:outerShdw blurRad="38100" dist="38100" dir="2700000" algn="tl">
                    <a:srgbClr val="C0C0C0"/>
                  </a:outerShdw>
                </a:effectLst>
              </a:rPr>
              <a:t>For Short</a:t>
            </a:r>
            <a:r>
              <a:rPr lang="zh-CN" altLang="en-US" sz="3000" i="1" dirty="0">
                <a:solidFill>
                  <a:srgbClr val="663300"/>
                </a:solidFill>
                <a:effectLst>
                  <a:outerShdw blurRad="38100" dist="38100" dir="2700000" algn="tl">
                    <a:srgbClr val="C0C0C0"/>
                  </a:outerShdw>
                </a:effectLst>
              </a:rPr>
              <a:t>：</a:t>
            </a:r>
            <a:r>
              <a:rPr lang="en-US" altLang="zh-CN" sz="3000" dirty="0">
                <a:solidFill>
                  <a:srgbClr val="FF0000"/>
                </a:solidFill>
                <a:effectLst>
                  <a:outerShdw blurRad="38100" dist="38100" dir="2700000" algn="tl">
                    <a:srgbClr val="C0C0C0"/>
                  </a:outerShdw>
                </a:effectLst>
              </a:rPr>
              <a:t>AAS</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4" name="Text Box 8"/>
          <p:cNvSpPr txBox="1">
            <a:spLocks noChangeArrowheads="1"/>
          </p:cNvSpPr>
          <p:nvPr/>
        </p:nvSpPr>
        <p:spPr bwMode="auto">
          <a:xfrm>
            <a:off x="152400" y="457200"/>
            <a:ext cx="8610600"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lnSpc>
                <a:spcPct val="150000"/>
              </a:lnSpc>
            </a:pPr>
            <a:r>
              <a:rPr kumimoji="1" lang="en-US" altLang="zh-CN" sz="2400" dirty="0">
                <a:latin typeface="Times New Roman" pitchFamily="18" charset="0"/>
                <a:ea typeface="仿宋_GB2312" pitchFamily="49" charset="-122"/>
              </a:rPr>
              <a:t>       </a:t>
            </a:r>
            <a:r>
              <a:rPr kumimoji="1" lang="en-US" altLang="zh-CN" sz="2400" b="1" dirty="0">
                <a:solidFill>
                  <a:srgbClr val="000066"/>
                </a:solidFill>
                <a:effectLst>
                  <a:outerShdw blurRad="38100" dist="38100" dir="2700000" algn="tl">
                    <a:srgbClr val="C0C0C0"/>
                  </a:outerShdw>
                </a:effectLst>
                <a:latin typeface="Arial" pitchFamily="34" charset="0"/>
                <a:ea typeface="黑体" pitchFamily="49" charset="-122"/>
              </a:rPr>
              <a:t>1955</a:t>
            </a:r>
            <a:r>
              <a:rPr kumimoji="1" lang="zh-CN" altLang="en-US" sz="2400" b="1" dirty="0">
                <a:solidFill>
                  <a:srgbClr val="000066"/>
                </a:solidFill>
                <a:effectLst>
                  <a:outerShdw blurRad="38100" dist="38100" dir="2700000" algn="tl">
                    <a:srgbClr val="C0C0C0"/>
                  </a:outerShdw>
                </a:effectLst>
                <a:latin typeface="Arial" pitchFamily="34" charset="0"/>
                <a:ea typeface="黑体" pitchFamily="49" charset="-122"/>
              </a:rPr>
              <a:t>年澳大利亚物理学家</a:t>
            </a:r>
            <a:r>
              <a:rPr kumimoji="1" lang="zh-CN" altLang="en-US" sz="2400" b="1" dirty="0">
                <a:solidFill>
                  <a:srgbClr val="FF0000"/>
                </a:solidFill>
                <a:latin typeface="黑体" pitchFamily="49" charset="-122"/>
                <a:ea typeface="黑体" pitchFamily="49" charset="-122"/>
              </a:rPr>
              <a:t>瓦尔西</a:t>
            </a:r>
            <a:r>
              <a:rPr kumimoji="1" lang="en-US" altLang="zh-CN" sz="2400" b="1" dirty="0">
                <a:solidFill>
                  <a:srgbClr val="000066"/>
                </a:solidFill>
                <a:effectLst>
                  <a:outerShdw blurRad="38100" dist="38100" dir="2700000" algn="tl">
                    <a:srgbClr val="C0C0C0"/>
                  </a:outerShdw>
                </a:effectLst>
                <a:latin typeface="Arial" pitchFamily="34" charset="0"/>
                <a:ea typeface="黑体" pitchFamily="49" charset="-122"/>
              </a:rPr>
              <a:t>(Walsh A)</a:t>
            </a:r>
            <a:r>
              <a:rPr kumimoji="1" lang="zh-CN" altLang="en-US" sz="2400" b="1" dirty="0">
                <a:solidFill>
                  <a:srgbClr val="000066"/>
                </a:solidFill>
                <a:effectLst>
                  <a:outerShdw blurRad="38100" dist="38100" dir="2700000" algn="tl">
                    <a:srgbClr val="C0C0C0"/>
                  </a:outerShdw>
                </a:effectLst>
                <a:latin typeface="Arial" pitchFamily="34" charset="0"/>
                <a:ea typeface="黑体" pitchFamily="49" charset="-122"/>
              </a:rPr>
              <a:t>提出，采用</a:t>
            </a:r>
            <a:r>
              <a:rPr kumimoji="1" lang="zh-CN" altLang="en-US" sz="2400" b="1" dirty="0">
                <a:solidFill>
                  <a:srgbClr val="FF0000"/>
                </a:solidFill>
                <a:latin typeface="黑体" pitchFamily="49" charset="-122"/>
                <a:ea typeface="黑体" pitchFamily="49" charset="-122"/>
              </a:rPr>
              <a:t>锐线光源</a:t>
            </a:r>
            <a:r>
              <a:rPr kumimoji="1" lang="zh-CN" altLang="en-US" sz="2400" b="1" dirty="0">
                <a:solidFill>
                  <a:srgbClr val="000066"/>
                </a:solidFill>
                <a:effectLst>
                  <a:outerShdw blurRad="38100" dist="38100" dir="2700000" algn="tl">
                    <a:srgbClr val="C0C0C0"/>
                  </a:outerShdw>
                </a:effectLst>
                <a:latin typeface="Arial" pitchFamily="34" charset="0"/>
                <a:ea typeface="黑体" pitchFamily="49" charset="-122"/>
              </a:rPr>
              <a:t>辐射测量</a:t>
            </a:r>
            <a:r>
              <a:rPr kumimoji="1" lang="zh-CN" altLang="en-US" sz="2400" b="1" dirty="0">
                <a:solidFill>
                  <a:srgbClr val="FF0000"/>
                </a:solidFill>
                <a:latin typeface="黑体" pitchFamily="49" charset="-122"/>
                <a:ea typeface="黑体" pitchFamily="49" charset="-122"/>
              </a:rPr>
              <a:t>峰值吸收</a:t>
            </a:r>
            <a:r>
              <a:rPr kumimoji="1" lang="zh-CN" altLang="en-US" sz="2400" b="1" dirty="0">
                <a:solidFill>
                  <a:srgbClr val="000066"/>
                </a:solidFill>
                <a:effectLst>
                  <a:outerShdw blurRad="38100" dist="38100" dir="2700000" algn="tl">
                    <a:srgbClr val="C0C0C0"/>
                  </a:outerShdw>
                </a:effectLst>
                <a:latin typeface="Arial" pitchFamily="34" charset="0"/>
                <a:ea typeface="黑体" pitchFamily="49" charset="-122"/>
              </a:rPr>
              <a:t>的方法来替代</a:t>
            </a:r>
            <a:r>
              <a:rPr kumimoji="1" lang="zh-CN" altLang="en-US" sz="2400" b="1" dirty="0">
                <a:solidFill>
                  <a:srgbClr val="FF0000"/>
                </a:solidFill>
                <a:latin typeface="黑体" pitchFamily="49" charset="-122"/>
                <a:ea typeface="黑体" pitchFamily="49" charset="-122"/>
              </a:rPr>
              <a:t>积分吸收</a:t>
            </a:r>
            <a:r>
              <a:rPr kumimoji="1" lang="zh-CN" altLang="en-US" sz="2400" b="1" dirty="0">
                <a:solidFill>
                  <a:srgbClr val="000066"/>
                </a:solidFill>
                <a:effectLst>
                  <a:outerShdw blurRad="38100" dist="38100" dir="2700000" algn="tl">
                    <a:srgbClr val="C0C0C0"/>
                  </a:outerShdw>
                </a:effectLst>
                <a:latin typeface="Arial" pitchFamily="34" charset="0"/>
                <a:ea typeface="黑体" pitchFamily="49" charset="-122"/>
              </a:rPr>
              <a:t>，才使上述问题得以解决。</a:t>
            </a:r>
          </a:p>
        </p:txBody>
      </p:sp>
      <p:sp>
        <p:nvSpPr>
          <p:cNvPr id="5" name="TextBox 4"/>
          <p:cNvSpPr txBox="1"/>
          <p:nvPr/>
        </p:nvSpPr>
        <p:spPr>
          <a:xfrm>
            <a:off x="203200" y="2385554"/>
            <a:ext cx="5664200" cy="3231654"/>
          </a:xfrm>
          <a:prstGeom prst="rect">
            <a:avLst/>
          </a:prstGeom>
          <a:noFill/>
        </p:spPr>
        <p:txBody>
          <a:bodyPr wrap="square" rtlCol="0">
            <a:spAutoFit/>
          </a:bodyPr>
          <a:lstStyle/>
          <a:p>
            <a:pPr lvl="0" algn="just" eaLnBrk="0" hangingPunct="0">
              <a:lnSpc>
                <a:spcPct val="170000"/>
              </a:lnSpc>
            </a:pPr>
            <a:r>
              <a:rPr kumimoji="1" lang="zh-CN" altLang="en-US" sz="2400" b="1" dirty="0">
                <a:solidFill>
                  <a:srgbClr val="800000"/>
                </a:solidFill>
                <a:effectLst>
                  <a:outerShdw blurRad="38100" dist="38100" dir="2700000" algn="tl">
                    <a:srgbClr val="C0C0C0"/>
                  </a:outerShdw>
                </a:effectLst>
                <a:latin typeface="Arial" pitchFamily="34" charset="0"/>
                <a:ea typeface="黑体" pitchFamily="49" charset="-122"/>
              </a:rPr>
              <a:t>锐线光源</a:t>
            </a:r>
            <a:r>
              <a:rPr kumimoji="1" lang="zh-CN" altLang="en-US" sz="2400" b="1" dirty="0">
                <a:solidFill>
                  <a:srgbClr val="000066"/>
                </a:solidFill>
                <a:effectLst>
                  <a:outerShdw blurRad="38100" dist="38100" dir="2700000" algn="tl">
                    <a:srgbClr val="C0C0C0"/>
                  </a:outerShdw>
                </a:effectLst>
                <a:latin typeface="Arial" pitchFamily="34" charset="0"/>
                <a:ea typeface="黑体" pitchFamily="49" charset="-122"/>
              </a:rPr>
              <a:t>：由空心阴极灯发射出谱线半宽度很窄的发射线的光源，锐线光源需要满足两个条件：</a:t>
            </a:r>
          </a:p>
          <a:p>
            <a:pPr lvl="0" algn="just" eaLnBrk="0" hangingPunct="0">
              <a:lnSpc>
                <a:spcPct val="170000"/>
              </a:lnSpc>
            </a:pPr>
            <a:r>
              <a:rPr kumimoji="1" lang="zh-CN" altLang="en-US" sz="2400" b="1" dirty="0">
                <a:solidFill>
                  <a:srgbClr val="000066"/>
                </a:solidFill>
                <a:effectLst>
                  <a:outerShdw blurRad="38100" dist="38100" dir="2700000" algn="tl">
                    <a:srgbClr val="C0C0C0"/>
                  </a:outerShdw>
                </a:effectLst>
                <a:latin typeface="Arial" pitchFamily="34" charset="0"/>
                <a:ea typeface="黑体" pitchFamily="49" charset="-122"/>
              </a:rPr>
              <a:t> （</a:t>
            </a:r>
            <a:r>
              <a:rPr kumimoji="1" lang="en-US" altLang="zh-CN" sz="2400" b="1" dirty="0">
                <a:solidFill>
                  <a:srgbClr val="000066"/>
                </a:solidFill>
                <a:effectLst>
                  <a:outerShdw blurRad="38100" dist="38100" dir="2700000" algn="tl">
                    <a:srgbClr val="C0C0C0"/>
                  </a:outerShdw>
                </a:effectLst>
                <a:latin typeface="Arial" pitchFamily="34" charset="0"/>
                <a:ea typeface="黑体" pitchFamily="49" charset="-122"/>
              </a:rPr>
              <a:t>1</a:t>
            </a:r>
            <a:r>
              <a:rPr kumimoji="1" lang="zh-CN" altLang="en-US" sz="2400" b="1" dirty="0">
                <a:solidFill>
                  <a:srgbClr val="000066"/>
                </a:solidFill>
                <a:effectLst>
                  <a:outerShdw blurRad="38100" dist="38100" dir="2700000" algn="tl">
                    <a:srgbClr val="C0C0C0"/>
                  </a:outerShdw>
                </a:effectLst>
                <a:latin typeface="Arial" pitchFamily="34" charset="0"/>
                <a:ea typeface="黑体" pitchFamily="49" charset="-122"/>
              </a:rPr>
              <a:t>）光源的发射线与吸收线的</a:t>
            </a:r>
            <a:r>
              <a:rPr kumimoji="1" lang="zh-CN" altLang="zh-CN" sz="2400" b="1" dirty="0">
                <a:solidFill>
                  <a:srgbClr val="000066"/>
                </a:solidFill>
                <a:effectLst>
                  <a:outerShdw blurRad="38100" dist="38100" dir="2700000" algn="tl">
                    <a:srgbClr val="C0C0C0"/>
                  </a:outerShdw>
                </a:effectLst>
                <a:latin typeface="Arial" pitchFamily="34" charset="0"/>
                <a:ea typeface="黑体" pitchFamily="49" charset="-122"/>
              </a:rPr>
              <a:t>ν</a:t>
            </a:r>
            <a:r>
              <a:rPr kumimoji="1" lang="en-US" altLang="zh-CN" sz="2400" b="1" baseline="-25000" dirty="0">
                <a:solidFill>
                  <a:srgbClr val="000066"/>
                </a:solidFill>
                <a:effectLst>
                  <a:outerShdw blurRad="38100" dist="38100" dir="2700000" algn="tl">
                    <a:srgbClr val="C0C0C0"/>
                  </a:outerShdw>
                </a:effectLst>
                <a:latin typeface="Arial" pitchFamily="34" charset="0"/>
                <a:ea typeface="黑体" pitchFamily="49" charset="-122"/>
              </a:rPr>
              <a:t>0</a:t>
            </a:r>
            <a:r>
              <a:rPr kumimoji="1" lang="zh-CN" altLang="en-US" sz="2400" b="1" dirty="0">
                <a:solidFill>
                  <a:srgbClr val="000066"/>
                </a:solidFill>
                <a:effectLst>
                  <a:outerShdw blurRad="38100" dist="38100" dir="2700000" algn="tl">
                    <a:srgbClr val="C0C0C0"/>
                  </a:outerShdw>
                </a:effectLst>
                <a:latin typeface="Arial" pitchFamily="34" charset="0"/>
                <a:ea typeface="黑体" pitchFamily="49" charset="-122"/>
              </a:rPr>
              <a:t>一致。</a:t>
            </a:r>
          </a:p>
          <a:p>
            <a:pPr lvl="0" algn="just" eaLnBrk="0" hangingPunct="0">
              <a:lnSpc>
                <a:spcPct val="170000"/>
              </a:lnSpc>
            </a:pPr>
            <a:r>
              <a:rPr kumimoji="1" lang="zh-CN" altLang="en-US" sz="2400" b="1" dirty="0">
                <a:solidFill>
                  <a:srgbClr val="000066"/>
                </a:solidFill>
                <a:effectLst>
                  <a:outerShdw blurRad="38100" dist="38100" dir="2700000" algn="tl">
                    <a:srgbClr val="C0C0C0"/>
                  </a:outerShdw>
                </a:effectLst>
                <a:latin typeface="Arial" pitchFamily="34" charset="0"/>
                <a:ea typeface="黑体" pitchFamily="49" charset="-122"/>
              </a:rPr>
              <a:t> （</a:t>
            </a:r>
            <a:r>
              <a:rPr kumimoji="1" lang="en-US" altLang="zh-CN" sz="2400" b="1" dirty="0">
                <a:solidFill>
                  <a:srgbClr val="000066"/>
                </a:solidFill>
                <a:effectLst>
                  <a:outerShdw blurRad="38100" dist="38100" dir="2700000" algn="tl">
                    <a:srgbClr val="C0C0C0"/>
                  </a:outerShdw>
                </a:effectLst>
                <a:latin typeface="Arial" pitchFamily="34" charset="0"/>
                <a:ea typeface="黑体" pitchFamily="49" charset="-122"/>
              </a:rPr>
              <a:t>2</a:t>
            </a:r>
            <a:r>
              <a:rPr kumimoji="1" lang="zh-CN" altLang="en-US" sz="2400" b="1" dirty="0">
                <a:solidFill>
                  <a:srgbClr val="000066"/>
                </a:solidFill>
                <a:effectLst>
                  <a:outerShdw blurRad="38100" dist="38100" dir="2700000" algn="tl">
                    <a:srgbClr val="C0C0C0"/>
                  </a:outerShdw>
                </a:effectLst>
                <a:latin typeface="Arial" pitchFamily="34" charset="0"/>
                <a:ea typeface="黑体" pitchFamily="49" charset="-122"/>
              </a:rPr>
              <a:t>）发射线的</a:t>
            </a:r>
            <a:r>
              <a:rPr kumimoji="1" lang="en-US" altLang="zh-CN" sz="2400" b="1" dirty="0">
                <a:solidFill>
                  <a:srgbClr val="000066"/>
                </a:solidFill>
                <a:effectLst>
                  <a:outerShdw blurRad="38100" dist="38100" dir="2700000" algn="tl">
                    <a:srgbClr val="C0C0C0"/>
                  </a:outerShdw>
                </a:effectLst>
                <a:latin typeface="Arial" pitchFamily="34" charset="0"/>
                <a:ea typeface="黑体" pitchFamily="49" charset="-122"/>
              </a:rPr>
              <a:t>Δ</a:t>
            </a:r>
            <a:r>
              <a:rPr kumimoji="1" lang="zh-CN" altLang="zh-CN" sz="2400" b="1" dirty="0">
                <a:solidFill>
                  <a:srgbClr val="000066"/>
                </a:solidFill>
                <a:effectLst>
                  <a:outerShdw blurRad="38100" dist="38100" dir="2700000" algn="tl">
                    <a:srgbClr val="C0C0C0"/>
                  </a:outerShdw>
                </a:effectLst>
                <a:latin typeface="Arial" pitchFamily="34" charset="0"/>
                <a:ea typeface="黑体" pitchFamily="49" charset="-122"/>
              </a:rPr>
              <a:t>ν</a:t>
            </a:r>
            <a:r>
              <a:rPr kumimoji="1" lang="zh-CN" altLang="en-US" sz="2400" b="1" dirty="0">
                <a:solidFill>
                  <a:srgbClr val="000066"/>
                </a:solidFill>
                <a:effectLst>
                  <a:outerShdw blurRad="38100" dist="38100" dir="2700000" algn="tl">
                    <a:srgbClr val="C0C0C0"/>
                  </a:outerShdw>
                </a:effectLst>
                <a:latin typeface="Arial" pitchFamily="34" charset="0"/>
                <a:ea typeface="黑体" pitchFamily="49" charset="-122"/>
              </a:rPr>
              <a:t>小于吸收线的 </a:t>
            </a:r>
            <a:r>
              <a:rPr kumimoji="1" lang="en-US" altLang="zh-CN" sz="2400" b="1" dirty="0">
                <a:solidFill>
                  <a:srgbClr val="000066"/>
                </a:solidFill>
                <a:effectLst>
                  <a:outerShdw blurRad="38100" dist="38100" dir="2700000" algn="tl">
                    <a:srgbClr val="C0C0C0"/>
                  </a:outerShdw>
                </a:effectLst>
                <a:latin typeface="Arial" pitchFamily="34" charset="0"/>
                <a:ea typeface="黑体" pitchFamily="49" charset="-122"/>
              </a:rPr>
              <a:t>Δ</a:t>
            </a:r>
            <a:r>
              <a:rPr kumimoji="1" lang="zh-CN" altLang="zh-CN" sz="2400" b="1" baseline="-25000" dirty="0">
                <a:solidFill>
                  <a:srgbClr val="000066"/>
                </a:solidFill>
                <a:effectLst>
                  <a:outerShdw blurRad="38100" dist="38100" dir="2700000" algn="tl">
                    <a:srgbClr val="C0C0C0"/>
                  </a:outerShdw>
                </a:effectLst>
                <a:latin typeface="Arial" pitchFamily="34" charset="0"/>
                <a:ea typeface="黑体" pitchFamily="49" charset="-122"/>
              </a:rPr>
              <a:t>ν</a:t>
            </a:r>
            <a:r>
              <a:rPr kumimoji="1" lang="zh-CN" altLang="en-US" sz="2400" b="1" dirty="0">
                <a:solidFill>
                  <a:srgbClr val="000066"/>
                </a:solidFill>
                <a:effectLst>
                  <a:outerShdw blurRad="38100" dist="38100" dir="2700000" algn="tl">
                    <a:srgbClr val="C0C0C0"/>
                  </a:outerShdw>
                </a:effectLst>
                <a:latin typeface="Arial" pitchFamily="34" charset="0"/>
                <a:ea typeface="黑体" pitchFamily="49" charset="-122"/>
              </a:rPr>
              <a:t>。</a:t>
            </a:r>
            <a:endParaRPr kumimoji="1" lang="en-US" altLang="zh-CN" sz="2400" b="1" dirty="0">
              <a:solidFill>
                <a:srgbClr val="000066"/>
              </a:solidFill>
              <a:effectLst>
                <a:outerShdw blurRad="38100" dist="38100" dir="2700000" algn="tl">
                  <a:srgbClr val="C0C0C0"/>
                </a:outerShdw>
              </a:effectLst>
              <a:latin typeface="Arial" pitchFamily="34" charset="0"/>
              <a:ea typeface="黑体" pitchFamily="49" charset="-122"/>
            </a:endParaRPr>
          </a:p>
        </p:txBody>
      </p:sp>
      <p:sp>
        <p:nvSpPr>
          <p:cNvPr id="12" name="Line 59"/>
          <p:cNvSpPr>
            <a:spLocks noChangeShapeType="1"/>
          </p:cNvSpPr>
          <p:nvPr/>
        </p:nvSpPr>
        <p:spPr bwMode="auto">
          <a:xfrm>
            <a:off x="6926263" y="4032250"/>
            <a:ext cx="1588" cy="1593850"/>
          </a:xfrm>
          <a:prstGeom prst="line">
            <a:avLst/>
          </a:prstGeom>
          <a:noFill/>
          <a:ln w="3810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 name="Text Box 80"/>
          <p:cNvSpPr txBox="1">
            <a:spLocks noChangeArrowheads="1"/>
          </p:cNvSpPr>
          <p:nvPr/>
        </p:nvSpPr>
        <p:spPr bwMode="auto">
          <a:xfrm>
            <a:off x="7713663" y="2978150"/>
            <a:ext cx="1277937" cy="3877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80000"/>
              </a:lnSpc>
              <a:spcBef>
                <a:spcPct val="50000"/>
              </a:spcBef>
            </a:pPr>
            <a:r>
              <a:rPr lang="en-US" altLang="zh-CN" sz="2400" i="1" dirty="0">
                <a:solidFill>
                  <a:srgbClr val="660066"/>
                </a:solidFill>
                <a:effectLst>
                  <a:outerShdw blurRad="38100" dist="38100" dir="2700000" algn="tl">
                    <a:srgbClr val="C0C0C0"/>
                  </a:outerShdw>
                </a:effectLst>
                <a:ea typeface="宋体" pitchFamily="2" charset="-122"/>
                <a:sym typeface="Symbol" pitchFamily="18" charset="2"/>
              </a:rPr>
              <a:t></a:t>
            </a:r>
            <a:r>
              <a:rPr lang="zh-CN" altLang="en-US" sz="2400" baseline="-25000" dirty="0">
                <a:solidFill>
                  <a:srgbClr val="660066"/>
                </a:solidFill>
                <a:effectLst>
                  <a:outerShdw blurRad="38100" dist="38100" dir="2700000" algn="tl">
                    <a:srgbClr val="C0C0C0"/>
                  </a:outerShdw>
                </a:effectLst>
                <a:ea typeface="宋体" pitchFamily="2" charset="-122"/>
                <a:sym typeface="Symbol" pitchFamily="18" charset="2"/>
              </a:rPr>
              <a:t>发射</a:t>
            </a:r>
            <a:endParaRPr lang="zh-CN" altLang="en-US" sz="2400" dirty="0">
              <a:solidFill>
                <a:srgbClr val="660066"/>
              </a:solidFill>
              <a:effectLst>
                <a:outerShdw blurRad="38100" dist="38100" dir="2700000" algn="tl">
                  <a:srgbClr val="C0C0C0"/>
                </a:outerShdw>
              </a:effectLst>
              <a:ea typeface="宋体" pitchFamily="2" charset="-122"/>
            </a:endParaRPr>
          </a:p>
        </p:txBody>
      </p:sp>
      <p:grpSp>
        <p:nvGrpSpPr>
          <p:cNvPr id="34" name="Group 81"/>
          <p:cNvGrpSpPr>
            <a:grpSpLocks/>
          </p:cNvGrpSpPr>
          <p:nvPr/>
        </p:nvGrpSpPr>
        <p:grpSpPr bwMode="auto">
          <a:xfrm>
            <a:off x="6421440" y="2198687"/>
            <a:ext cx="1322388" cy="2373313"/>
            <a:chOff x="4247" y="60"/>
            <a:chExt cx="833" cy="1495"/>
          </a:xfrm>
        </p:grpSpPr>
        <p:sp>
          <p:nvSpPr>
            <p:cNvPr id="36" name="Text Box 83"/>
            <p:cNvSpPr txBox="1">
              <a:spLocks noChangeArrowheads="1"/>
            </p:cNvSpPr>
            <p:nvPr/>
          </p:nvSpPr>
          <p:spPr bwMode="auto">
            <a:xfrm>
              <a:off x="4247" y="60"/>
              <a:ext cx="773" cy="2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70000"/>
                </a:lnSpc>
                <a:spcBef>
                  <a:spcPct val="50000"/>
                </a:spcBef>
              </a:pPr>
              <a:r>
                <a:rPr lang="en-US" altLang="zh-CN" i="1">
                  <a:solidFill>
                    <a:srgbClr val="660066"/>
                  </a:solidFill>
                  <a:effectLst>
                    <a:outerShdw blurRad="38100" dist="38100" dir="2700000" algn="tl">
                      <a:srgbClr val="C0C0C0"/>
                    </a:outerShdw>
                  </a:effectLst>
                  <a:ea typeface="宋体" pitchFamily="2" charset="-122"/>
                  <a:sym typeface="Symbol" pitchFamily="18" charset="2"/>
                </a:rPr>
                <a:t></a:t>
              </a:r>
              <a:r>
                <a:rPr lang="en-US" altLang="zh-CN" baseline="-25000">
                  <a:solidFill>
                    <a:srgbClr val="660066"/>
                  </a:solidFill>
                  <a:effectLst>
                    <a:outerShdw blurRad="38100" dist="38100" dir="2700000" algn="tl">
                      <a:srgbClr val="C0C0C0"/>
                    </a:outerShdw>
                  </a:effectLst>
                  <a:ea typeface="宋体" pitchFamily="2" charset="-122"/>
                  <a:sym typeface="Symbol" pitchFamily="18" charset="2"/>
                </a:rPr>
                <a:t>0-</a:t>
              </a:r>
              <a:r>
                <a:rPr lang="zh-CN" altLang="en-US" baseline="-25000">
                  <a:solidFill>
                    <a:srgbClr val="660066"/>
                  </a:solidFill>
                  <a:effectLst>
                    <a:outerShdw blurRad="38100" dist="38100" dir="2700000" algn="tl">
                      <a:srgbClr val="C0C0C0"/>
                    </a:outerShdw>
                  </a:effectLst>
                  <a:ea typeface="宋体" pitchFamily="2" charset="-122"/>
                  <a:sym typeface="Symbol" pitchFamily="18" charset="2"/>
                </a:rPr>
                <a:t>发射</a:t>
              </a:r>
            </a:p>
          </p:txBody>
        </p:sp>
        <p:sp>
          <p:nvSpPr>
            <p:cNvPr id="37" name="Line 84"/>
            <p:cNvSpPr>
              <a:spLocks noChangeShapeType="1"/>
            </p:cNvSpPr>
            <p:nvPr/>
          </p:nvSpPr>
          <p:spPr bwMode="auto">
            <a:xfrm>
              <a:off x="4559" y="337"/>
              <a:ext cx="1" cy="192"/>
            </a:xfrm>
            <a:prstGeom prst="line">
              <a:avLst/>
            </a:prstGeom>
            <a:noFill/>
            <a:ln w="38100">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42" name="Group 91"/>
            <p:cNvGrpSpPr>
              <a:grpSpLocks/>
            </p:cNvGrpSpPr>
            <p:nvPr/>
          </p:nvGrpSpPr>
          <p:grpSpPr bwMode="auto">
            <a:xfrm>
              <a:off x="4389" y="536"/>
              <a:ext cx="352" cy="1019"/>
              <a:chOff x="3561" y="536"/>
              <a:chExt cx="1984" cy="1019"/>
            </a:xfrm>
          </p:grpSpPr>
          <p:sp>
            <p:nvSpPr>
              <p:cNvPr id="46" name="Line 92"/>
              <p:cNvSpPr>
                <a:spLocks noChangeShapeType="1"/>
              </p:cNvSpPr>
              <p:nvPr/>
            </p:nvSpPr>
            <p:spPr bwMode="auto">
              <a:xfrm flipV="1">
                <a:off x="4553" y="536"/>
                <a:ext cx="1" cy="1004"/>
              </a:xfrm>
              <a:prstGeom prst="line">
                <a:avLst/>
              </a:prstGeom>
              <a:noFill/>
              <a:ln w="3810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47" name="Group 93"/>
              <p:cNvGrpSpPr>
                <a:grpSpLocks/>
              </p:cNvGrpSpPr>
              <p:nvPr/>
            </p:nvGrpSpPr>
            <p:grpSpPr bwMode="auto">
              <a:xfrm flipV="1">
                <a:off x="3561" y="549"/>
                <a:ext cx="1984" cy="1006"/>
                <a:chOff x="1952" y="1232"/>
                <a:chExt cx="2272" cy="2121"/>
              </a:xfrm>
            </p:grpSpPr>
            <p:sp>
              <p:nvSpPr>
                <p:cNvPr id="49" name="Freeform 94"/>
                <p:cNvSpPr>
                  <a:spLocks/>
                </p:cNvSpPr>
                <p:nvPr/>
              </p:nvSpPr>
              <p:spPr bwMode="auto">
                <a:xfrm>
                  <a:off x="1952" y="1232"/>
                  <a:ext cx="1136" cy="2121"/>
                </a:xfrm>
                <a:custGeom>
                  <a:avLst/>
                  <a:gdLst>
                    <a:gd name="T0" fmla="*/ 0 w 1136"/>
                    <a:gd name="T1" fmla="*/ 2120 h 2121"/>
                    <a:gd name="T2" fmla="*/ 224 w 1136"/>
                    <a:gd name="T3" fmla="*/ 2120 h 2121"/>
                    <a:gd name="T4" fmla="*/ 352 w 1136"/>
                    <a:gd name="T5" fmla="*/ 2112 h 2121"/>
                    <a:gd name="T6" fmla="*/ 488 w 1136"/>
                    <a:gd name="T7" fmla="*/ 2080 h 2121"/>
                    <a:gd name="T8" fmla="*/ 544 w 1136"/>
                    <a:gd name="T9" fmla="*/ 2048 h 2121"/>
                    <a:gd name="T10" fmla="*/ 624 w 1136"/>
                    <a:gd name="T11" fmla="*/ 2008 h 2121"/>
                    <a:gd name="T12" fmla="*/ 664 w 1136"/>
                    <a:gd name="T13" fmla="*/ 1960 h 2121"/>
                    <a:gd name="T14" fmla="*/ 720 w 1136"/>
                    <a:gd name="T15" fmla="*/ 1880 h 2121"/>
                    <a:gd name="T16" fmla="*/ 816 w 1136"/>
                    <a:gd name="T17" fmla="*/ 1728 h 2121"/>
                    <a:gd name="T18" fmla="*/ 888 w 1136"/>
                    <a:gd name="T19" fmla="*/ 1504 h 2121"/>
                    <a:gd name="T20" fmla="*/ 936 w 1136"/>
                    <a:gd name="T21" fmla="*/ 1264 h 2121"/>
                    <a:gd name="T22" fmla="*/ 1000 w 1136"/>
                    <a:gd name="T23" fmla="*/ 720 h 2121"/>
                    <a:gd name="T24" fmla="*/ 1008 w 1136"/>
                    <a:gd name="T25" fmla="*/ 552 h 2121"/>
                    <a:gd name="T26" fmla="*/ 1048 w 1136"/>
                    <a:gd name="T27" fmla="*/ 264 h 2121"/>
                    <a:gd name="T28" fmla="*/ 1096 w 1136"/>
                    <a:gd name="T29" fmla="*/ 64 h 2121"/>
                    <a:gd name="T30" fmla="*/ 1136 w 1136"/>
                    <a:gd name="T31" fmla="*/ 0 h 2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36" h="2121">
                      <a:moveTo>
                        <a:pt x="0" y="2120"/>
                      </a:moveTo>
                      <a:cubicBezTo>
                        <a:pt x="82" y="2120"/>
                        <a:pt x="165" y="2121"/>
                        <a:pt x="224" y="2120"/>
                      </a:cubicBezTo>
                      <a:cubicBezTo>
                        <a:pt x="283" y="2119"/>
                        <a:pt x="308" y="2119"/>
                        <a:pt x="352" y="2112"/>
                      </a:cubicBezTo>
                      <a:cubicBezTo>
                        <a:pt x="396" y="2105"/>
                        <a:pt x="456" y="2091"/>
                        <a:pt x="488" y="2080"/>
                      </a:cubicBezTo>
                      <a:cubicBezTo>
                        <a:pt x="520" y="2069"/>
                        <a:pt x="522" y="2060"/>
                        <a:pt x="544" y="2048"/>
                      </a:cubicBezTo>
                      <a:cubicBezTo>
                        <a:pt x="566" y="2036"/>
                        <a:pt x="604" y="2023"/>
                        <a:pt x="624" y="2008"/>
                      </a:cubicBezTo>
                      <a:cubicBezTo>
                        <a:pt x="644" y="1993"/>
                        <a:pt x="648" y="1981"/>
                        <a:pt x="664" y="1960"/>
                      </a:cubicBezTo>
                      <a:cubicBezTo>
                        <a:pt x="680" y="1939"/>
                        <a:pt x="695" y="1919"/>
                        <a:pt x="720" y="1880"/>
                      </a:cubicBezTo>
                      <a:cubicBezTo>
                        <a:pt x="745" y="1841"/>
                        <a:pt x="788" y="1791"/>
                        <a:pt x="816" y="1728"/>
                      </a:cubicBezTo>
                      <a:cubicBezTo>
                        <a:pt x="844" y="1665"/>
                        <a:pt x="868" y="1581"/>
                        <a:pt x="888" y="1504"/>
                      </a:cubicBezTo>
                      <a:cubicBezTo>
                        <a:pt x="908" y="1427"/>
                        <a:pt x="917" y="1395"/>
                        <a:pt x="936" y="1264"/>
                      </a:cubicBezTo>
                      <a:cubicBezTo>
                        <a:pt x="955" y="1133"/>
                        <a:pt x="988" y="839"/>
                        <a:pt x="1000" y="720"/>
                      </a:cubicBezTo>
                      <a:cubicBezTo>
                        <a:pt x="1012" y="601"/>
                        <a:pt x="1000" y="628"/>
                        <a:pt x="1008" y="552"/>
                      </a:cubicBezTo>
                      <a:cubicBezTo>
                        <a:pt x="1016" y="476"/>
                        <a:pt x="1033" y="345"/>
                        <a:pt x="1048" y="264"/>
                      </a:cubicBezTo>
                      <a:cubicBezTo>
                        <a:pt x="1063" y="183"/>
                        <a:pt x="1081" y="108"/>
                        <a:pt x="1096" y="64"/>
                      </a:cubicBezTo>
                      <a:cubicBezTo>
                        <a:pt x="1111" y="20"/>
                        <a:pt x="1128" y="12"/>
                        <a:pt x="1136" y="0"/>
                      </a:cubicBezTo>
                    </a:path>
                  </a:pathLst>
                </a:custGeom>
                <a:noFill/>
                <a:ln w="38100" cmpd="sng">
                  <a:solidFill>
                    <a:srgbClr val="660066"/>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0" name="Freeform 95"/>
                <p:cNvSpPr>
                  <a:spLocks/>
                </p:cNvSpPr>
                <p:nvPr/>
              </p:nvSpPr>
              <p:spPr bwMode="auto">
                <a:xfrm flipH="1">
                  <a:off x="3088" y="1232"/>
                  <a:ext cx="1136" cy="2121"/>
                </a:xfrm>
                <a:custGeom>
                  <a:avLst/>
                  <a:gdLst>
                    <a:gd name="T0" fmla="*/ 0 w 1136"/>
                    <a:gd name="T1" fmla="*/ 2120 h 2121"/>
                    <a:gd name="T2" fmla="*/ 224 w 1136"/>
                    <a:gd name="T3" fmla="*/ 2120 h 2121"/>
                    <a:gd name="T4" fmla="*/ 352 w 1136"/>
                    <a:gd name="T5" fmla="*/ 2112 h 2121"/>
                    <a:gd name="T6" fmla="*/ 488 w 1136"/>
                    <a:gd name="T7" fmla="*/ 2080 h 2121"/>
                    <a:gd name="T8" fmla="*/ 544 w 1136"/>
                    <a:gd name="T9" fmla="*/ 2048 h 2121"/>
                    <a:gd name="T10" fmla="*/ 624 w 1136"/>
                    <a:gd name="T11" fmla="*/ 2008 h 2121"/>
                    <a:gd name="T12" fmla="*/ 664 w 1136"/>
                    <a:gd name="T13" fmla="*/ 1960 h 2121"/>
                    <a:gd name="T14" fmla="*/ 720 w 1136"/>
                    <a:gd name="T15" fmla="*/ 1880 h 2121"/>
                    <a:gd name="T16" fmla="*/ 816 w 1136"/>
                    <a:gd name="T17" fmla="*/ 1728 h 2121"/>
                    <a:gd name="T18" fmla="*/ 888 w 1136"/>
                    <a:gd name="T19" fmla="*/ 1504 h 2121"/>
                    <a:gd name="T20" fmla="*/ 936 w 1136"/>
                    <a:gd name="T21" fmla="*/ 1264 h 2121"/>
                    <a:gd name="T22" fmla="*/ 1000 w 1136"/>
                    <a:gd name="T23" fmla="*/ 720 h 2121"/>
                    <a:gd name="T24" fmla="*/ 1008 w 1136"/>
                    <a:gd name="T25" fmla="*/ 552 h 2121"/>
                    <a:gd name="T26" fmla="*/ 1048 w 1136"/>
                    <a:gd name="T27" fmla="*/ 264 h 2121"/>
                    <a:gd name="T28" fmla="*/ 1096 w 1136"/>
                    <a:gd name="T29" fmla="*/ 64 h 2121"/>
                    <a:gd name="T30" fmla="*/ 1136 w 1136"/>
                    <a:gd name="T31" fmla="*/ 0 h 2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36" h="2121">
                      <a:moveTo>
                        <a:pt x="0" y="2120"/>
                      </a:moveTo>
                      <a:cubicBezTo>
                        <a:pt x="82" y="2120"/>
                        <a:pt x="165" y="2121"/>
                        <a:pt x="224" y="2120"/>
                      </a:cubicBezTo>
                      <a:cubicBezTo>
                        <a:pt x="283" y="2119"/>
                        <a:pt x="308" y="2119"/>
                        <a:pt x="352" y="2112"/>
                      </a:cubicBezTo>
                      <a:cubicBezTo>
                        <a:pt x="396" y="2105"/>
                        <a:pt x="456" y="2091"/>
                        <a:pt x="488" y="2080"/>
                      </a:cubicBezTo>
                      <a:cubicBezTo>
                        <a:pt x="520" y="2069"/>
                        <a:pt x="522" y="2060"/>
                        <a:pt x="544" y="2048"/>
                      </a:cubicBezTo>
                      <a:cubicBezTo>
                        <a:pt x="566" y="2036"/>
                        <a:pt x="604" y="2023"/>
                        <a:pt x="624" y="2008"/>
                      </a:cubicBezTo>
                      <a:cubicBezTo>
                        <a:pt x="644" y="1993"/>
                        <a:pt x="648" y="1981"/>
                        <a:pt x="664" y="1960"/>
                      </a:cubicBezTo>
                      <a:cubicBezTo>
                        <a:pt x="680" y="1939"/>
                        <a:pt x="695" y="1919"/>
                        <a:pt x="720" y="1880"/>
                      </a:cubicBezTo>
                      <a:cubicBezTo>
                        <a:pt x="745" y="1841"/>
                        <a:pt x="788" y="1791"/>
                        <a:pt x="816" y="1728"/>
                      </a:cubicBezTo>
                      <a:cubicBezTo>
                        <a:pt x="844" y="1665"/>
                        <a:pt x="868" y="1581"/>
                        <a:pt x="888" y="1504"/>
                      </a:cubicBezTo>
                      <a:cubicBezTo>
                        <a:pt x="908" y="1427"/>
                        <a:pt x="917" y="1395"/>
                        <a:pt x="936" y="1264"/>
                      </a:cubicBezTo>
                      <a:cubicBezTo>
                        <a:pt x="955" y="1133"/>
                        <a:pt x="988" y="839"/>
                        <a:pt x="1000" y="720"/>
                      </a:cubicBezTo>
                      <a:cubicBezTo>
                        <a:pt x="1012" y="601"/>
                        <a:pt x="1000" y="628"/>
                        <a:pt x="1008" y="552"/>
                      </a:cubicBezTo>
                      <a:cubicBezTo>
                        <a:pt x="1016" y="476"/>
                        <a:pt x="1033" y="345"/>
                        <a:pt x="1048" y="264"/>
                      </a:cubicBezTo>
                      <a:cubicBezTo>
                        <a:pt x="1063" y="183"/>
                        <a:pt x="1081" y="108"/>
                        <a:pt x="1096" y="64"/>
                      </a:cubicBezTo>
                      <a:cubicBezTo>
                        <a:pt x="1111" y="20"/>
                        <a:pt x="1128" y="12"/>
                        <a:pt x="1136" y="0"/>
                      </a:cubicBezTo>
                    </a:path>
                  </a:pathLst>
                </a:custGeom>
                <a:noFill/>
                <a:ln w="38100" cmpd="sng">
                  <a:solidFill>
                    <a:srgbClr val="660066"/>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48" name="Line 96"/>
              <p:cNvSpPr>
                <a:spLocks noChangeShapeType="1"/>
              </p:cNvSpPr>
              <p:nvPr/>
            </p:nvSpPr>
            <p:spPr bwMode="auto">
              <a:xfrm>
                <a:off x="4397" y="1043"/>
                <a:ext cx="306" cy="3"/>
              </a:xfrm>
              <a:prstGeom prst="line">
                <a:avLst/>
              </a:prstGeom>
              <a:noFill/>
              <a:ln w="38100">
                <a:solidFill>
                  <a:srgbClr val="660066"/>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45" name="Line 99"/>
            <p:cNvSpPr>
              <a:spLocks noChangeShapeType="1"/>
            </p:cNvSpPr>
            <p:nvPr/>
          </p:nvSpPr>
          <p:spPr bwMode="auto">
            <a:xfrm flipH="1">
              <a:off x="4529" y="763"/>
              <a:ext cx="551" cy="256"/>
            </a:xfrm>
            <a:prstGeom prst="line">
              <a:avLst/>
            </a:prstGeom>
            <a:noFill/>
            <a:ln w="38100">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55" name="Rectangle 104"/>
          <p:cNvSpPr>
            <a:spLocks noChangeArrowheads="1"/>
          </p:cNvSpPr>
          <p:nvPr/>
        </p:nvSpPr>
        <p:spPr bwMode="auto">
          <a:xfrm>
            <a:off x="7162800" y="2536825"/>
            <a:ext cx="18224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dirty="0">
                <a:solidFill>
                  <a:srgbClr val="800000"/>
                </a:solidFill>
                <a:effectLst>
                  <a:outerShdw blurRad="38100" dist="38100" dir="2700000" algn="tl">
                    <a:srgbClr val="C0C0C0"/>
                  </a:outerShdw>
                </a:effectLst>
              </a:rPr>
              <a:t>0.005</a:t>
            </a:r>
            <a:r>
              <a:rPr lang="zh-CN" altLang="en-US" sz="2000" dirty="0">
                <a:solidFill>
                  <a:srgbClr val="800000"/>
                </a:solidFill>
                <a:effectLst>
                  <a:outerShdw blurRad="38100" dist="38100" dir="2700000" algn="tl">
                    <a:srgbClr val="C0C0C0"/>
                  </a:outerShdw>
                </a:effectLst>
              </a:rPr>
              <a:t>～</a:t>
            </a:r>
            <a:r>
              <a:rPr lang="en-US" altLang="zh-CN" sz="2000" dirty="0">
                <a:solidFill>
                  <a:srgbClr val="800000"/>
                </a:solidFill>
                <a:effectLst>
                  <a:outerShdw blurRad="38100" dist="38100" dir="2700000" algn="tl">
                    <a:srgbClr val="C0C0C0"/>
                  </a:outerShdw>
                </a:effectLst>
              </a:rPr>
              <a:t>0.02 Å</a:t>
            </a:r>
          </a:p>
        </p:txBody>
      </p:sp>
      <p:sp>
        <p:nvSpPr>
          <p:cNvPr id="57" name="Line 59"/>
          <p:cNvSpPr>
            <a:spLocks noChangeShapeType="1"/>
          </p:cNvSpPr>
          <p:nvPr/>
        </p:nvSpPr>
        <p:spPr bwMode="auto">
          <a:xfrm>
            <a:off x="6916738" y="4032250"/>
            <a:ext cx="1588" cy="1593850"/>
          </a:xfrm>
          <a:prstGeom prst="line">
            <a:avLst/>
          </a:prstGeom>
          <a:noFill/>
          <a:ln w="3810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8" name="Text Box 60"/>
          <p:cNvSpPr txBox="1">
            <a:spLocks noChangeArrowheads="1"/>
          </p:cNvSpPr>
          <p:nvPr/>
        </p:nvSpPr>
        <p:spPr bwMode="auto">
          <a:xfrm>
            <a:off x="8207375" y="5699125"/>
            <a:ext cx="493713" cy="306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50000"/>
              </a:lnSpc>
              <a:spcBef>
                <a:spcPct val="50000"/>
              </a:spcBef>
            </a:pPr>
            <a:r>
              <a:rPr lang="en-US" altLang="zh-CN" i="1">
                <a:solidFill>
                  <a:srgbClr val="003300"/>
                </a:solidFill>
                <a:effectLst>
                  <a:outerShdw blurRad="38100" dist="38100" dir="2700000" algn="tl">
                    <a:srgbClr val="C0C0C0"/>
                  </a:outerShdw>
                </a:effectLst>
                <a:ea typeface="宋体" pitchFamily="2" charset="-122"/>
                <a:sym typeface="Symbol" pitchFamily="18" charset="2"/>
              </a:rPr>
              <a:t></a:t>
            </a:r>
            <a:endParaRPr lang="en-US" altLang="zh-CN">
              <a:solidFill>
                <a:srgbClr val="003300"/>
              </a:solidFill>
              <a:effectLst>
                <a:outerShdw blurRad="38100" dist="38100" dir="2700000" algn="tl">
                  <a:srgbClr val="C0C0C0"/>
                </a:outerShdw>
              </a:effectLst>
              <a:ea typeface="宋体" pitchFamily="2" charset="-122"/>
            </a:endParaRPr>
          </a:p>
        </p:txBody>
      </p:sp>
      <p:sp>
        <p:nvSpPr>
          <p:cNvPr id="59" name="Text Box 61"/>
          <p:cNvSpPr txBox="1">
            <a:spLocks noChangeArrowheads="1"/>
          </p:cNvSpPr>
          <p:nvPr/>
        </p:nvSpPr>
        <p:spPr bwMode="auto">
          <a:xfrm>
            <a:off x="6659563" y="5867400"/>
            <a:ext cx="107473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90000"/>
              </a:lnSpc>
              <a:spcBef>
                <a:spcPct val="50000"/>
              </a:spcBef>
            </a:pPr>
            <a:r>
              <a:rPr lang="en-US" altLang="zh-CN" i="1">
                <a:solidFill>
                  <a:srgbClr val="003300"/>
                </a:solidFill>
                <a:effectLst>
                  <a:outerShdw blurRad="38100" dist="38100" dir="2700000" algn="tl">
                    <a:srgbClr val="C0C0C0"/>
                  </a:outerShdw>
                </a:effectLst>
                <a:ea typeface="宋体" pitchFamily="2" charset="-122"/>
                <a:sym typeface="Symbol" pitchFamily="18" charset="2"/>
              </a:rPr>
              <a:t></a:t>
            </a:r>
            <a:r>
              <a:rPr lang="en-US" altLang="zh-CN" baseline="-25000">
                <a:solidFill>
                  <a:srgbClr val="003300"/>
                </a:solidFill>
                <a:effectLst>
                  <a:outerShdw blurRad="38100" dist="38100" dir="2700000" algn="tl">
                    <a:srgbClr val="C0C0C0"/>
                  </a:outerShdw>
                </a:effectLst>
                <a:ea typeface="宋体" pitchFamily="2" charset="-122"/>
                <a:sym typeface="Symbol" pitchFamily="18" charset="2"/>
              </a:rPr>
              <a:t>0-</a:t>
            </a:r>
            <a:r>
              <a:rPr lang="zh-CN" altLang="en-US" baseline="-25000">
                <a:solidFill>
                  <a:srgbClr val="003300"/>
                </a:solidFill>
                <a:effectLst>
                  <a:outerShdw blurRad="38100" dist="38100" dir="2700000" algn="tl">
                    <a:srgbClr val="C0C0C0"/>
                  </a:outerShdw>
                </a:effectLst>
                <a:ea typeface="宋体" pitchFamily="2" charset="-122"/>
                <a:sym typeface="Symbol" pitchFamily="18" charset="2"/>
              </a:rPr>
              <a:t>吸收</a:t>
            </a:r>
            <a:endParaRPr lang="zh-CN" altLang="en-US">
              <a:solidFill>
                <a:srgbClr val="003300"/>
              </a:solidFill>
              <a:effectLst>
                <a:outerShdw blurRad="38100" dist="38100" dir="2700000" algn="tl">
                  <a:srgbClr val="C0C0C0"/>
                </a:outerShdw>
              </a:effectLst>
              <a:ea typeface="宋体" pitchFamily="2" charset="-122"/>
            </a:endParaRPr>
          </a:p>
        </p:txBody>
      </p:sp>
      <p:sp>
        <p:nvSpPr>
          <p:cNvPr id="60" name="Line 62"/>
          <p:cNvSpPr>
            <a:spLocks noChangeShapeType="1"/>
          </p:cNvSpPr>
          <p:nvPr/>
        </p:nvSpPr>
        <p:spPr bwMode="auto">
          <a:xfrm flipV="1">
            <a:off x="6926263" y="5637213"/>
            <a:ext cx="1588" cy="304800"/>
          </a:xfrm>
          <a:prstGeom prst="line">
            <a:avLst/>
          </a:prstGeom>
          <a:noFill/>
          <a:ln w="38100">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 name="Text Box 66"/>
          <p:cNvSpPr txBox="1">
            <a:spLocks noChangeArrowheads="1"/>
          </p:cNvSpPr>
          <p:nvPr/>
        </p:nvSpPr>
        <p:spPr bwMode="auto">
          <a:xfrm>
            <a:off x="7667625" y="4170363"/>
            <a:ext cx="1095375"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400" i="1" dirty="0">
                <a:solidFill>
                  <a:srgbClr val="003300"/>
                </a:solidFill>
                <a:effectLst>
                  <a:outerShdw blurRad="38100" dist="38100" dir="2700000" algn="tl">
                    <a:srgbClr val="C0C0C0"/>
                  </a:outerShdw>
                </a:effectLst>
                <a:ea typeface="宋体" pitchFamily="2" charset="-122"/>
                <a:sym typeface="Symbol" pitchFamily="18" charset="2"/>
              </a:rPr>
              <a:t></a:t>
            </a:r>
            <a:r>
              <a:rPr lang="zh-CN" altLang="en-US" sz="2400" baseline="-25000" dirty="0">
                <a:solidFill>
                  <a:srgbClr val="003300"/>
                </a:solidFill>
                <a:effectLst>
                  <a:outerShdw blurRad="38100" dist="38100" dir="2700000" algn="tl">
                    <a:srgbClr val="C0C0C0"/>
                  </a:outerShdw>
                </a:effectLst>
                <a:ea typeface="宋体" pitchFamily="2" charset="-122"/>
                <a:sym typeface="Symbol" pitchFamily="18" charset="2"/>
              </a:rPr>
              <a:t>吸收</a:t>
            </a:r>
            <a:endParaRPr lang="zh-CN" altLang="en-US" sz="2400" dirty="0">
              <a:solidFill>
                <a:srgbClr val="003300"/>
              </a:solidFill>
              <a:effectLst>
                <a:outerShdw blurRad="38100" dist="38100" dir="2700000" algn="tl">
                  <a:srgbClr val="C0C0C0"/>
                </a:outerShdw>
              </a:effectLst>
              <a:ea typeface="宋体" pitchFamily="2" charset="-122"/>
            </a:endParaRPr>
          </a:p>
        </p:txBody>
      </p:sp>
      <p:grpSp>
        <p:nvGrpSpPr>
          <p:cNvPr id="65" name="Group 67"/>
          <p:cNvGrpSpPr>
            <a:grpSpLocks/>
          </p:cNvGrpSpPr>
          <p:nvPr/>
        </p:nvGrpSpPr>
        <p:grpSpPr bwMode="auto">
          <a:xfrm>
            <a:off x="5341938" y="4008438"/>
            <a:ext cx="3149600" cy="1597025"/>
            <a:chOff x="1952" y="1232"/>
            <a:chExt cx="2272" cy="2121"/>
          </a:xfrm>
        </p:grpSpPr>
        <p:sp>
          <p:nvSpPr>
            <p:cNvPr id="75" name="Freeform 68"/>
            <p:cNvSpPr>
              <a:spLocks/>
            </p:cNvSpPr>
            <p:nvPr/>
          </p:nvSpPr>
          <p:spPr bwMode="auto">
            <a:xfrm>
              <a:off x="1952" y="1232"/>
              <a:ext cx="1136" cy="2121"/>
            </a:xfrm>
            <a:custGeom>
              <a:avLst/>
              <a:gdLst>
                <a:gd name="T0" fmla="*/ 0 w 1136"/>
                <a:gd name="T1" fmla="*/ 2120 h 2121"/>
                <a:gd name="T2" fmla="*/ 224 w 1136"/>
                <a:gd name="T3" fmla="*/ 2120 h 2121"/>
                <a:gd name="T4" fmla="*/ 352 w 1136"/>
                <a:gd name="T5" fmla="*/ 2112 h 2121"/>
                <a:gd name="T6" fmla="*/ 488 w 1136"/>
                <a:gd name="T7" fmla="*/ 2080 h 2121"/>
                <a:gd name="T8" fmla="*/ 544 w 1136"/>
                <a:gd name="T9" fmla="*/ 2048 h 2121"/>
                <a:gd name="T10" fmla="*/ 624 w 1136"/>
                <a:gd name="T11" fmla="*/ 2008 h 2121"/>
                <a:gd name="T12" fmla="*/ 664 w 1136"/>
                <a:gd name="T13" fmla="*/ 1960 h 2121"/>
                <a:gd name="T14" fmla="*/ 720 w 1136"/>
                <a:gd name="T15" fmla="*/ 1880 h 2121"/>
                <a:gd name="T16" fmla="*/ 816 w 1136"/>
                <a:gd name="T17" fmla="*/ 1728 h 2121"/>
                <a:gd name="T18" fmla="*/ 888 w 1136"/>
                <a:gd name="T19" fmla="*/ 1504 h 2121"/>
                <a:gd name="T20" fmla="*/ 936 w 1136"/>
                <a:gd name="T21" fmla="*/ 1264 h 2121"/>
                <a:gd name="T22" fmla="*/ 1000 w 1136"/>
                <a:gd name="T23" fmla="*/ 720 h 2121"/>
                <a:gd name="T24" fmla="*/ 1008 w 1136"/>
                <a:gd name="T25" fmla="*/ 552 h 2121"/>
                <a:gd name="T26" fmla="*/ 1048 w 1136"/>
                <a:gd name="T27" fmla="*/ 264 h 2121"/>
                <a:gd name="T28" fmla="*/ 1096 w 1136"/>
                <a:gd name="T29" fmla="*/ 64 h 2121"/>
                <a:gd name="T30" fmla="*/ 1136 w 1136"/>
                <a:gd name="T31" fmla="*/ 0 h 2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36" h="2121">
                  <a:moveTo>
                    <a:pt x="0" y="2120"/>
                  </a:moveTo>
                  <a:cubicBezTo>
                    <a:pt x="82" y="2120"/>
                    <a:pt x="165" y="2121"/>
                    <a:pt x="224" y="2120"/>
                  </a:cubicBezTo>
                  <a:cubicBezTo>
                    <a:pt x="283" y="2119"/>
                    <a:pt x="308" y="2119"/>
                    <a:pt x="352" y="2112"/>
                  </a:cubicBezTo>
                  <a:cubicBezTo>
                    <a:pt x="396" y="2105"/>
                    <a:pt x="456" y="2091"/>
                    <a:pt x="488" y="2080"/>
                  </a:cubicBezTo>
                  <a:cubicBezTo>
                    <a:pt x="520" y="2069"/>
                    <a:pt x="522" y="2060"/>
                    <a:pt x="544" y="2048"/>
                  </a:cubicBezTo>
                  <a:cubicBezTo>
                    <a:pt x="566" y="2036"/>
                    <a:pt x="604" y="2023"/>
                    <a:pt x="624" y="2008"/>
                  </a:cubicBezTo>
                  <a:cubicBezTo>
                    <a:pt x="644" y="1993"/>
                    <a:pt x="648" y="1981"/>
                    <a:pt x="664" y="1960"/>
                  </a:cubicBezTo>
                  <a:cubicBezTo>
                    <a:pt x="680" y="1939"/>
                    <a:pt x="695" y="1919"/>
                    <a:pt x="720" y="1880"/>
                  </a:cubicBezTo>
                  <a:cubicBezTo>
                    <a:pt x="745" y="1841"/>
                    <a:pt x="788" y="1791"/>
                    <a:pt x="816" y="1728"/>
                  </a:cubicBezTo>
                  <a:cubicBezTo>
                    <a:pt x="844" y="1665"/>
                    <a:pt x="868" y="1581"/>
                    <a:pt x="888" y="1504"/>
                  </a:cubicBezTo>
                  <a:cubicBezTo>
                    <a:pt x="908" y="1427"/>
                    <a:pt x="917" y="1395"/>
                    <a:pt x="936" y="1264"/>
                  </a:cubicBezTo>
                  <a:cubicBezTo>
                    <a:pt x="955" y="1133"/>
                    <a:pt x="988" y="839"/>
                    <a:pt x="1000" y="720"/>
                  </a:cubicBezTo>
                  <a:cubicBezTo>
                    <a:pt x="1012" y="601"/>
                    <a:pt x="1000" y="628"/>
                    <a:pt x="1008" y="552"/>
                  </a:cubicBezTo>
                  <a:cubicBezTo>
                    <a:pt x="1016" y="476"/>
                    <a:pt x="1033" y="345"/>
                    <a:pt x="1048" y="264"/>
                  </a:cubicBezTo>
                  <a:cubicBezTo>
                    <a:pt x="1063" y="183"/>
                    <a:pt x="1081" y="108"/>
                    <a:pt x="1096" y="64"/>
                  </a:cubicBezTo>
                  <a:cubicBezTo>
                    <a:pt x="1111" y="20"/>
                    <a:pt x="1128" y="12"/>
                    <a:pt x="1136" y="0"/>
                  </a:cubicBezTo>
                </a:path>
              </a:pathLst>
            </a:custGeom>
            <a:noFill/>
            <a:ln w="38100" cmpd="sng">
              <a:solidFill>
                <a:srgbClr val="0033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6" name="Freeform 69"/>
            <p:cNvSpPr>
              <a:spLocks/>
            </p:cNvSpPr>
            <p:nvPr/>
          </p:nvSpPr>
          <p:spPr bwMode="auto">
            <a:xfrm flipH="1">
              <a:off x="3088" y="1232"/>
              <a:ext cx="1136" cy="2121"/>
            </a:xfrm>
            <a:custGeom>
              <a:avLst/>
              <a:gdLst>
                <a:gd name="T0" fmla="*/ 0 w 1136"/>
                <a:gd name="T1" fmla="*/ 2120 h 2121"/>
                <a:gd name="T2" fmla="*/ 224 w 1136"/>
                <a:gd name="T3" fmla="*/ 2120 h 2121"/>
                <a:gd name="T4" fmla="*/ 352 w 1136"/>
                <a:gd name="T5" fmla="*/ 2112 h 2121"/>
                <a:gd name="T6" fmla="*/ 488 w 1136"/>
                <a:gd name="T7" fmla="*/ 2080 h 2121"/>
                <a:gd name="T8" fmla="*/ 544 w 1136"/>
                <a:gd name="T9" fmla="*/ 2048 h 2121"/>
                <a:gd name="T10" fmla="*/ 624 w 1136"/>
                <a:gd name="T11" fmla="*/ 2008 h 2121"/>
                <a:gd name="T12" fmla="*/ 664 w 1136"/>
                <a:gd name="T13" fmla="*/ 1960 h 2121"/>
                <a:gd name="T14" fmla="*/ 720 w 1136"/>
                <a:gd name="T15" fmla="*/ 1880 h 2121"/>
                <a:gd name="T16" fmla="*/ 816 w 1136"/>
                <a:gd name="T17" fmla="*/ 1728 h 2121"/>
                <a:gd name="T18" fmla="*/ 888 w 1136"/>
                <a:gd name="T19" fmla="*/ 1504 h 2121"/>
                <a:gd name="T20" fmla="*/ 936 w 1136"/>
                <a:gd name="T21" fmla="*/ 1264 h 2121"/>
                <a:gd name="T22" fmla="*/ 1000 w 1136"/>
                <a:gd name="T23" fmla="*/ 720 h 2121"/>
                <a:gd name="T24" fmla="*/ 1008 w 1136"/>
                <a:gd name="T25" fmla="*/ 552 h 2121"/>
                <a:gd name="T26" fmla="*/ 1048 w 1136"/>
                <a:gd name="T27" fmla="*/ 264 h 2121"/>
                <a:gd name="T28" fmla="*/ 1096 w 1136"/>
                <a:gd name="T29" fmla="*/ 64 h 2121"/>
                <a:gd name="T30" fmla="*/ 1136 w 1136"/>
                <a:gd name="T31" fmla="*/ 0 h 2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36" h="2121">
                  <a:moveTo>
                    <a:pt x="0" y="2120"/>
                  </a:moveTo>
                  <a:cubicBezTo>
                    <a:pt x="82" y="2120"/>
                    <a:pt x="165" y="2121"/>
                    <a:pt x="224" y="2120"/>
                  </a:cubicBezTo>
                  <a:cubicBezTo>
                    <a:pt x="283" y="2119"/>
                    <a:pt x="308" y="2119"/>
                    <a:pt x="352" y="2112"/>
                  </a:cubicBezTo>
                  <a:cubicBezTo>
                    <a:pt x="396" y="2105"/>
                    <a:pt x="456" y="2091"/>
                    <a:pt x="488" y="2080"/>
                  </a:cubicBezTo>
                  <a:cubicBezTo>
                    <a:pt x="520" y="2069"/>
                    <a:pt x="522" y="2060"/>
                    <a:pt x="544" y="2048"/>
                  </a:cubicBezTo>
                  <a:cubicBezTo>
                    <a:pt x="566" y="2036"/>
                    <a:pt x="604" y="2023"/>
                    <a:pt x="624" y="2008"/>
                  </a:cubicBezTo>
                  <a:cubicBezTo>
                    <a:pt x="644" y="1993"/>
                    <a:pt x="648" y="1981"/>
                    <a:pt x="664" y="1960"/>
                  </a:cubicBezTo>
                  <a:cubicBezTo>
                    <a:pt x="680" y="1939"/>
                    <a:pt x="695" y="1919"/>
                    <a:pt x="720" y="1880"/>
                  </a:cubicBezTo>
                  <a:cubicBezTo>
                    <a:pt x="745" y="1841"/>
                    <a:pt x="788" y="1791"/>
                    <a:pt x="816" y="1728"/>
                  </a:cubicBezTo>
                  <a:cubicBezTo>
                    <a:pt x="844" y="1665"/>
                    <a:pt x="868" y="1581"/>
                    <a:pt x="888" y="1504"/>
                  </a:cubicBezTo>
                  <a:cubicBezTo>
                    <a:pt x="908" y="1427"/>
                    <a:pt x="917" y="1395"/>
                    <a:pt x="936" y="1264"/>
                  </a:cubicBezTo>
                  <a:cubicBezTo>
                    <a:pt x="955" y="1133"/>
                    <a:pt x="988" y="839"/>
                    <a:pt x="1000" y="720"/>
                  </a:cubicBezTo>
                  <a:cubicBezTo>
                    <a:pt x="1012" y="601"/>
                    <a:pt x="1000" y="628"/>
                    <a:pt x="1008" y="552"/>
                  </a:cubicBezTo>
                  <a:cubicBezTo>
                    <a:pt x="1016" y="476"/>
                    <a:pt x="1033" y="345"/>
                    <a:pt x="1048" y="264"/>
                  </a:cubicBezTo>
                  <a:cubicBezTo>
                    <a:pt x="1063" y="183"/>
                    <a:pt x="1081" y="108"/>
                    <a:pt x="1096" y="64"/>
                  </a:cubicBezTo>
                  <a:cubicBezTo>
                    <a:pt x="1111" y="20"/>
                    <a:pt x="1128" y="12"/>
                    <a:pt x="1136" y="0"/>
                  </a:cubicBezTo>
                </a:path>
              </a:pathLst>
            </a:custGeom>
            <a:noFill/>
            <a:ln w="38100" cmpd="sng">
              <a:solidFill>
                <a:srgbClr val="0033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67" name="Line 73"/>
          <p:cNvSpPr>
            <a:spLocks noChangeShapeType="1"/>
          </p:cNvSpPr>
          <p:nvPr/>
        </p:nvSpPr>
        <p:spPr bwMode="auto">
          <a:xfrm flipV="1">
            <a:off x="6669088" y="4816475"/>
            <a:ext cx="485775" cy="4763"/>
          </a:xfrm>
          <a:prstGeom prst="line">
            <a:avLst/>
          </a:prstGeom>
          <a:noFill/>
          <a:ln w="38100">
            <a:solidFill>
              <a:srgbClr val="660066"/>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8" name="Line 74"/>
          <p:cNvSpPr>
            <a:spLocks noChangeShapeType="1"/>
          </p:cNvSpPr>
          <p:nvPr/>
        </p:nvSpPr>
        <p:spPr bwMode="auto">
          <a:xfrm flipH="1">
            <a:off x="6688138" y="4821238"/>
            <a:ext cx="1588" cy="815975"/>
          </a:xfrm>
          <a:prstGeom prst="line">
            <a:avLst/>
          </a:prstGeom>
          <a:noFill/>
          <a:ln w="38100">
            <a:solidFill>
              <a:srgbClr val="000066"/>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9" name="Line 75"/>
          <p:cNvSpPr>
            <a:spLocks noChangeShapeType="1"/>
          </p:cNvSpPr>
          <p:nvPr/>
        </p:nvSpPr>
        <p:spPr bwMode="auto">
          <a:xfrm flipH="1">
            <a:off x="7145338" y="4810125"/>
            <a:ext cx="1588" cy="815975"/>
          </a:xfrm>
          <a:prstGeom prst="line">
            <a:avLst/>
          </a:prstGeom>
          <a:noFill/>
          <a:ln w="38100">
            <a:solidFill>
              <a:srgbClr val="000066"/>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2" name="Line 78"/>
          <p:cNvSpPr>
            <a:spLocks noChangeShapeType="1"/>
          </p:cNvSpPr>
          <p:nvPr/>
        </p:nvSpPr>
        <p:spPr bwMode="auto">
          <a:xfrm flipH="1">
            <a:off x="6897688" y="4425950"/>
            <a:ext cx="800100" cy="338138"/>
          </a:xfrm>
          <a:prstGeom prst="line">
            <a:avLst/>
          </a:prstGeom>
          <a:noFill/>
          <a:ln w="38100">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7" name="Rectangle 103"/>
          <p:cNvSpPr>
            <a:spLocks noChangeArrowheads="1"/>
          </p:cNvSpPr>
          <p:nvPr/>
        </p:nvSpPr>
        <p:spPr bwMode="auto">
          <a:xfrm>
            <a:off x="7400925" y="4806950"/>
            <a:ext cx="13620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dirty="0">
                <a:solidFill>
                  <a:srgbClr val="800000"/>
                </a:solidFill>
                <a:effectLst>
                  <a:outerShdw blurRad="38100" dist="38100" dir="2700000" algn="tl">
                    <a:srgbClr val="C0C0C0"/>
                  </a:outerShdw>
                </a:effectLst>
              </a:rPr>
              <a:t>0.01~0.1Å</a:t>
            </a: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5099" y="329037"/>
            <a:ext cx="5854701" cy="2308324"/>
          </a:xfrm>
          <a:prstGeom prst="rect">
            <a:avLst/>
          </a:prstGeom>
          <a:noFill/>
        </p:spPr>
        <p:txBody>
          <a:bodyPr wrap="square" rtlCol="0">
            <a:spAutoFit/>
          </a:bodyPr>
          <a:lstStyle/>
          <a:p>
            <a:pPr algn="just">
              <a:lnSpc>
                <a:spcPct val="150000"/>
              </a:lnSpc>
            </a:pPr>
            <a:r>
              <a:rPr kumimoji="1" lang="zh-CN" altLang="zh-CN" sz="2400" b="1" dirty="0">
                <a:solidFill>
                  <a:srgbClr val="003300"/>
                </a:solidFill>
                <a:effectLst>
                  <a:outerShdw blurRad="38100" dist="38100" dir="2700000" algn="tl">
                    <a:srgbClr val="C0C0C0"/>
                  </a:outerShdw>
                </a:effectLst>
                <a:latin typeface="黑体" pitchFamily="49" charset="-122"/>
                <a:ea typeface="黑体" pitchFamily="49" charset="-122"/>
              </a:rPr>
              <a:t>峰值吸收</a:t>
            </a:r>
            <a:r>
              <a:rPr kumimoji="1" lang="en-US" altLang="zh-CN" sz="2400" b="1" dirty="0">
                <a:solidFill>
                  <a:srgbClr val="000066"/>
                </a:solidFill>
                <a:effectLst>
                  <a:outerShdw blurRad="38100" dist="38100" dir="2700000" algn="tl">
                    <a:srgbClr val="C0C0C0"/>
                  </a:outerShdw>
                </a:effectLst>
                <a:latin typeface="Arial" pitchFamily="34" charset="0"/>
                <a:ea typeface="黑体" pitchFamily="49" charset="-122"/>
              </a:rPr>
              <a:t>:</a:t>
            </a:r>
            <a:r>
              <a:rPr kumimoji="1" lang="zh-CN" altLang="zh-CN" sz="2400" b="1" dirty="0">
                <a:solidFill>
                  <a:srgbClr val="000066"/>
                </a:solidFill>
                <a:effectLst>
                  <a:outerShdw blurRad="38100" dist="38100" dir="2700000" algn="tl">
                    <a:srgbClr val="C0C0C0"/>
                  </a:outerShdw>
                </a:effectLst>
                <a:latin typeface="Arial" pitchFamily="34" charset="0"/>
                <a:ea typeface="黑体" pitchFamily="49" charset="-122"/>
              </a:rPr>
              <a:t>吸收线中心波长处的吸收系数为峰值吸收系数，简称</a:t>
            </a:r>
            <a:r>
              <a:rPr kumimoji="1" lang="zh-CN" altLang="zh-CN" sz="2400" b="1" dirty="0">
                <a:solidFill>
                  <a:srgbClr val="800000"/>
                </a:solidFill>
                <a:latin typeface="黑体" pitchFamily="49" charset="-122"/>
                <a:ea typeface="黑体" pitchFamily="49" charset="-122"/>
              </a:rPr>
              <a:t>峰值吸收</a:t>
            </a:r>
            <a:r>
              <a:rPr kumimoji="1" lang="zh-CN" altLang="zh-CN" sz="2400" b="1" dirty="0">
                <a:solidFill>
                  <a:srgbClr val="000066"/>
                </a:solidFill>
                <a:effectLst>
                  <a:outerShdw blurRad="38100" dist="38100" dir="2700000" algn="tl">
                    <a:srgbClr val="C0C0C0"/>
                  </a:outerShdw>
                </a:effectLst>
                <a:latin typeface="Arial" pitchFamily="34" charset="0"/>
                <a:ea typeface="黑体" pitchFamily="49" charset="-122"/>
              </a:rPr>
              <a:t>。</a:t>
            </a:r>
            <a:r>
              <a:rPr kumimoji="1" lang="zh-CN" altLang="zh-CN" sz="2400" b="1" dirty="0" smtClean="0">
                <a:solidFill>
                  <a:srgbClr val="000066"/>
                </a:solidFill>
                <a:effectLst>
                  <a:outerShdw blurRad="38100" dist="38100" dir="2700000" algn="tl">
                    <a:srgbClr val="C0C0C0"/>
                  </a:outerShdw>
                </a:effectLst>
                <a:latin typeface="Arial" pitchFamily="34" charset="0"/>
                <a:ea typeface="黑体" pitchFamily="49" charset="-122"/>
              </a:rPr>
              <a:t>在</a:t>
            </a:r>
            <a:r>
              <a:rPr kumimoji="1" lang="zh-CN" altLang="en-US" sz="2400" b="1" dirty="0" smtClean="0">
                <a:solidFill>
                  <a:srgbClr val="000066"/>
                </a:solidFill>
                <a:effectLst>
                  <a:outerShdw blurRad="38100" dist="38100" dir="2700000" algn="tl">
                    <a:srgbClr val="C0C0C0"/>
                  </a:outerShdw>
                </a:effectLst>
                <a:latin typeface="Arial" pitchFamily="34" charset="0"/>
                <a:ea typeface="黑体" pitchFamily="49" charset="-122"/>
              </a:rPr>
              <a:t>使用锐线光源</a:t>
            </a:r>
            <a:r>
              <a:rPr kumimoji="1" lang="zh-CN" altLang="zh-CN" sz="2400" b="1" dirty="0" smtClean="0">
                <a:solidFill>
                  <a:srgbClr val="000066"/>
                </a:solidFill>
                <a:effectLst>
                  <a:outerShdw blurRad="38100" dist="38100" dir="2700000" algn="tl">
                    <a:srgbClr val="C0C0C0"/>
                  </a:outerShdw>
                </a:effectLst>
                <a:latin typeface="Arial" pitchFamily="34" charset="0"/>
                <a:ea typeface="黑体" pitchFamily="49" charset="-122"/>
              </a:rPr>
              <a:t>的条件</a:t>
            </a:r>
            <a:r>
              <a:rPr kumimoji="1" lang="zh-CN" altLang="zh-CN" sz="2400" b="1" dirty="0">
                <a:solidFill>
                  <a:srgbClr val="000066"/>
                </a:solidFill>
                <a:effectLst>
                  <a:outerShdw blurRad="38100" dist="38100" dir="2700000" algn="tl">
                    <a:srgbClr val="C0C0C0"/>
                  </a:outerShdw>
                </a:effectLst>
                <a:latin typeface="Arial" pitchFamily="34" charset="0"/>
                <a:ea typeface="黑体" pitchFamily="49" charset="-122"/>
              </a:rPr>
              <a:t>下，</a:t>
            </a:r>
            <a:r>
              <a:rPr kumimoji="1" lang="zh-CN" altLang="zh-CN" sz="2400" b="1" dirty="0">
                <a:solidFill>
                  <a:srgbClr val="800000"/>
                </a:solidFill>
                <a:latin typeface="黑体" pitchFamily="49" charset="-122"/>
                <a:ea typeface="黑体" pitchFamily="49" charset="-122"/>
              </a:rPr>
              <a:t>峰值吸收系数与被测元素的原子浓度</a:t>
            </a:r>
            <a:r>
              <a:rPr kumimoji="1" lang="zh-CN" altLang="en-US" sz="2400" b="1" dirty="0">
                <a:solidFill>
                  <a:srgbClr val="800000"/>
                </a:solidFill>
                <a:latin typeface="黑体" pitchFamily="49" charset="-122"/>
                <a:ea typeface="黑体" pitchFamily="49" charset="-122"/>
              </a:rPr>
              <a:t>存在简单的线性关系</a:t>
            </a:r>
            <a:r>
              <a:rPr kumimoji="1" lang="zh-CN" altLang="zh-CN" sz="2400" b="1" dirty="0" smtClean="0">
                <a:solidFill>
                  <a:srgbClr val="800000"/>
                </a:solidFill>
                <a:latin typeface="黑体" pitchFamily="49" charset="-122"/>
                <a:ea typeface="黑体" pitchFamily="49" charset="-122"/>
              </a:rPr>
              <a:t>。</a:t>
            </a:r>
            <a:endParaRPr lang="zh-CN" altLang="en-US" dirty="0"/>
          </a:p>
        </p:txBody>
      </p:sp>
      <p:pic>
        <p:nvPicPr>
          <p:cNvPr id="3" name="Picture 14"/>
          <p:cNvPicPr>
            <a:picLocks noChangeAspect="1" noChangeArrowheads="1"/>
          </p:cNvPicPr>
          <p:nvPr/>
        </p:nvPicPr>
        <p:blipFill rotWithShape="1">
          <a:blip r:embed="rId3">
            <a:extLst>
              <a:ext uri="{28A0092B-C50C-407E-A947-70E740481C1C}">
                <a14:useLocalDpi xmlns:a14="http://schemas.microsoft.com/office/drawing/2010/main" val="0"/>
              </a:ext>
            </a:extLst>
          </a:blip>
          <a:srcRect l="43460" t="3465" r="1811" b="15217"/>
          <a:stretch/>
        </p:blipFill>
        <p:spPr bwMode="auto">
          <a:xfrm>
            <a:off x="6172200" y="304800"/>
            <a:ext cx="2877554" cy="2319861"/>
          </a:xfrm>
          <a:prstGeom prst="rect">
            <a:avLst/>
          </a:prstGeom>
        </p:spPr>
        <p:style>
          <a:lnRef idx="0">
            <a:schemeClr val="accent6"/>
          </a:lnRef>
          <a:fillRef idx="3">
            <a:schemeClr val="accent6"/>
          </a:fillRef>
          <a:effectRef idx="3">
            <a:schemeClr val="accent6"/>
          </a:effectRef>
          <a:fontRef idx="minor">
            <a:schemeClr val="lt1"/>
          </a:fontRef>
        </p:style>
      </p:pic>
      <p:graphicFrame>
        <p:nvGraphicFramePr>
          <p:cNvPr id="4" name="对象 3"/>
          <p:cNvGraphicFramePr>
            <a:graphicFrameLocks noChangeAspect="1"/>
          </p:cNvGraphicFramePr>
          <p:nvPr>
            <p:extLst>
              <p:ext uri="{D42A27DB-BD31-4B8C-83A1-F6EECF244321}">
                <p14:modId xmlns:p14="http://schemas.microsoft.com/office/powerpoint/2010/main" val="2285791271"/>
              </p:ext>
            </p:extLst>
          </p:nvPr>
        </p:nvGraphicFramePr>
        <p:xfrm>
          <a:off x="2579687" y="2775570"/>
          <a:ext cx="2678113" cy="804863"/>
        </p:xfrm>
        <a:graphic>
          <a:graphicData uri="http://schemas.openxmlformats.org/presentationml/2006/ole">
            <mc:AlternateContent xmlns:mc="http://schemas.openxmlformats.org/markup-compatibility/2006">
              <mc:Choice xmlns:v="urn:schemas-microsoft-com:vml" Requires="v">
                <p:oleObj spid="_x0000_s120914" name="Equation" r:id="rId4" imgW="1552639" imgH="457234" progId="Equation.3">
                  <p:embed/>
                </p:oleObj>
              </mc:Choice>
              <mc:Fallback>
                <p:oleObj name="Equation" r:id="rId4" imgW="1552639" imgH="457234" progId="Equation.3">
                  <p:embed/>
                  <p:pic>
                    <p:nvPicPr>
                      <p:cNvPr id="0" name="Object 1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79687" y="2775570"/>
                        <a:ext cx="2678113" cy="804863"/>
                      </a:xfrm>
                      <a:prstGeom prst="rect">
                        <a:avLst/>
                      </a:prstGeom>
                      <a:noFill/>
                      <a:ln>
                        <a:noFill/>
                      </a:ln>
                      <a:effectLst/>
                      <a:extLst>
                        <a:ext uri="{909E8E84-426E-40DD-AFC4-6F175D3DCCD1}">
                          <a14:hiddenFill xmlns:a14="http://schemas.microsoft.com/office/drawing/2010/main">
                            <a:solidFill>
                              <a:srgbClr val="CCECFF"/>
                            </a:solidFill>
                          </a14:hiddenFill>
                        </a:ext>
                        <a:ext uri="{91240B29-F687-4F45-9708-019B960494DF}">
                          <a14:hiddenLine xmlns:a14="http://schemas.microsoft.com/office/drawing/2010/main" w="9525">
                            <a:solidFill>
                              <a:srgbClr val="FF33CC"/>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 name="Text Box 7"/>
          <p:cNvSpPr txBox="1">
            <a:spLocks noChangeArrowheads="1"/>
          </p:cNvSpPr>
          <p:nvPr/>
        </p:nvSpPr>
        <p:spPr bwMode="auto">
          <a:xfrm>
            <a:off x="304800" y="3810000"/>
            <a:ext cx="23622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zh-CN" altLang="en-US" sz="2400" b="1" dirty="0">
                <a:solidFill>
                  <a:srgbClr val="003300"/>
                </a:solidFill>
                <a:effectLst>
                  <a:outerShdw blurRad="38100" dist="38100" dir="2700000" algn="tl">
                    <a:srgbClr val="C0C0C0"/>
                  </a:outerShdw>
                </a:effectLst>
                <a:latin typeface="黑体" pitchFamily="49" charset="-122"/>
                <a:ea typeface="黑体" pitchFamily="49" charset="-122"/>
              </a:rPr>
              <a:t>吸光度定义：</a:t>
            </a:r>
          </a:p>
        </p:txBody>
      </p:sp>
      <p:sp>
        <p:nvSpPr>
          <p:cNvPr id="11" name="AutoShape 21"/>
          <p:cNvSpPr>
            <a:spLocks noChangeArrowheads="1"/>
          </p:cNvSpPr>
          <p:nvPr/>
        </p:nvSpPr>
        <p:spPr bwMode="auto">
          <a:xfrm rot="10800000" flipH="1">
            <a:off x="14782800" y="2438400"/>
            <a:ext cx="533400" cy="1066800"/>
          </a:xfrm>
          <a:prstGeom prst="curvedLeftArrow">
            <a:avLst>
              <a:gd name="adj1" fmla="val 47037"/>
              <a:gd name="adj2" fmla="val 87037"/>
              <a:gd name="adj3" fmla="val 33333"/>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12" name="对象 11"/>
          <p:cNvGraphicFramePr>
            <a:graphicFrameLocks noChangeAspect="1"/>
          </p:cNvGraphicFramePr>
          <p:nvPr>
            <p:extLst>
              <p:ext uri="{D42A27DB-BD31-4B8C-83A1-F6EECF244321}">
                <p14:modId xmlns:p14="http://schemas.microsoft.com/office/powerpoint/2010/main" val="1501013657"/>
              </p:ext>
            </p:extLst>
          </p:nvPr>
        </p:nvGraphicFramePr>
        <p:xfrm>
          <a:off x="2209800" y="3657600"/>
          <a:ext cx="6391275" cy="927100"/>
        </p:xfrm>
        <a:graphic>
          <a:graphicData uri="http://schemas.openxmlformats.org/presentationml/2006/ole">
            <mc:AlternateContent xmlns:mc="http://schemas.openxmlformats.org/markup-compatibility/2006">
              <mc:Choice xmlns:v="urn:schemas-microsoft-com:vml" Requires="v">
                <p:oleObj spid="_x0000_s120915" name="公式" r:id="rId6" imgW="3228937" imgH="457234" progId="Equation.3">
                  <p:embed/>
                </p:oleObj>
              </mc:Choice>
              <mc:Fallback>
                <p:oleObj name="公式" r:id="rId6" imgW="3228937" imgH="457234" progId="Equation.3">
                  <p:embed/>
                  <p:pic>
                    <p:nvPicPr>
                      <p:cNvPr id="0" name="Object 1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09800" y="3657600"/>
                        <a:ext cx="6391275" cy="927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 name="Text Box 10"/>
          <p:cNvSpPr txBox="1">
            <a:spLocks noChangeArrowheads="1"/>
          </p:cNvSpPr>
          <p:nvPr/>
        </p:nvSpPr>
        <p:spPr bwMode="auto">
          <a:xfrm>
            <a:off x="533400" y="4648200"/>
            <a:ext cx="8305800"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just"/>
            <a:r>
              <a:rPr lang="zh-CN" altLang="en-US" sz="2400" dirty="0">
                <a:solidFill>
                  <a:srgbClr val="000099"/>
                </a:solidFill>
                <a:latin typeface="黑体" pitchFamily="49" charset="-122"/>
                <a:ea typeface="黑体" pitchFamily="49" charset="-122"/>
              </a:rPr>
              <a:t>           </a:t>
            </a:r>
            <a:r>
              <a:rPr lang="en-US" altLang="zh-CN" sz="2400" dirty="0" smtClean="0">
                <a:solidFill>
                  <a:srgbClr val="000099"/>
                </a:solidFill>
                <a:latin typeface="黑体" pitchFamily="49" charset="-122"/>
                <a:ea typeface="黑体" pitchFamily="49" charset="-122"/>
              </a:rPr>
              <a:t>A </a:t>
            </a:r>
            <a:r>
              <a:rPr lang="en-US" altLang="zh-CN" sz="2400" dirty="0">
                <a:solidFill>
                  <a:srgbClr val="000099"/>
                </a:solidFill>
                <a:latin typeface="黑体" pitchFamily="49" charset="-122"/>
                <a:ea typeface="黑体" pitchFamily="49" charset="-122"/>
              </a:rPr>
              <a:t>= k</a:t>
            </a:r>
            <a:r>
              <a:rPr lang="en-US" altLang="zh-CN" sz="2400" dirty="0">
                <a:solidFill>
                  <a:srgbClr val="000099"/>
                </a:solidFill>
                <a:latin typeface="黑体" pitchFamily="49" charset="-122"/>
                <a:ea typeface="黑体" pitchFamily="49" charset="-122"/>
                <a:sym typeface="MS LineDraw" pitchFamily="49" charset="2"/>
              </a:rPr>
              <a:t> </a:t>
            </a:r>
            <a:r>
              <a:rPr lang="en-US" altLang="zh-CN" sz="2400" dirty="0">
                <a:solidFill>
                  <a:srgbClr val="000099"/>
                </a:solidFill>
                <a:latin typeface="黑体" pitchFamily="49" charset="-122"/>
                <a:ea typeface="黑体" pitchFamily="49" charset="-122"/>
              </a:rPr>
              <a:t>N</a:t>
            </a:r>
            <a:r>
              <a:rPr lang="en-US" altLang="zh-CN" sz="2400" baseline="-15000" dirty="0">
                <a:solidFill>
                  <a:srgbClr val="000099"/>
                </a:solidFill>
                <a:latin typeface="黑体" pitchFamily="49" charset="-122"/>
                <a:ea typeface="黑体" pitchFamily="49" charset="-122"/>
              </a:rPr>
              <a:t>0 </a:t>
            </a:r>
            <a:r>
              <a:rPr lang="en-US" altLang="zh-CN" sz="2400" dirty="0" smtClean="0">
                <a:solidFill>
                  <a:srgbClr val="000099"/>
                </a:solidFill>
                <a:latin typeface="黑体" pitchFamily="49" charset="-122"/>
                <a:ea typeface="黑体" pitchFamily="49" charset="-122"/>
              </a:rPr>
              <a:t>L </a:t>
            </a:r>
            <a:r>
              <a:rPr lang="zh-CN" altLang="en-US" sz="2400" dirty="0" smtClean="0">
                <a:solidFill>
                  <a:srgbClr val="000099"/>
                </a:solidFill>
                <a:latin typeface="黑体" pitchFamily="49" charset="-122"/>
                <a:ea typeface="黑体" pitchFamily="49" charset="-122"/>
              </a:rPr>
              <a:t>（</a:t>
            </a:r>
            <a:r>
              <a:rPr lang="en-US" altLang="zh-CN" sz="2400" dirty="0">
                <a:solidFill>
                  <a:srgbClr val="000099"/>
                </a:solidFill>
                <a:latin typeface="黑体" pitchFamily="49" charset="-122"/>
                <a:ea typeface="黑体" pitchFamily="49" charset="-122"/>
              </a:rPr>
              <a:t>N</a:t>
            </a:r>
            <a:r>
              <a:rPr lang="en-US" altLang="zh-CN" sz="2400" baseline="-15000" dirty="0">
                <a:solidFill>
                  <a:srgbClr val="000099"/>
                </a:solidFill>
                <a:latin typeface="黑体" pitchFamily="49" charset="-122"/>
                <a:ea typeface="黑体" pitchFamily="49" charset="-122"/>
              </a:rPr>
              <a:t>0 </a:t>
            </a:r>
            <a:r>
              <a:rPr lang="en-US" altLang="zh-CN" sz="2400" dirty="0">
                <a:solidFill>
                  <a:srgbClr val="000099"/>
                </a:solidFill>
                <a:latin typeface="黑体" pitchFamily="49" charset="-122"/>
                <a:ea typeface="黑体" pitchFamily="49" charset="-122"/>
              </a:rPr>
              <a:t>∝ N ∝ </a:t>
            </a:r>
            <a:r>
              <a:rPr lang="en-US" altLang="zh-CN" sz="2400" dirty="0" smtClean="0">
                <a:solidFill>
                  <a:srgbClr val="000099"/>
                </a:solidFill>
                <a:latin typeface="黑体" pitchFamily="49" charset="-122"/>
                <a:ea typeface="黑体" pitchFamily="49" charset="-122"/>
              </a:rPr>
              <a:t>c</a:t>
            </a:r>
            <a:r>
              <a:rPr lang="zh-CN" altLang="en-US" sz="2400" dirty="0" smtClean="0">
                <a:solidFill>
                  <a:srgbClr val="000099"/>
                </a:solidFill>
                <a:latin typeface="黑体" pitchFamily="49" charset="-122"/>
                <a:ea typeface="黑体" pitchFamily="49" charset="-122"/>
              </a:rPr>
              <a:t>）</a:t>
            </a:r>
            <a:endParaRPr lang="en-US" altLang="zh-CN" sz="2400" dirty="0">
              <a:solidFill>
                <a:srgbClr val="000099"/>
              </a:solidFill>
              <a:latin typeface="黑体" pitchFamily="49" charset="-122"/>
              <a:ea typeface="黑体" pitchFamily="49" charset="-122"/>
            </a:endParaRPr>
          </a:p>
          <a:p>
            <a:pPr algn="just"/>
            <a:r>
              <a:rPr lang="en-US" altLang="zh-CN" sz="2400" dirty="0" smtClean="0">
                <a:solidFill>
                  <a:srgbClr val="000099"/>
                </a:solidFill>
                <a:latin typeface="黑体" pitchFamily="49" charset="-122"/>
                <a:ea typeface="黑体" pitchFamily="49" charset="-122"/>
              </a:rPr>
              <a:t>（ </a:t>
            </a:r>
            <a:r>
              <a:rPr lang="en-US" altLang="zh-CN" sz="2400" dirty="0">
                <a:solidFill>
                  <a:srgbClr val="000099"/>
                </a:solidFill>
                <a:latin typeface="黑体" pitchFamily="49" charset="-122"/>
                <a:ea typeface="黑体" pitchFamily="49" charset="-122"/>
              </a:rPr>
              <a:t>N</a:t>
            </a:r>
            <a:r>
              <a:rPr lang="en-US" altLang="zh-CN" sz="2400" baseline="-15000" dirty="0">
                <a:solidFill>
                  <a:srgbClr val="000099"/>
                </a:solidFill>
                <a:latin typeface="黑体" pitchFamily="49" charset="-122"/>
                <a:ea typeface="黑体" pitchFamily="49" charset="-122"/>
              </a:rPr>
              <a:t>0</a:t>
            </a:r>
            <a:r>
              <a:rPr lang="zh-CN" altLang="en-US" sz="2400" dirty="0">
                <a:solidFill>
                  <a:srgbClr val="000099"/>
                </a:solidFill>
                <a:latin typeface="黑体" pitchFamily="49" charset="-122"/>
                <a:ea typeface="黑体" pitchFamily="49" charset="-122"/>
              </a:rPr>
              <a:t>激发态原子数，</a:t>
            </a:r>
            <a:r>
              <a:rPr lang="en-US" altLang="zh-CN" sz="2400" dirty="0">
                <a:solidFill>
                  <a:srgbClr val="000099"/>
                </a:solidFill>
                <a:latin typeface="黑体" pitchFamily="49" charset="-122"/>
                <a:ea typeface="黑体" pitchFamily="49" charset="-122"/>
              </a:rPr>
              <a:t>N</a:t>
            </a:r>
            <a:r>
              <a:rPr lang="zh-CN" altLang="en-US" sz="2400" dirty="0">
                <a:solidFill>
                  <a:srgbClr val="000099"/>
                </a:solidFill>
                <a:latin typeface="黑体" pitchFamily="49" charset="-122"/>
                <a:ea typeface="黑体" pitchFamily="49" charset="-122"/>
              </a:rPr>
              <a:t>基态原子数，</a:t>
            </a:r>
            <a:r>
              <a:rPr lang="en-US" altLang="zh-CN" sz="2400" dirty="0">
                <a:solidFill>
                  <a:srgbClr val="000099"/>
                </a:solidFill>
                <a:latin typeface="黑体" pitchFamily="49" charset="-122"/>
                <a:ea typeface="黑体" pitchFamily="49" charset="-122"/>
              </a:rPr>
              <a:t>c </a:t>
            </a:r>
            <a:r>
              <a:rPr lang="zh-CN" altLang="en-US" sz="2400" dirty="0">
                <a:solidFill>
                  <a:srgbClr val="000099"/>
                </a:solidFill>
                <a:latin typeface="黑体" pitchFamily="49" charset="-122"/>
                <a:ea typeface="黑体" pitchFamily="49" charset="-122"/>
              </a:rPr>
              <a:t>待测元素浓度）　</a:t>
            </a:r>
            <a:r>
              <a:rPr kumimoji="1" lang="zh-CN" altLang="en-US" sz="2400" b="1" dirty="0" smtClean="0">
                <a:solidFill>
                  <a:srgbClr val="000066"/>
                </a:solidFill>
                <a:effectLst>
                  <a:outerShdw blurRad="38100" dist="38100" dir="2700000" algn="tl">
                    <a:srgbClr val="C0C0C0"/>
                  </a:outerShdw>
                </a:effectLst>
                <a:latin typeface="Arial" pitchFamily="34" charset="0"/>
                <a:ea typeface="黑体" pitchFamily="49" charset="-122"/>
              </a:rPr>
              <a:t>     </a:t>
            </a:r>
            <a:endParaRPr kumimoji="1" lang="en-US" altLang="zh-CN" sz="2400" b="1" dirty="0" smtClean="0">
              <a:solidFill>
                <a:srgbClr val="000066"/>
              </a:solidFill>
              <a:effectLst>
                <a:outerShdw blurRad="38100" dist="38100" dir="2700000" algn="tl">
                  <a:srgbClr val="C0C0C0"/>
                </a:outerShdw>
              </a:effectLst>
              <a:latin typeface="Arial" pitchFamily="34" charset="0"/>
              <a:ea typeface="黑体" pitchFamily="49" charset="-122"/>
            </a:endParaRPr>
          </a:p>
          <a:p>
            <a:pPr algn="just">
              <a:lnSpc>
                <a:spcPct val="150000"/>
              </a:lnSpc>
            </a:pPr>
            <a:r>
              <a:rPr kumimoji="1" lang="en-US" altLang="zh-CN" sz="2800" b="1" dirty="0">
                <a:solidFill>
                  <a:srgbClr val="000066"/>
                </a:solidFill>
                <a:effectLst>
                  <a:outerShdw blurRad="38100" dist="38100" dir="2700000" algn="tl">
                    <a:srgbClr val="C0C0C0"/>
                  </a:outerShdw>
                </a:effectLst>
                <a:latin typeface="Arial" pitchFamily="34" charset="0"/>
                <a:ea typeface="黑体" pitchFamily="49" charset="-122"/>
              </a:rPr>
              <a:t> </a:t>
            </a:r>
            <a:r>
              <a:rPr kumimoji="1" lang="en-US" altLang="zh-CN" sz="2800" b="1" dirty="0" smtClean="0">
                <a:solidFill>
                  <a:srgbClr val="000066"/>
                </a:solidFill>
                <a:effectLst>
                  <a:outerShdw blurRad="38100" dist="38100" dir="2700000" algn="tl">
                    <a:srgbClr val="C0C0C0"/>
                  </a:outerShdw>
                </a:effectLst>
                <a:latin typeface="Arial" pitchFamily="34" charset="0"/>
                <a:ea typeface="黑体" pitchFamily="49" charset="-122"/>
              </a:rPr>
              <a:t>           </a:t>
            </a:r>
            <a:r>
              <a:rPr kumimoji="1" lang="zh-CN" altLang="en-US" sz="2800" b="1" dirty="0" smtClean="0">
                <a:solidFill>
                  <a:srgbClr val="000066"/>
                </a:solidFill>
                <a:effectLst>
                  <a:outerShdw blurRad="38100" dist="38100" dir="2700000" algn="tl">
                    <a:srgbClr val="C0C0C0"/>
                  </a:outerShdw>
                </a:effectLst>
                <a:latin typeface="Arial" pitchFamily="34" charset="0"/>
                <a:ea typeface="黑体" pitchFamily="49" charset="-122"/>
              </a:rPr>
              <a:t>所以</a:t>
            </a:r>
            <a:r>
              <a:rPr kumimoji="1" lang="zh-CN" altLang="en-US" sz="2800" b="1" dirty="0">
                <a:solidFill>
                  <a:srgbClr val="000066"/>
                </a:solidFill>
                <a:effectLst>
                  <a:outerShdw blurRad="38100" dist="38100" dir="2700000" algn="tl">
                    <a:srgbClr val="C0C0C0"/>
                  </a:outerShdw>
                </a:effectLst>
                <a:latin typeface="Arial" pitchFamily="34" charset="0"/>
                <a:ea typeface="黑体" pitchFamily="49" charset="-122"/>
              </a:rPr>
              <a:t>：</a:t>
            </a:r>
            <a:r>
              <a:rPr kumimoji="1" lang="en-US" altLang="zh-CN" sz="2800" b="1" dirty="0" smtClean="0">
                <a:solidFill>
                  <a:srgbClr val="FF0000"/>
                </a:solidFill>
                <a:latin typeface="黑体" pitchFamily="49" charset="-122"/>
                <a:ea typeface="黑体" pitchFamily="49" charset="-122"/>
              </a:rPr>
              <a:t>A=</a:t>
            </a:r>
            <a:r>
              <a:rPr kumimoji="1" lang="en-US" altLang="zh-CN" sz="2800" b="1" dirty="0" err="1" smtClean="0">
                <a:solidFill>
                  <a:srgbClr val="FF0000"/>
                </a:solidFill>
                <a:latin typeface="黑体" pitchFamily="49" charset="-122"/>
                <a:ea typeface="黑体" pitchFamily="49" charset="-122"/>
              </a:rPr>
              <a:t>Kc</a:t>
            </a:r>
            <a:r>
              <a:rPr kumimoji="1" lang="zh-CN" altLang="en-US" sz="2800" b="1" dirty="0">
                <a:solidFill>
                  <a:srgbClr val="000066"/>
                </a:solidFill>
                <a:effectLst>
                  <a:outerShdw blurRad="38100" dist="38100" dir="2700000" algn="tl">
                    <a:srgbClr val="C0C0C0"/>
                  </a:outerShdw>
                </a:effectLst>
                <a:latin typeface="Arial" pitchFamily="34" charset="0"/>
                <a:ea typeface="黑体" pitchFamily="49" charset="-122"/>
              </a:rPr>
              <a:t>（原子吸收光谱定量关系式）</a:t>
            </a:r>
            <a:endParaRPr kumimoji="1" lang="en-US" altLang="zh-CN" sz="2800" b="1" dirty="0">
              <a:solidFill>
                <a:srgbClr val="000066"/>
              </a:solidFill>
              <a:effectLst>
                <a:outerShdw blurRad="38100" dist="38100" dir="2700000" algn="tl">
                  <a:srgbClr val="C0C0C0"/>
                </a:outerShdw>
              </a:effectLst>
              <a:latin typeface="Arial" pitchFamily="34" charset="0"/>
              <a:ea typeface="黑体" pitchFamily="49" charset="-122"/>
            </a:endParaRPr>
          </a:p>
        </p:txBody>
      </p:sp>
    </p:spTree>
    <p:extLst>
      <p:ext uri="{BB962C8B-B14F-4D97-AF65-F5344CB8AC3E}">
        <p14:creationId xmlns:p14="http://schemas.microsoft.com/office/powerpoint/2010/main" val="75607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left)">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4">
                                            <p:txEl>
                                              <p:pRg st="0" end="0"/>
                                            </p:txEl>
                                          </p:spTgt>
                                        </p:tgtEl>
                                        <p:attrNameLst>
                                          <p:attrName>style.visibility</p:attrName>
                                        </p:attrNameLst>
                                      </p:cBhvr>
                                      <p:to>
                                        <p:strVal val="visible"/>
                                      </p:to>
                                    </p:set>
                                    <p:animEffect transition="in" filter="wipe(left)">
                                      <p:cBhvr>
                                        <p:cTn id="17" dur="500"/>
                                        <p:tgtEl>
                                          <p:spTgt spid="14">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4">
                                            <p:txEl>
                                              <p:pRg st="1" end="1"/>
                                            </p:txEl>
                                          </p:spTgt>
                                        </p:tgtEl>
                                        <p:attrNameLst>
                                          <p:attrName>style.visibility</p:attrName>
                                        </p:attrNameLst>
                                      </p:cBhvr>
                                      <p:to>
                                        <p:strVal val="visible"/>
                                      </p:to>
                                    </p:set>
                                    <p:animEffect transition="in" filter="wipe(left)">
                                      <p:cBhvr>
                                        <p:cTn id="22" dur="500"/>
                                        <p:tgtEl>
                                          <p:spTgt spid="14">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4">
                                            <p:txEl>
                                              <p:pRg st="2" end="2"/>
                                            </p:txEl>
                                          </p:spTgt>
                                        </p:tgtEl>
                                        <p:attrNameLst>
                                          <p:attrName>style.visibility</p:attrName>
                                        </p:attrNameLst>
                                      </p:cBhvr>
                                      <p:to>
                                        <p:strVal val="visible"/>
                                      </p:to>
                                    </p:set>
                                    <p:animEffect transition="in" filter="wipe(left)">
                                      <p:cBhvr>
                                        <p:cTn id="27" dur="500"/>
                                        <p:tgtEl>
                                          <p:spTgt spid="1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autoUpdateAnimBg="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1138" name="Picture 2" descr="C1081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1614487"/>
            <a:ext cx="3886200" cy="2593975"/>
          </a:xfrm>
          <a:prstGeom prst="rect">
            <a:avLst/>
          </a:prstGeom>
          <a:noFill/>
          <a:extLst>
            <a:ext uri="{909E8E84-426E-40DD-AFC4-6F175D3DCCD1}">
              <a14:hiddenFill xmlns:a14="http://schemas.microsoft.com/office/drawing/2010/main">
                <a:solidFill>
                  <a:srgbClr val="FFFFFF"/>
                </a:solidFill>
              </a14:hiddenFill>
            </a:ext>
          </a:extLst>
        </p:spPr>
      </p:pic>
      <p:sp>
        <p:nvSpPr>
          <p:cNvPr id="91139" name="Text Box 3"/>
          <p:cNvSpPr txBox="1">
            <a:spLocks noChangeArrowheads="1"/>
          </p:cNvSpPr>
          <p:nvPr/>
        </p:nvSpPr>
        <p:spPr bwMode="auto">
          <a:xfrm>
            <a:off x="152400" y="4967287"/>
            <a:ext cx="434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solidFill>
                  <a:srgbClr val="0000FF"/>
                </a:solidFill>
                <a:latin typeface="Times New Roman" pitchFamily="18" charset="0"/>
                <a:ea typeface="黑体" pitchFamily="49" charset="-122"/>
              </a:rPr>
              <a:t>AA</a:t>
            </a:r>
            <a:r>
              <a:rPr lang="zh-CN" altLang="en-US" b="1">
                <a:solidFill>
                  <a:srgbClr val="0000FF"/>
                </a:solidFill>
                <a:latin typeface="Times New Roman" pitchFamily="18" charset="0"/>
                <a:ea typeface="黑体" pitchFamily="49" charset="-122"/>
              </a:rPr>
              <a:t>原子吸收光谱仪</a:t>
            </a:r>
            <a:r>
              <a:rPr lang="en-US" altLang="zh-CN" b="1">
                <a:solidFill>
                  <a:srgbClr val="0000FF"/>
                </a:solidFill>
                <a:latin typeface="Times New Roman" pitchFamily="18" charset="0"/>
                <a:ea typeface="黑体" pitchFamily="49" charset="-122"/>
              </a:rPr>
              <a:t>(Varian AA</a:t>
            </a:r>
            <a:r>
              <a:rPr lang="zh-CN" altLang="en-US" b="1">
                <a:solidFill>
                  <a:srgbClr val="0000FF"/>
                </a:solidFill>
                <a:latin typeface="Times New Roman" pitchFamily="18" charset="0"/>
                <a:ea typeface="黑体" pitchFamily="49" charset="-122"/>
              </a:rPr>
              <a:t>系列</a:t>
            </a:r>
            <a:r>
              <a:rPr lang="en-US" altLang="zh-CN" b="1">
                <a:solidFill>
                  <a:srgbClr val="0000FF"/>
                </a:solidFill>
                <a:latin typeface="Times New Roman" pitchFamily="18" charset="0"/>
                <a:ea typeface="黑体" pitchFamily="49" charset="-122"/>
              </a:rPr>
              <a:t>)</a:t>
            </a:r>
            <a:r>
              <a:rPr lang="en-US" altLang="zh-CN">
                <a:solidFill>
                  <a:srgbClr val="0000FF"/>
                </a:solidFill>
                <a:latin typeface="Times New Roman" pitchFamily="18" charset="0"/>
                <a:ea typeface="黑体" pitchFamily="49" charset="-122"/>
              </a:rPr>
              <a:t> </a:t>
            </a:r>
          </a:p>
        </p:txBody>
      </p:sp>
      <p:pic>
        <p:nvPicPr>
          <p:cNvPr id="91140" name="Picture 4" descr="C1190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4400" y="1614487"/>
            <a:ext cx="4102100" cy="2593975"/>
          </a:xfrm>
          <a:prstGeom prst="rect">
            <a:avLst/>
          </a:prstGeom>
          <a:noFill/>
          <a:extLst>
            <a:ext uri="{909E8E84-426E-40DD-AFC4-6F175D3DCCD1}">
              <a14:hiddenFill xmlns:a14="http://schemas.microsoft.com/office/drawing/2010/main">
                <a:solidFill>
                  <a:srgbClr val="FFFFFF"/>
                </a:solidFill>
              </a14:hiddenFill>
            </a:ext>
          </a:extLst>
        </p:spPr>
      </p:pic>
      <p:sp>
        <p:nvSpPr>
          <p:cNvPr id="91141" name="Text Box 5"/>
          <p:cNvSpPr txBox="1">
            <a:spLocks noChangeArrowheads="1"/>
          </p:cNvSpPr>
          <p:nvPr/>
        </p:nvSpPr>
        <p:spPr bwMode="auto">
          <a:xfrm>
            <a:off x="4572000" y="4967287"/>
            <a:ext cx="44196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b="1">
                <a:solidFill>
                  <a:srgbClr val="0000FF"/>
                </a:solidFill>
                <a:latin typeface="Times New Roman" pitchFamily="18" charset="0"/>
                <a:ea typeface="黑体" pitchFamily="49" charset="-122"/>
              </a:rPr>
              <a:t>火焰－石墨炉原子吸收光谱仪</a:t>
            </a:r>
            <a:r>
              <a:rPr lang="en-US" altLang="zh-CN" b="1">
                <a:solidFill>
                  <a:srgbClr val="0000FF"/>
                </a:solidFill>
                <a:latin typeface="Times New Roman" pitchFamily="18" charset="0"/>
                <a:ea typeface="黑体" pitchFamily="49" charset="-122"/>
              </a:rPr>
              <a:t>ZEEnit700</a:t>
            </a:r>
          </a:p>
        </p:txBody>
      </p:sp>
      <p:sp>
        <p:nvSpPr>
          <p:cNvPr id="7" name="Text Box 4"/>
          <p:cNvSpPr txBox="1">
            <a:spLocks noChangeArrowheads="1"/>
          </p:cNvSpPr>
          <p:nvPr/>
        </p:nvSpPr>
        <p:spPr bwMode="auto">
          <a:xfrm>
            <a:off x="1905000" y="457200"/>
            <a:ext cx="56388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zh-CN" sz="4000" dirty="0" smtClean="0">
                <a:solidFill>
                  <a:srgbClr val="FF0000"/>
                </a:solidFill>
                <a:ea typeface="黑体" pitchFamily="49" charset="-122"/>
              </a:rPr>
              <a:t>4.3 </a:t>
            </a:r>
            <a:r>
              <a:rPr lang="zh-CN" altLang="en-US" sz="4000" dirty="0" smtClean="0">
                <a:solidFill>
                  <a:srgbClr val="FF0000"/>
                </a:solidFill>
                <a:ea typeface="黑体" pitchFamily="49" charset="-122"/>
              </a:rPr>
              <a:t>原子</a:t>
            </a:r>
            <a:r>
              <a:rPr lang="zh-CN" altLang="en-US" sz="4000" dirty="0">
                <a:solidFill>
                  <a:srgbClr val="FF0000"/>
                </a:solidFill>
                <a:ea typeface="黑体" pitchFamily="49" charset="-122"/>
              </a:rPr>
              <a:t>吸收分光光度计</a:t>
            </a: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62" name="Picture 2" descr="C1443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381000"/>
            <a:ext cx="4800600" cy="2160588"/>
          </a:xfrm>
          <a:prstGeom prst="rect">
            <a:avLst/>
          </a:prstGeom>
          <a:noFill/>
          <a:extLst>
            <a:ext uri="{909E8E84-426E-40DD-AFC4-6F175D3DCCD1}">
              <a14:hiddenFill xmlns:a14="http://schemas.microsoft.com/office/drawing/2010/main">
                <a:solidFill>
                  <a:srgbClr val="FFFFFF"/>
                </a:solidFill>
              </a14:hiddenFill>
            </a:ext>
          </a:extLst>
        </p:spPr>
      </p:pic>
      <p:sp>
        <p:nvSpPr>
          <p:cNvPr id="92163" name="Text Box 3"/>
          <p:cNvSpPr txBox="1">
            <a:spLocks noChangeArrowheads="1"/>
          </p:cNvSpPr>
          <p:nvPr/>
        </p:nvSpPr>
        <p:spPr bwMode="auto">
          <a:xfrm>
            <a:off x="762000" y="2819400"/>
            <a:ext cx="34290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zh-CN" b="1">
                <a:solidFill>
                  <a:srgbClr val="0000FF"/>
                </a:solidFill>
                <a:latin typeface="Times New Roman" pitchFamily="18" charset="0"/>
                <a:ea typeface="黑体" pitchFamily="49" charset="-122"/>
              </a:rPr>
              <a:t>AA-7001</a:t>
            </a:r>
            <a:r>
              <a:rPr lang="zh-CN" altLang="en-US" b="1">
                <a:solidFill>
                  <a:srgbClr val="0000FF"/>
                </a:solidFill>
                <a:latin typeface="Times New Roman" pitchFamily="18" charset="0"/>
                <a:ea typeface="黑体" pitchFamily="49" charset="-122"/>
              </a:rPr>
              <a:t>型火焰</a:t>
            </a:r>
            <a:r>
              <a:rPr lang="en-US" altLang="zh-CN" b="1">
                <a:solidFill>
                  <a:srgbClr val="0000FF"/>
                </a:solidFill>
                <a:latin typeface="Times New Roman" pitchFamily="18" charset="0"/>
                <a:ea typeface="黑体" pitchFamily="49" charset="-122"/>
              </a:rPr>
              <a:t>/</a:t>
            </a:r>
            <a:r>
              <a:rPr lang="zh-CN" altLang="en-US" b="1">
                <a:solidFill>
                  <a:srgbClr val="0000FF"/>
                </a:solidFill>
                <a:latin typeface="Times New Roman" pitchFamily="18" charset="0"/>
                <a:ea typeface="黑体" pitchFamily="49" charset="-122"/>
              </a:rPr>
              <a:t>石墨炉原子吸收分光光度计</a:t>
            </a:r>
            <a:r>
              <a:rPr lang="en-US" altLang="zh-CN" b="1">
                <a:solidFill>
                  <a:srgbClr val="0000FF"/>
                </a:solidFill>
                <a:latin typeface="Times New Roman" pitchFamily="18" charset="0"/>
                <a:ea typeface="黑体" pitchFamily="49" charset="-122"/>
              </a:rPr>
              <a:t>/</a:t>
            </a:r>
            <a:r>
              <a:rPr lang="zh-CN" altLang="en-US" b="1">
                <a:solidFill>
                  <a:srgbClr val="0000FF"/>
                </a:solidFill>
                <a:latin typeface="Times New Roman" pitchFamily="18" charset="0"/>
                <a:ea typeface="黑体" pitchFamily="49" charset="-122"/>
              </a:rPr>
              <a:t>东西电子 </a:t>
            </a:r>
          </a:p>
        </p:txBody>
      </p:sp>
      <p:pic>
        <p:nvPicPr>
          <p:cNvPr id="92164" name="Picture 4" descr="C1193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0600" y="3429000"/>
            <a:ext cx="3810000" cy="28575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402" name="Picture 10" descr="仪器类型"/>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381000"/>
            <a:ext cx="8229600" cy="57118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1" fill="hold" nodeType="afterEffect">
                                  <p:stCondLst>
                                    <p:cond delay="0"/>
                                  </p:stCondLst>
                                  <p:childTnLst>
                                    <p:set>
                                      <p:cBhvr>
                                        <p:cTn id="6" dur="1" fill="hold">
                                          <p:stCondLst>
                                            <p:cond delay="0"/>
                                          </p:stCondLst>
                                        </p:cTn>
                                        <p:tgtEl>
                                          <p:spTgt spid="59402"/>
                                        </p:tgtEl>
                                        <p:attrNameLst>
                                          <p:attrName>style.visibility</p:attrName>
                                        </p:attrNameLst>
                                      </p:cBhvr>
                                      <p:to>
                                        <p:strVal val="visible"/>
                                      </p:to>
                                    </p:set>
                                    <p:animEffect transition="in" filter="wipe(up)">
                                      <p:cBhvr>
                                        <p:cTn id="7" dur="500"/>
                                        <p:tgtEl>
                                          <p:spTgt spid="594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2" name="Text Box 4"/>
          <p:cNvSpPr txBox="1">
            <a:spLocks noChangeArrowheads="1"/>
          </p:cNvSpPr>
          <p:nvPr/>
        </p:nvSpPr>
        <p:spPr bwMode="auto">
          <a:xfrm>
            <a:off x="381000" y="1401763"/>
            <a:ext cx="8610600" cy="50906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kumimoji="1" lang="zh-CN" altLang="en-US" sz="2800" b="1" dirty="0" smtClean="0">
                <a:solidFill>
                  <a:srgbClr val="003300"/>
                </a:solidFill>
                <a:effectLst>
                  <a:outerShdw blurRad="38100" dist="38100" dir="2700000" algn="tl">
                    <a:srgbClr val="C0C0C0"/>
                  </a:outerShdw>
                </a:effectLst>
                <a:latin typeface="Times New Roman" pitchFamily="18" charset="0"/>
                <a:ea typeface="黑体" pitchFamily="49" charset="-122"/>
              </a:rPr>
              <a:t>作用</a:t>
            </a:r>
            <a:r>
              <a:rPr kumimoji="1" lang="zh-CN" altLang="en-US" sz="2800" b="1" dirty="0">
                <a:solidFill>
                  <a:srgbClr val="000066"/>
                </a:solidFill>
                <a:effectLst>
                  <a:outerShdw blurRad="38100" dist="38100" dir="2700000" algn="tl">
                    <a:srgbClr val="C0C0C0"/>
                  </a:outerShdw>
                </a:effectLst>
                <a:latin typeface="黑体" pitchFamily="49" charset="-122"/>
                <a:ea typeface="黑体" pitchFamily="49" charset="-122"/>
              </a:rPr>
              <a:t>：光源的作用是发射被测元素的特征共振辐射。</a:t>
            </a:r>
          </a:p>
          <a:p>
            <a:pPr eaLnBrk="0" hangingPunct="0">
              <a:spcBef>
                <a:spcPct val="50000"/>
              </a:spcBef>
            </a:pPr>
            <a:r>
              <a:rPr kumimoji="1" lang="zh-CN" altLang="en-US" sz="2800" b="1" dirty="0">
                <a:solidFill>
                  <a:srgbClr val="000066"/>
                </a:solidFill>
                <a:effectLst>
                  <a:outerShdw blurRad="38100" dist="38100" dir="2700000" algn="tl">
                    <a:srgbClr val="C0C0C0"/>
                  </a:outerShdw>
                </a:effectLst>
                <a:latin typeface="黑体" pitchFamily="49" charset="-122"/>
                <a:ea typeface="黑体" pitchFamily="49" charset="-122"/>
              </a:rPr>
              <a:t/>
            </a:r>
            <a:br>
              <a:rPr kumimoji="1" lang="zh-CN" altLang="en-US" sz="2800" b="1" dirty="0">
                <a:solidFill>
                  <a:srgbClr val="000066"/>
                </a:solidFill>
                <a:effectLst>
                  <a:outerShdw blurRad="38100" dist="38100" dir="2700000" algn="tl">
                    <a:srgbClr val="C0C0C0"/>
                  </a:outerShdw>
                </a:effectLst>
                <a:latin typeface="黑体" pitchFamily="49" charset="-122"/>
                <a:ea typeface="黑体" pitchFamily="49" charset="-122"/>
              </a:rPr>
            </a:br>
            <a:r>
              <a:rPr kumimoji="1" lang="zh-CN" altLang="en-US" sz="2800" b="1" dirty="0">
                <a:solidFill>
                  <a:srgbClr val="003300"/>
                </a:solidFill>
                <a:effectLst>
                  <a:outerShdw blurRad="38100" dist="38100" dir="2700000" algn="tl">
                    <a:srgbClr val="C0C0C0"/>
                  </a:outerShdw>
                </a:effectLst>
                <a:latin typeface="Times New Roman" pitchFamily="18" charset="0"/>
                <a:ea typeface="黑体" pitchFamily="49" charset="-122"/>
              </a:rPr>
              <a:t>要求</a:t>
            </a:r>
            <a:r>
              <a:rPr kumimoji="1" lang="zh-CN" altLang="en-US" sz="2800" b="1" dirty="0">
                <a:solidFill>
                  <a:srgbClr val="000066"/>
                </a:solidFill>
                <a:effectLst>
                  <a:outerShdw blurRad="38100" dist="38100" dir="2700000" algn="tl">
                    <a:srgbClr val="C0C0C0"/>
                  </a:outerShdw>
                </a:effectLst>
                <a:latin typeface="黑体" pitchFamily="49" charset="-122"/>
                <a:ea typeface="黑体" pitchFamily="49" charset="-122"/>
              </a:rPr>
              <a:t>：</a:t>
            </a:r>
          </a:p>
          <a:p>
            <a:pPr marL="457200" indent="-457200" eaLnBrk="0" hangingPunct="0">
              <a:spcBef>
                <a:spcPct val="30000"/>
              </a:spcBef>
              <a:spcAft>
                <a:spcPct val="30000"/>
              </a:spcAft>
              <a:buFont typeface="Wingdings" pitchFamily="2" charset="2"/>
              <a:buChar char="ü"/>
            </a:pPr>
            <a:r>
              <a:rPr kumimoji="1" lang="zh-CN" altLang="en-US" sz="2800" b="1" dirty="0">
                <a:solidFill>
                  <a:srgbClr val="000066"/>
                </a:solidFill>
                <a:effectLst>
                  <a:outerShdw blurRad="38100" dist="38100" dir="2700000" algn="tl">
                    <a:srgbClr val="C0C0C0"/>
                  </a:outerShdw>
                </a:effectLst>
                <a:latin typeface="黑体" pitchFamily="49" charset="-122"/>
                <a:ea typeface="黑体" pitchFamily="49" charset="-122"/>
              </a:rPr>
              <a:t>锐线光源，其发射的共振辐射的半宽度应明显小于被测元素吸收线的半宽度 ；   </a:t>
            </a:r>
          </a:p>
          <a:p>
            <a:pPr marL="457200" indent="-457200" eaLnBrk="0" hangingPunct="0">
              <a:spcBef>
                <a:spcPct val="30000"/>
              </a:spcBef>
              <a:spcAft>
                <a:spcPct val="30000"/>
              </a:spcAft>
              <a:buFont typeface="Wingdings" pitchFamily="2" charset="2"/>
              <a:buChar char="ü"/>
            </a:pPr>
            <a:r>
              <a:rPr kumimoji="1" lang="zh-CN" altLang="en-US" sz="2800" b="1" dirty="0">
                <a:solidFill>
                  <a:srgbClr val="000066"/>
                </a:solidFill>
                <a:effectLst>
                  <a:outerShdw blurRad="38100" dist="38100" dir="2700000" algn="tl">
                    <a:srgbClr val="C0C0C0"/>
                  </a:outerShdw>
                </a:effectLst>
                <a:latin typeface="黑体" pitchFamily="49" charset="-122"/>
                <a:ea typeface="黑体" pitchFamily="49" charset="-122"/>
              </a:rPr>
              <a:t>辐射强度大，背景低，保证足够的信噪比，以提高灵敏度；</a:t>
            </a:r>
          </a:p>
          <a:p>
            <a:pPr marL="457200" indent="-457200" eaLnBrk="0" hangingPunct="0">
              <a:spcBef>
                <a:spcPct val="30000"/>
              </a:spcBef>
              <a:spcAft>
                <a:spcPct val="30000"/>
              </a:spcAft>
              <a:buFont typeface="Wingdings" pitchFamily="2" charset="2"/>
              <a:buChar char="ü"/>
            </a:pPr>
            <a:r>
              <a:rPr kumimoji="1" lang="zh-CN" altLang="en-US" sz="2800" b="1" dirty="0">
                <a:solidFill>
                  <a:srgbClr val="000066"/>
                </a:solidFill>
                <a:effectLst>
                  <a:outerShdw blurRad="38100" dist="38100" dir="2700000" algn="tl">
                    <a:srgbClr val="C0C0C0"/>
                  </a:outerShdw>
                </a:effectLst>
                <a:latin typeface="黑体" pitchFamily="49" charset="-122"/>
                <a:ea typeface="黑体" pitchFamily="49" charset="-122"/>
              </a:rPr>
              <a:t>光强度的稳定性好；</a:t>
            </a:r>
          </a:p>
          <a:p>
            <a:pPr marL="457200" indent="-457200" eaLnBrk="0" hangingPunct="0">
              <a:spcBef>
                <a:spcPct val="30000"/>
              </a:spcBef>
              <a:spcAft>
                <a:spcPct val="30000"/>
              </a:spcAft>
              <a:buFont typeface="Wingdings" pitchFamily="2" charset="2"/>
              <a:buChar char="ü"/>
            </a:pPr>
            <a:r>
              <a:rPr kumimoji="1" lang="zh-CN" altLang="en-US" sz="2800" b="1" dirty="0">
                <a:solidFill>
                  <a:srgbClr val="000066"/>
                </a:solidFill>
                <a:effectLst>
                  <a:outerShdw blurRad="38100" dist="38100" dir="2700000" algn="tl">
                    <a:srgbClr val="C0C0C0"/>
                  </a:outerShdw>
                </a:effectLst>
                <a:latin typeface="黑体" pitchFamily="49" charset="-122"/>
                <a:ea typeface="黑体" pitchFamily="49" charset="-122"/>
              </a:rPr>
              <a:t>使用寿命长。</a:t>
            </a:r>
          </a:p>
        </p:txBody>
      </p:sp>
      <p:sp>
        <p:nvSpPr>
          <p:cNvPr id="17413" name="Rectangle 5"/>
          <p:cNvSpPr>
            <a:spLocks noChangeArrowheads="1"/>
          </p:cNvSpPr>
          <p:nvPr/>
        </p:nvSpPr>
        <p:spPr bwMode="auto">
          <a:xfrm>
            <a:off x="609600" y="381000"/>
            <a:ext cx="77724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nchor="b"/>
          <a:lstStyle/>
          <a:p>
            <a:pPr algn="ctr"/>
            <a:r>
              <a:rPr kumimoji="1" lang="en-US" altLang="zh-CN" sz="3600" b="1" dirty="0" smtClean="0">
                <a:solidFill>
                  <a:srgbClr val="800000"/>
                </a:solidFill>
                <a:effectLst>
                  <a:outerShdw blurRad="38100" dist="38100" dir="2700000" algn="tl">
                    <a:srgbClr val="C0C0C0"/>
                  </a:outerShdw>
                </a:effectLst>
                <a:latin typeface="Arial" pitchFamily="34" charset="0"/>
                <a:ea typeface="黑体" pitchFamily="49" charset="-122"/>
              </a:rPr>
              <a:t>4.3.1 </a:t>
            </a:r>
            <a:r>
              <a:rPr kumimoji="1" lang="zh-CN" altLang="en-US" sz="3600" b="1" dirty="0" smtClean="0">
                <a:solidFill>
                  <a:srgbClr val="800000"/>
                </a:solidFill>
                <a:effectLst>
                  <a:outerShdw blurRad="38100" dist="38100" dir="2700000" algn="tl">
                    <a:srgbClr val="C0C0C0"/>
                  </a:outerShdw>
                </a:effectLst>
                <a:latin typeface="Arial" pitchFamily="34" charset="0"/>
                <a:ea typeface="黑体" pitchFamily="49" charset="-122"/>
              </a:rPr>
              <a:t>光源</a:t>
            </a:r>
            <a:endParaRPr kumimoji="1" lang="zh-CN" altLang="zh-CN" sz="3600" b="1" dirty="0">
              <a:solidFill>
                <a:srgbClr val="800000"/>
              </a:solidFill>
              <a:effectLst>
                <a:outerShdw blurRad="38100" dist="38100" dir="2700000" algn="tl">
                  <a:srgbClr val="C0C0C0"/>
                </a:outerShdw>
              </a:effectLst>
              <a:latin typeface="Arial" pitchFamily="34" charset="0"/>
              <a:ea typeface="黑体"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7413">
                                            <p:txEl>
                                              <p:pRg st="0" end="0"/>
                                            </p:txEl>
                                          </p:spTgt>
                                        </p:tgtEl>
                                        <p:attrNameLst>
                                          <p:attrName>style.visibility</p:attrName>
                                        </p:attrNameLst>
                                      </p:cBhvr>
                                      <p:to>
                                        <p:strVal val="visible"/>
                                      </p:to>
                                    </p:set>
                                    <p:animEffect transition="in" filter="wipe(left)">
                                      <p:cBhvr>
                                        <p:cTn id="7" dur="500"/>
                                        <p:tgtEl>
                                          <p:spTgt spid="1741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13" grpId="0" build="p" autoUpdateAnimBg="0" advAuto="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6" name="Rectangle 4"/>
          <p:cNvSpPr>
            <a:spLocks noChangeArrowheads="1"/>
          </p:cNvSpPr>
          <p:nvPr/>
        </p:nvSpPr>
        <p:spPr bwMode="auto">
          <a:xfrm>
            <a:off x="304800" y="259140"/>
            <a:ext cx="8610600"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eaLnBrk="0" hangingPunct="0"/>
            <a:r>
              <a:rPr kumimoji="1" lang="zh-CN" altLang="en-US" sz="2400" dirty="0">
                <a:solidFill>
                  <a:srgbClr val="0000FF"/>
                </a:solidFill>
                <a:latin typeface="Times New Roman" pitchFamily="18" charset="0"/>
                <a:ea typeface="黑体" pitchFamily="49" charset="-122"/>
              </a:rPr>
              <a:t> </a:t>
            </a:r>
            <a:r>
              <a:rPr kumimoji="1" lang="zh-CN" altLang="en-US" sz="2400" dirty="0" smtClean="0">
                <a:solidFill>
                  <a:srgbClr val="0000FF"/>
                </a:solidFill>
                <a:latin typeface="Times New Roman" pitchFamily="18" charset="0"/>
                <a:ea typeface="黑体" pitchFamily="49" charset="-122"/>
              </a:rPr>
              <a:t>       </a:t>
            </a:r>
            <a:r>
              <a:rPr kumimoji="1" lang="zh-CN" altLang="en-US" sz="2400" b="1" dirty="0" smtClean="0">
                <a:solidFill>
                  <a:srgbClr val="000066"/>
                </a:solidFill>
                <a:effectLst>
                  <a:outerShdw blurRad="38100" dist="38100" dir="2700000" algn="tl">
                    <a:srgbClr val="C0C0C0"/>
                  </a:outerShdw>
                </a:effectLst>
                <a:latin typeface="黑体" pitchFamily="49" charset="-122"/>
                <a:ea typeface="黑体" pitchFamily="49" charset="-122"/>
              </a:rPr>
              <a:t>空心阴极灯</a:t>
            </a:r>
            <a:r>
              <a:rPr kumimoji="1" lang="en-US" altLang="zh-CN" sz="2400" b="1" dirty="0">
                <a:solidFill>
                  <a:srgbClr val="000066"/>
                </a:solidFill>
                <a:effectLst>
                  <a:outerShdw blurRad="38100" dist="38100" dir="2700000" algn="tl">
                    <a:srgbClr val="C0C0C0"/>
                  </a:outerShdw>
                </a:effectLst>
                <a:latin typeface="黑体" pitchFamily="49" charset="-122"/>
                <a:ea typeface="黑体" pitchFamily="49" charset="-122"/>
              </a:rPr>
              <a:t>(HCL)</a:t>
            </a:r>
            <a:r>
              <a:rPr kumimoji="1" lang="zh-CN" altLang="en-US" sz="2400" b="1" dirty="0">
                <a:solidFill>
                  <a:srgbClr val="000066"/>
                </a:solidFill>
                <a:effectLst>
                  <a:outerShdw blurRad="38100" dist="38100" dir="2700000" algn="tl">
                    <a:srgbClr val="C0C0C0"/>
                  </a:outerShdw>
                </a:effectLst>
                <a:latin typeface="黑体" pitchFamily="49" charset="-122"/>
                <a:ea typeface="黑体" pitchFamily="49" charset="-122"/>
              </a:rPr>
              <a:t>是一种气体放电管，灯管由硬度玻璃制成，灯的窗口要根据辐射波长的不同，选用不同的材料做成，空心阴极灯中装有一个内径为几毫米的</a:t>
            </a:r>
            <a:r>
              <a:rPr kumimoji="1" lang="zh-CN" altLang="en-US" sz="2400" b="1" dirty="0">
                <a:solidFill>
                  <a:srgbClr val="FF0000"/>
                </a:solidFill>
                <a:effectLst>
                  <a:outerShdw blurRad="38100" dist="38100" dir="2700000" algn="tl">
                    <a:srgbClr val="C0C0C0"/>
                  </a:outerShdw>
                </a:effectLst>
                <a:latin typeface="黑体" pitchFamily="49" charset="-122"/>
                <a:ea typeface="黑体" pitchFamily="49" charset="-122"/>
              </a:rPr>
              <a:t>金属圆筒状空心阴极</a:t>
            </a:r>
            <a:r>
              <a:rPr kumimoji="1" lang="zh-CN" altLang="en-US" sz="2400" b="1" dirty="0">
                <a:solidFill>
                  <a:srgbClr val="000066"/>
                </a:solidFill>
                <a:effectLst>
                  <a:outerShdw blurRad="38100" dist="38100" dir="2700000" algn="tl">
                    <a:srgbClr val="C0C0C0"/>
                  </a:outerShdw>
                </a:effectLst>
                <a:latin typeface="黑体" pitchFamily="49" charset="-122"/>
                <a:ea typeface="黑体" pitchFamily="49" charset="-122"/>
              </a:rPr>
              <a:t>和一个</a:t>
            </a:r>
            <a:r>
              <a:rPr kumimoji="1" lang="zh-CN" altLang="en-US" sz="2400" b="1" dirty="0">
                <a:solidFill>
                  <a:srgbClr val="FF0000"/>
                </a:solidFill>
                <a:effectLst>
                  <a:outerShdw blurRad="38100" dist="38100" dir="2700000" algn="tl">
                    <a:srgbClr val="C0C0C0"/>
                  </a:outerShdw>
                </a:effectLst>
                <a:latin typeface="黑体" pitchFamily="49" charset="-122"/>
                <a:ea typeface="黑体" pitchFamily="49" charset="-122"/>
              </a:rPr>
              <a:t>阳极</a:t>
            </a:r>
            <a:r>
              <a:rPr kumimoji="1" lang="zh-CN" altLang="en-US" sz="2400" b="1" dirty="0">
                <a:solidFill>
                  <a:srgbClr val="000066"/>
                </a:solidFill>
                <a:effectLst>
                  <a:outerShdw blurRad="38100" dist="38100" dir="2700000" algn="tl">
                    <a:srgbClr val="C0C0C0"/>
                  </a:outerShdw>
                </a:effectLst>
                <a:latin typeface="黑体" pitchFamily="49" charset="-122"/>
                <a:ea typeface="黑体" pitchFamily="49" charset="-122"/>
              </a:rPr>
              <a:t>。灯内光有</a:t>
            </a:r>
            <a:r>
              <a:rPr kumimoji="1" lang="zh-CN" altLang="en-US" sz="2400" b="1" dirty="0">
                <a:solidFill>
                  <a:srgbClr val="FF0000"/>
                </a:solidFill>
                <a:effectLst>
                  <a:outerShdw blurRad="38100" dist="38100" dir="2700000" algn="tl">
                    <a:srgbClr val="C0C0C0"/>
                  </a:outerShdw>
                </a:effectLst>
                <a:latin typeface="黑体" pitchFamily="49" charset="-122"/>
                <a:ea typeface="黑体" pitchFamily="49" charset="-122"/>
              </a:rPr>
              <a:t>低压惰性气体</a:t>
            </a:r>
            <a:r>
              <a:rPr kumimoji="1" lang="zh-CN" altLang="en-US" sz="2400" b="1" dirty="0">
                <a:solidFill>
                  <a:srgbClr val="000066"/>
                </a:solidFill>
                <a:effectLst>
                  <a:outerShdw blurRad="38100" dist="38100" dir="2700000" algn="tl">
                    <a:srgbClr val="C0C0C0"/>
                  </a:outerShdw>
                </a:effectLst>
                <a:latin typeface="黑体" pitchFamily="49" charset="-122"/>
                <a:ea typeface="黑体" pitchFamily="49" charset="-122"/>
              </a:rPr>
              <a:t>氖气或氩气，称为载气。 </a:t>
            </a:r>
          </a:p>
        </p:txBody>
      </p:sp>
      <p:graphicFrame>
        <p:nvGraphicFramePr>
          <p:cNvPr id="18437" name="Object 5"/>
          <p:cNvGraphicFramePr>
            <a:graphicFrameLocks noChangeAspect="1"/>
          </p:cNvGraphicFramePr>
          <p:nvPr>
            <p:extLst>
              <p:ext uri="{D42A27DB-BD31-4B8C-83A1-F6EECF244321}">
                <p14:modId xmlns:p14="http://schemas.microsoft.com/office/powerpoint/2010/main" val="878404529"/>
              </p:ext>
            </p:extLst>
          </p:nvPr>
        </p:nvGraphicFramePr>
        <p:xfrm>
          <a:off x="279400" y="2209800"/>
          <a:ext cx="5562600" cy="2789238"/>
        </p:xfrm>
        <a:graphic>
          <a:graphicData uri="http://schemas.openxmlformats.org/presentationml/2006/ole">
            <mc:AlternateContent xmlns:mc="http://schemas.openxmlformats.org/markup-compatibility/2006">
              <mc:Choice xmlns:v="urn:schemas-microsoft-com:vml" Requires="v">
                <p:oleObj spid="_x0000_s18589" name="BMP 图象" r:id="rId4" imgW="4505954" imgH="2257740" progId="Paint.Picture">
                  <p:embed/>
                </p:oleObj>
              </mc:Choice>
              <mc:Fallback>
                <p:oleObj name="BMP 图象" r:id="rId4" imgW="4505954" imgH="2257740" progId="Paint.Picture">
                  <p:embed/>
                  <p:pic>
                    <p:nvPicPr>
                      <p:cNvPr id="0"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9400" y="2209800"/>
                        <a:ext cx="5562600" cy="2789238"/>
                      </a:xfrm>
                      <a:prstGeom prst="rect">
                        <a:avLst/>
                      </a:prstGeom>
                      <a:noFill/>
                      <a:ln w="12700" cap="sq">
                        <a:solidFill>
                          <a:schemeClr val="folHlink"/>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8438" name="Object 6"/>
          <p:cNvGraphicFramePr>
            <a:graphicFrameLocks noChangeAspect="1"/>
          </p:cNvGraphicFramePr>
          <p:nvPr>
            <p:extLst>
              <p:ext uri="{D42A27DB-BD31-4B8C-83A1-F6EECF244321}">
                <p14:modId xmlns:p14="http://schemas.microsoft.com/office/powerpoint/2010/main" val="576402892"/>
              </p:ext>
            </p:extLst>
          </p:nvPr>
        </p:nvGraphicFramePr>
        <p:xfrm>
          <a:off x="6146800" y="2286000"/>
          <a:ext cx="2705100" cy="2743200"/>
        </p:xfrm>
        <a:graphic>
          <a:graphicData uri="http://schemas.openxmlformats.org/presentationml/2006/ole">
            <mc:AlternateContent xmlns:mc="http://schemas.openxmlformats.org/markup-compatibility/2006">
              <mc:Choice xmlns:v="urn:schemas-microsoft-com:vml" Requires="v">
                <p:oleObj spid="_x0000_s18590" name="BMP 图象" r:id="rId6" imgW="3438095" imgH="3486637" progId="Paint.Picture">
                  <p:embed/>
                </p:oleObj>
              </mc:Choice>
              <mc:Fallback>
                <p:oleObj name="BMP 图象" r:id="rId6" imgW="3438095" imgH="3486637" progId="Paint.Picture">
                  <p:embed/>
                  <p:pic>
                    <p:nvPicPr>
                      <p:cNvPr id="0" name="Object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46800" y="2286000"/>
                        <a:ext cx="2705100" cy="2743200"/>
                      </a:xfrm>
                      <a:prstGeom prst="rect">
                        <a:avLst/>
                      </a:prstGeom>
                      <a:noFill/>
                      <a:ln w="12700" cap="sq">
                        <a:solidFill>
                          <a:srgbClr val="00990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 name="对象 1"/>
          <p:cNvGraphicFramePr>
            <a:graphicFrameLocks noChangeAspect="1"/>
          </p:cNvGraphicFramePr>
          <p:nvPr>
            <p:extLst>
              <p:ext uri="{D42A27DB-BD31-4B8C-83A1-F6EECF244321}">
                <p14:modId xmlns:p14="http://schemas.microsoft.com/office/powerpoint/2010/main" val="3839839072"/>
              </p:ext>
            </p:extLst>
          </p:nvPr>
        </p:nvGraphicFramePr>
        <p:xfrm>
          <a:off x="2362200" y="5090015"/>
          <a:ext cx="4848225" cy="1539385"/>
        </p:xfrm>
        <a:graphic>
          <a:graphicData uri="http://schemas.openxmlformats.org/presentationml/2006/ole">
            <mc:AlternateContent xmlns:mc="http://schemas.openxmlformats.org/markup-compatibility/2006">
              <mc:Choice xmlns:v="urn:schemas-microsoft-com:vml" Requires="v">
                <p:oleObj spid="_x0000_s18591" name="Photo Editor 照片" r:id="rId8" imgW="4229690" imgH="1343212" progId="MSPhotoEd.3">
                  <p:embed/>
                </p:oleObj>
              </mc:Choice>
              <mc:Fallback>
                <p:oleObj name="Photo Editor 照片" r:id="rId8" imgW="4229690" imgH="1343212" progId="MSPhotoEd.3">
                  <p:embed/>
                  <p:pic>
                    <p:nvPicPr>
                      <p:cNvPr id="0" name="Object 1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362200" y="5090015"/>
                        <a:ext cx="4848225" cy="1539385"/>
                      </a:xfrm>
                      <a:prstGeom prst="rect">
                        <a:avLst/>
                      </a:prstGeom>
                      <a:noFill/>
                      <a:ln>
                        <a:noFill/>
                      </a:ln>
                      <a:effec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42" fill="hold" nodeType="clickEffect">
                                  <p:stCondLst>
                                    <p:cond delay="0"/>
                                  </p:stCondLst>
                                  <p:childTnLst>
                                    <p:set>
                                      <p:cBhvr>
                                        <p:cTn id="6" dur="1" fill="hold">
                                          <p:stCondLst>
                                            <p:cond delay="0"/>
                                          </p:stCondLst>
                                        </p:cTn>
                                        <p:tgtEl>
                                          <p:spTgt spid="18437"/>
                                        </p:tgtEl>
                                        <p:attrNameLst>
                                          <p:attrName>style.visibility</p:attrName>
                                        </p:attrNameLst>
                                      </p:cBhvr>
                                      <p:to>
                                        <p:strVal val="visible"/>
                                      </p:to>
                                    </p:set>
                                    <p:animEffect transition="in" filter="barn(outHorizontal)">
                                      <p:cBhvr>
                                        <p:cTn id="7" dur="500"/>
                                        <p:tgtEl>
                                          <p:spTgt spid="1843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nodeType="clickEffect">
                                  <p:stCondLst>
                                    <p:cond delay="0"/>
                                  </p:stCondLst>
                                  <p:childTnLst>
                                    <p:set>
                                      <p:cBhvr>
                                        <p:cTn id="11" dur="1" fill="hold">
                                          <p:stCondLst>
                                            <p:cond delay="0"/>
                                          </p:stCondLst>
                                        </p:cTn>
                                        <p:tgtEl>
                                          <p:spTgt spid="18438"/>
                                        </p:tgtEl>
                                        <p:attrNameLst>
                                          <p:attrName>style.visibility</p:attrName>
                                        </p:attrNameLst>
                                      </p:cBhvr>
                                      <p:to>
                                        <p:strVal val="visible"/>
                                      </p:to>
                                    </p:set>
                                    <p:animEffect transition="in" filter="wipe(up)">
                                      <p:cBhvr>
                                        <p:cTn id="12" dur="500"/>
                                        <p:tgtEl>
                                          <p:spTgt spid="184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2" name="Rectangle 6"/>
          <p:cNvSpPr>
            <a:spLocks noChangeArrowheads="1"/>
          </p:cNvSpPr>
          <p:nvPr/>
        </p:nvSpPr>
        <p:spPr bwMode="auto">
          <a:xfrm>
            <a:off x="152400" y="304800"/>
            <a:ext cx="49530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nchor="b"/>
          <a:lstStyle/>
          <a:p>
            <a:r>
              <a:rPr kumimoji="1" lang="zh-CN" altLang="en-US" sz="3600" b="1" dirty="0" smtClean="0">
                <a:solidFill>
                  <a:srgbClr val="800000"/>
                </a:solidFill>
                <a:effectLst>
                  <a:outerShdw blurRad="38100" dist="38100" dir="2700000" algn="tl">
                    <a:srgbClr val="C0C0C0"/>
                  </a:outerShdw>
                </a:effectLst>
                <a:latin typeface="Arial" pitchFamily="34" charset="0"/>
                <a:ea typeface="黑体" pitchFamily="49" charset="-122"/>
              </a:rPr>
              <a:t>空心阴极灯</a:t>
            </a:r>
            <a:r>
              <a:rPr kumimoji="1" lang="zh-CN" altLang="en-US" sz="3600" b="1" dirty="0">
                <a:solidFill>
                  <a:srgbClr val="800000"/>
                </a:solidFill>
                <a:effectLst>
                  <a:outerShdw blurRad="38100" dist="38100" dir="2700000" algn="tl">
                    <a:srgbClr val="C0C0C0"/>
                  </a:outerShdw>
                </a:effectLst>
                <a:latin typeface="Arial" pitchFamily="34" charset="0"/>
                <a:ea typeface="黑体" pitchFamily="49" charset="-122"/>
              </a:rPr>
              <a:t>的原理</a:t>
            </a:r>
            <a:endParaRPr kumimoji="1" lang="zh-CN" altLang="zh-CN" sz="3600" b="1" dirty="0">
              <a:solidFill>
                <a:srgbClr val="800000"/>
              </a:solidFill>
              <a:effectLst>
                <a:outerShdw blurRad="38100" dist="38100" dir="2700000" algn="tl">
                  <a:srgbClr val="C0C0C0"/>
                </a:outerShdw>
              </a:effectLst>
              <a:latin typeface="Arial" pitchFamily="34" charset="0"/>
              <a:ea typeface="黑体" pitchFamily="49" charset="-122"/>
            </a:endParaRPr>
          </a:p>
        </p:txBody>
      </p:sp>
      <p:sp>
        <p:nvSpPr>
          <p:cNvPr id="19463" name="Text Box 7"/>
          <p:cNvSpPr txBox="1">
            <a:spLocks noChangeArrowheads="1"/>
          </p:cNvSpPr>
          <p:nvPr/>
        </p:nvSpPr>
        <p:spPr bwMode="auto">
          <a:xfrm>
            <a:off x="152400" y="1143000"/>
            <a:ext cx="4724400" cy="22344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p>
            <a:pPr marL="342900" indent="-342900" algn="just" eaLnBrk="0" hangingPunct="0">
              <a:lnSpc>
                <a:spcPct val="140000"/>
              </a:lnSpc>
              <a:spcBef>
                <a:spcPct val="20000"/>
              </a:spcBef>
              <a:buFont typeface="Wingdings" pitchFamily="2" charset="2"/>
              <a:buChar char="ü"/>
            </a:pPr>
            <a:r>
              <a:rPr kumimoji="1" lang="zh-CN" altLang="en-US" sz="2400" b="1" dirty="0">
                <a:solidFill>
                  <a:srgbClr val="000066"/>
                </a:solidFill>
                <a:effectLst>
                  <a:outerShdw blurRad="38100" dist="38100" dir="2700000" algn="tl">
                    <a:srgbClr val="C0C0C0"/>
                  </a:outerShdw>
                </a:effectLst>
                <a:latin typeface="黑体" pitchFamily="49" charset="-122"/>
                <a:ea typeface="黑体" pitchFamily="49" charset="-122"/>
              </a:rPr>
              <a:t>用不同待测元素作阴极材料可制成相应空心阴极灯。</a:t>
            </a:r>
          </a:p>
          <a:p>
            <a:pPr marL="342900" indent="-342900" algn="just" eaLnBrk="0" hangingPunct="0">
              <a:lnSpc>
                <a:spcPct val="140000"/>
              </a:lnSpc>
              <a:spcBef>
                <a:spcPct val="20000"/>
              </a:spcBef>
              <a:buFont typeface="Wingdings" pitchFamily="2" charset="2"/>
              <a:buChar char="ü"/>
            </a:pPr>
            <a:r>
              <a:rPr kumimoji="1" lang="zh-CN" altLang="en-US" sz="2400" b="1" dirty="0">
                <a:solidFill>
                  <a:srgbClr val="000066"/>
                </a:solidFill>
                <a:effectLst>
                  <a:outerShdw blurRad="38100" dist="38100" dir="2700000" algn="tl">
                    <a:srgbClr val="C0C0C0"/>
                  </a:outerShdw>
                </a:effectLst>
                <a:latin typeface="黑体" pitchFamily="49" charset="-122"/>
                <a:ea typeface="黑体" pitchFamily="49" charset="-122"/>
              </a:rPr>
              <a:t> 空心阴极灯的辐射强度与灯的工作电流有关。</a:t>
            </a:r>
          </a:p>
        </p:txBody>
      </p:sp>
      <p:sp>
        <p:nvSpPr>
          <p:cNvPr id="19464" name="Text Box 8"/>
          <p:cNvSpPr txBox="1">
            <a:spLocks noChangeArrowheads="1"/>
          </p:cNvSpPr>
          <p:nvPr/>
        </p:nvSpPr>
        <p:spPr bwMode="auto">
          <a:xfrm>
            <a:off x="152400" y="3581400"/>
            <a:ext cx="4953000" cy="2086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p>
            <a:pPr algn="just" eaLnBrk="0" hangingPunct="0">
              <a:lnSpc>
                <a:spcPct val="120000"/>
              </a:lnSpc>
              <a:spcBef>
                <a:spcPct val="20000"/>
              </a:spcBef>
            </a:pPr>
            <a:r>
              <a:rPr kumimoji="1" lang="zh-CN" altLang="en-US" sz="2800" b="1" dirty="0">
                <a:solidFill>
                  <a:srgbClr val="003300"/>
                </a:solidFill>
                <a:effectLst>
                  <a:outerShdw blurRad="38100" dist="38100" dir="2700000" algn="tl">
                    <a:srgbClr val="C0C0C0"/>
                  </a:outerShdw>
                </a:effectLst>
                <a:latin typeface="黑体" pitchFamily="49" charset="-122"/>
                <a:ea typeface="黑体" pitchFamily="49" charset="-122"/>
              </a:rPr>
              <a:t>优缺点</a:t>
            </a:r>
            <a:r>
              <a:rPr kumimoji="1" lang="zh-CN" altLang="en-US" sz="2800" b="1" dirty="0" smtClean="0">
                <a:solidFill>
                  <a:srgbClr val="003300"/>
                </a:solidFill>
                <a:effectLst>
                  <a:outerShdw blurRad="38100" dist="38100" dir="2700000" algn="tl">
                    <a:srgbClr val="C0C0C0"/>
                  </a:outerShdw>
                </a:effectLst>
                <a:latin typeface="黑体" pitchFamily="49" charset="-122"/>
                <a:ea typeface="黑体" pitchFamily="49" charset="-122"/>
              </a:rPr>
              <a:t>：</a:t>
            </a:r>
            <a:endParaRPr kumimoji="1" lang="en-US" altLang="zh-CN" sz="2800" b="1" dirty="0" smtClean="0">
              <a:solidFill>
                <a:srgbClr val="003300"/>
              </a:solidFill>
              <a:effectLst>
                <a:outerShdw blurRad="38100" dist="38100" dir="2700000" algn="tl">
                  <a:srgbClr val="C0C0C0"/>
                </a:outerShdw>
              </a:effectLst>
              <a:latin typeface="黑体" pitchFamily="49" charset="-122"/>
              <a:ea typeface="黑体" pitchFamily="49" charset="-122"/>
            </a:endParaRPr>
          </a:p>
          <a:p>
            <a:pPr marL="342900" indent="-342900" algn="just" eaLnBrk="0" hangingPunct="0">
              <a:lnSpc>
                <a:spcPct val="120000"/>
              </a:lnSpc>
              <a:spcBef>
                <a:spcPct val="20000"/>
              </a:spcBef>
              <a:buFont typeface="Wingdings" pitchFamily="2" charset="2"/>
              <a:buChar char="ü"/>
            </a:pPr>
            <a:r>
              <a:rPr kumimoji="1" lang="zh-CN" altLang="en-US" sz="2400" b="1" dirty="0" smtClean="0">
                <a:solidFill>
                  <a:srgbClr val="000066"/>
                </a:solidFill>
                <a:effectLst>
                  <a:outerShdw blurRad="38100" dist="38100" dir="2700000" algn="tl">
                    <a:srgbClr val="C0C0C0"/>
                  </a:outerShdw>
                </a:effectLst>
                <a:latin typeface="黑体" pitchFamily="49" charset="-122"/>
                <a:ea typeface="黑体" pitchFamily="49" charset="-122"/>
              </a:rPr>
              <a:t>辐射</a:t>
            </a:r>
            <a:r>
              <a:rPr kumimoji="1" lang="zh-CN" altLang="en-US" sz="2400" b="1" dirty="0">
                <a:solidFill>
                  <a:srgbClr val="000066"/>
                </a:solidFill>
                <a:effectLst>
                  <a:outerShdw blurRad="38100" dist="38100" dir="2700000" algn="tl">
                    <a:srgbClr val="C0C0C0"/>
                  </a:outerShdw>
                </a:effectLst>
                <a:latin typeface="黑体" pitchFamily="49" charset="-122"/>
                <a:ea typeface="黑体" pitchFamily="49" charset="-122"/>
              </a:rPr>
              <a:t>光强度大，稳定，谱线窄，灯容易更换。</a:t>
            </a:r>
          </a:p>
          <a:p>
            <a:pPr marL="342900" indent="-342900" algn="just" eaLnBrk="0" hangingPunct="0">
              <a:lnSpc>
                <a:spcPct val="120000"/>
              </a:lnSpc>
              <a:spcBef>
                <a:spcPct val="20000"/>
              </a:spcBef>
              <a:buFont typeface="Wingdings" pitchFamily="2" charset="2"/>
              <a:buChar char="ü"/>
            </a:pPr>
            <a:r>
              <a:rPr kumimoji="1" lang="zh-CN" altLang="en-US" sz="2400" b="1" dirty="0" smtClean="0">
                <a:solidFill>
                  <a:srgbClr val="000066"/>
                </a:solidFill>
                <a:effectLst>
                  <a:outerShdw blurRad="38100" dist="38100" dir="2700000" algn="tl">
                    <a:srgbClr val="C0C0C0"/>
                  </a:outerShdw>
                </a:effectLst>
                <a:latin typeface="黑体" pitchFamily="49" charset="-122"/>
                <a:ea typeface="黑体" pitchFamily="49" charset="-122"/>
              </a:rPr>
              <a:t>每</a:t>
            </a:r>
            <a:r>
              <a:rPr kumimoji="1" lang="zh-CN" altLang="en-US" sz="2400" b="1" dirty="0">
                <a:solidFill>
                  <a:srgbClr val="000066"/>
                </a:solidFill>
                <a:effectLst>
                  <a:outerShdw blurRad="38100" dist="38100" dir="2700000" algn="tl">
                    <a:srgbClr val="C0C0C0"/>
                  </a:outerShdw>
                </a:effectLst>
                <a:latin typeface="黑体" pitchFamily="49" charset="-122"/>
                <a:ea typeface="黑体" pitchFamily="49" charset="-122"/>
              </a:rPr>
              <a:t>测一种元素需更换相应的灯。</a:t>
            </a:r>
          </a:p>
        </p:txBody>
      </p:sp>
      <p:pic>
        <p:nvPicPr>
          <p:cNvPr id="19465" name="Picture 9" descr="空心阴极灯原理"/>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32387" y="838200"/>
            <a:ext cx="4011613" cy="51816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9462"/>
                                        </p:tgtEl>
                                        <p:attrNameLst>
                                          <p:attrName>style.visibility</p:attrName>
                                        </p:attrNameLst>
                                      </p:cBhvr>
                                      <p:to>
                                        <p:strVal val="visible"/>
                                      </p:to>
                                    </p:set>
                                    <p:animEffect transition="in" filter="wipe(left)">
                                      <p:cBhvr>
                                        <p:cTn id="7" dur="500"/>
                                        <p:tgtEl>
                                          <p:spTgt spid="19462"/>
                                        </p:tgtEl>
                                      </p:cBhvr>
                                    </p:animEffect>
                                  </p:childTnLst>
                                </p:cTn>
                              </p:par>
                            </p:childTnLst>
                          </p:cTn>
                        </p:par>
                        <p:par>
                          <p:cTn id="8" fill="hold" nodeType="afterGroup">
                            <p:stCondLst>
                              <p:cond delay="500"/>
                            </p:stCondLst>
                            <p:childTnLst>
                              <p:par>
                                <p:cTn id="9" presetID="22" presetClass="entr" presetSubtype="1" fill="hold" nodeType="afterEffect">
                                  <p:stCondLst>
                                    <p:cond delay="0"/>
                                  </p:stCondLst>
                                  <p:childTnLst>
                                    <p:set>
                                      <p:cBhvr>
                                        <p:cTn id="10" dur="1" fill="hold">
                                          <p:stCondLst>
                                            <p:cond delay="0"/>
                                          </p:stCondLst>
                                        </p:cTn>
                                        <p:tgtEl>
                                          <p:spTgt spid="19465"/>
                                        </p:tgtEl>
                                        <p:attrNameLst>
                                          <p:attrName>style.visibility</p:attrName>
                                        </p:attrNameLst>
                                      </p:cBhvr>
                                      <p:to>
                                        <p:strVal val="visible"/>
                                      </p:to>
                                    </p:set>
                                    <p:animEffect transition="in" filter="wipe(up)">
                                      <p:cBhvr>
                                        <p:cTn id="11" dur="500"/>
                                        <p:tgtEl>
                                          <p:spTgt spid="19465"/>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19463">
                                            <p:txEl>
                                              <p:pRg st="0" end="0"/>
                                            </p:txEl>
                                          </p:spTgt>
                                        </p:tgtEl>
                                        <p:attrNameLst>
                                          <p:attrName>style.visibility</p:attrName>
                                        </p:attrNameLst>
                                      </p:cBhvr>
                                      <p:to>
                                        <p:strVal val="visible"/>
                                      </p:to>
                                    </p:set>
                                    <p:animEffect transition="in" filter="wipe(left)">
                                      <p:cBhvr>
                                        <p:cTn id="16" dur="500"/>
                                        <p:tgtEl>
                                          <p:spTgt spid="19463">
                                            <p:txEl>
                                              <p:pRg st="0" end="0"/>
                                            </p:txEl>
                                          </p:spTgt>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19463">
                                            <p:txEl>
                                              <p:pRg st="1" end="1"/>
                                            </p:txEl>
                                          </p:spTgt>
                                        </p:tgtEl>
                                        <p:attrNameLst>
                                          <p:attrName>style.visibility</p:attrName>
                                        </p:attrNameLst>
                                      </p:cBhvr>
                                      <p:to>
                                        <p:strVal val="visible"/>
                                      </p:to>
                                    </p:set>
                                    <p:animEffect transition="in" filter="wipe(left)">
                                      <p:cBhvr>
                                        <p:cTn id="21" dur="500"/>
                                        <p:tgtEl>
                                          <p:spTgt spid="19463">
                                            <p:txEl>
                                              <p:pRg st="1" end="1"/>
                                            </p:txEl>
                                          </p:spTgt>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19464">
                                            <p:txEl>
                                              <p:pRg st="0" end="0"/>
                                            </p:txEl>
                                          </p:spTgt>
                                        </p:tgtEl>
                                        <p:attrNameLst>
                                          <p:attrName>style.visibility</p:attrName>
                                        </p:attrNameLst>
                                      </p:cBhvr>
                                      <p:to>
                                        <p:strVal val="visible"/>
                                      </p:to>
                                    </p:set>
                                    <p:animEffect transition="in" filter="wipe(left)">
                                      <p:cBhvr>
                                        <p:cTn id="26" dur="500"/>
                                        <p:tgtEl>
                                          <p:spTgt spid="19464">
                                            <p:txEl>
                                              <p:pRg st="0" end="0"/>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19464">
                                            <p:txEl>
                                              <p:pRg st="1" end="1"/>
                                            </p:txEl>
                                          </p:spTgt>
                                        </p:tgtEl>
                                        <p:attrNameLst>
                                          <p:attrName>style.visibility</p:attrName>
                                        </p:attrNameLst>
                                      </p:cBhvr>
                                      <p:to>
                                        <p:strVal val="visible"/>
                                      </p:to>
                                    </p:set>
                                    <p:animEffect transition="in" filter="wipe(left)">
                                      <p:cBhvr>
                                        <p:cTn id="31" dur="500"/>
                                        <p:tgtEl>
                                          <p:spTgt spid="19464">
                                            <p:txEl>
                                              <p:pRg st="1" end="1"/>
                                            </p:txEl>
                                          </p:spTgt>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19464">
                                            <p:txEl>
                                              <p:pRg st="2" end="2"/>
                                            </p:txEl>
                                          </p:spTgt>
                                        </p:tgtEl>
                                        <p:attrNameLst>
                                          <p:attrName>style.visibility</p:attrName>
                                        </p:attrNameLst>
                                      </p:cBhvr>
                                      <p:to>
                                        <p:strVal val="visible"/>
                                      </p:to>
                                    </p:set>
                                    <p:animEffect transition="in" filter="wipe(left)">
                                      <p:cBhvr>
                                        <p:cTn id="36" dur="500"/>
                                        <p:tgtEl>
                                          <p:spTgt spid="1946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62" grpId="0" autoUpdateAnimBg="0"/>
      <p:bldP spid="19463" grpId="0" build="p" autoUpdateAnimBg="0"/>
      <p:bldP spid="19464" grpId="0" build="p" autoUpdateAnimBg="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2" name="Text Box 4"/>
          <p:cNvSpPr txBox="1">
            <a:spLocks noChangeArrowheads="1"/>
          </p:cNvSpPr>
          <p:nvPr/>
        </p:nvSpPr>
        <p:spPr bwMode="auto">
          <a:xfrm>
            <a:off x="0" y="425450"/>
            <a:ext cx="8643938" cy="5133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20000">
            <a:spAutoFit/>
          </a:bodyPr>
          <a:lstStyle/>
          <a:p>
            <a:pPr algn="just">
              <a:lnSpc>
                <a:spcPct val="130000"/>
              </a:lnSpc>
            </a:pPr>
            <a:r>
              <a:rPr kumimoji="1" lang="zh-CN" altLang="en-US" sz="3600" b="1" dirty="0">
                <a:solidFill>
                  <a:srgbClr val="800000"/>
                </a:solidFill>
                <a:effectLst>
                  <a:outerShdw blurRad="38100" dist="38100" dir="2700000" algn="tl">
                    <a:srgbClr val="C0C0C0"/>
                  </a:outerShdw>
                </a:effectLst>
                <a:latin typeface="Arial" pitchFamily="34" charset="0"/>
                <a:ea typeface="黑体" pitchFamily="49" charset="-122"/>
              </a:rPr>
              <a:t>光源调制：</a:t>
            </a:r>
          </a:p>
          <a:p>
            <a:pPr algn="just">
              <a:lnSpc>
                <a:spcPct val="130000"/>
              </a:lnSpc>
            </a:pPr>
            <a:r>
              <a:rPr kumimoji="1" lang="zh-CN" altLang="en-US" sz="2400" b="1" dirty="0">
                <a:solidFill>
                  <a:srgbClr val="000066"/>
                </a:solidFill>
                <a:effectLst>
                  <a:outerShdw blurRad="38100" dist="38100" dir="2700000" algn="tl">
                    <a:srgbClr val="C0C0C0"/>
                  </a:outerShdw>
                </a:effectLst>
                <a:latin typeface="黑体" pitchFamily="49" charset="-122"/>
                <a:ea typeface="黑体" pitchFamily="49" charset="-122"/>
              </a:rPr>
              <a:t>   </a:t>
            </a:r>
            <a:r>
              <a:rPr kumimoji="1" lang="zh-CN" altLang="en-US" sz="2400" b="1" dirty="0" smtClean="0">
                <a:solidFill>
                  <a:srgbClr val="000066"/>
                </a:solidFill>
                <a:effectLst>
                  <a:outerShdw blurRad="38100" dist="38100" dir="2700000" algn="tl">
                    <a:srgbClr val="C0C0C0"/>
                  </a:outerShdw>
                </a:effectLst>
                <a:latin typeface="黑体" pitchFamily="49" charset="-122"/>
                <a:ea typeface="黑体" pitchFamily="49" charset="-122"/>
              </a:rPr>
              <a:t> </a:t>
            </a:r>
            <a:r>
              <a:rPr kumimoji="1" lang="zh-CN" altLang="en-US" sz="2400" b="1" dirty="0">
                <a:solidFill>
                  <a:srgbClr val="000066"/>
                </a:solidFill>
                <a:effectLst>
                  <a:outerShdw blurRad="38100" dist="38100" dir="2700000" algn="tl">
                    <a:srgbClr val="C0C0C0"/>
                  </a:outerShdw>
                </a:effectLst>
                <a:latin typeface="黑体" pitchFamily="49" charset="-122"/>
                <a:ea typeface="黑体" pitchFamily="49" charset="-122"/>
              </a:rPr>
              <a:t>来自火焰的辐射背景（连续光谱，直流信号）可与待测物吸收线一同进入检测器，尽管单色器可滤除一部分背景，但仍不能完全消除这些背景对测定的干扰。为此，必须对光源进行“调制”。</a:t>
            </a:r>
          </a:p>
          <a:p>
            <a:pPr algn="just">
              <a:lnSpc>
                <a:spcPct val="130000"/>
              </a:lnSpc>
            </a:pPr>
            <a:endParaRPr kumimoji="1" lang="zh-CN" altLang="en-US" sz="2400" b="1" dirty="0">
              <a:solidFill>
                <a:srgbClr val="000066"/>
              </a:solidFill>
              <a:effectLst>
                <a:outerShdw blurRad="38100" dist="38100" dir="2700000" algn="tl">
                  <a:srgbClr val="C0C0C0"/>
                </a:outerShdw>
              </a:effectLst>
              <a:latin typeface="黑体" pitchFamily="49" charset="-122"/>
              <a:ea typeface="黑体" pitchFamily="49" charset="-122"/>
            </a:endParaRPr>
          </a:p>
          <a:p>
            <a:pPr algn="just">
              <a:lnSpc>
                <a:spcPct val="130000"/>
              </a:lnSpc>
            </a:pPr>
            <a:r>
              <a:rPr kumimoji="1" lang="zh-CN" altLang="en-US" sz="2400" b="1" dirty="0">
                <a:solidFill>
                  <a:srgbClr val="FF0000"/>
                </a:solidFill>
                <a:effectLst>
                  <a:outerShdw blurRad="38100" dist="38100" dir="2700000" algn="tl">
                    <a:srgbClr val="C0C0C0"/>
                  </a:outerShdw>
                </a:effectLst>
                <a:latin typeface="黑体" pitchFamily="49" charset="-122"/>
                <a:ea typeface="黑体" pitchFamily="49" charset="-122"/>
              </a:rPr>
              <a:t>光源调制定义</a:t>
            </a:r>
            <a:r>
              <a:rPr kumimoji="1" lang="zh-CN" altLang="en-US" sz="2400" b="1" dirty="0">
                <a:solidFill>
                  <a:srgbClr val="000066"/>
                </a:solidFill>
                <a:effectLst>
                  <a:outerShdw blurRad="38100" dist="38100" dir="2700000" algn="tl">
                    <a:srgbClr val="C0C0C0"/>
                  </a:outerShdw>
                </a:effectLst>
                <a:latin typeface="黑体" pitchFamily="49" charset="-122"/>
                <a:ea typeface="黑体" pitchFamily="49" charset="-122"/>
              </a:rPr>
              <a:t>：将入射光所产生的直流信号转换成交流信号，通过电学方法将其与来自火焰的直流信号滤掉，从而避免火焰背景干扰。</a:t>
            </a:r>
          </a:p>
          <a:p>
            <a:pPr algn="just">
              <a:lnSpc>
                <a:spcPct val="130000"/>
              </a:lnSpc>
            </a:pPr>
            <a:r>
              <a:rPr kumimoji="1" lang="zh-CN" altLang="en-US" sz="2400" b="1" dirty="0">
                <a:solidFill>
                  <a:srgbClr val="FF0000"/>
                </a:solidFill>
                <a:effectLst>
                  <a:outerShdw blurRad="38100" dist="38100" dir="2700000" algn="tl">
                    <a:srgbClr val="C0C0C0"/>
                  </a:outerShdw>
                </a:effectLst>
                <a:latin typeface="黑体" pitchFamily="49" charset="-122"/>
                <a:ea typeface="黑体" pitchFamily="49" charset="-122"/>
              </a:rPr>
              <a:t>光源调制方法</a:t>
            </a:r>
            <a:r>
              <a:rPr kumimoji="1" lang="zh-CN" altLang="en-US" sz="2400" b="1" dirty="0">
                <a:solidFill>
                  <a:srgbClr val="000066"/>
                </a:solidFill>
                <a:effectLst>
                  <a:outerShdw blurRad="38100" dist="38100" dir="2700000" algn="tl">
                    <a:srgbClr val="C0C0C0"/>
                  </a:outerShdw>
                </a:effectLst>
                <a:latin typeface="黑体" pitchFamily="49" charset="-122"/>
                <a:ea typeface="黑体" pitchFamily="49" charset="-122"/>
              </a:rPr>
              <a:t>：切光器和光源脉冲调制</a:t>
            </a: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ext Box 2"/>
          <p:cNvSpPr txBox="1">
            <a:spLocks noChangeArrowheads="1"/>
          </p:cNvSpPr>
          <p:nvPr/>
        </p:nvSpPr>
        <p:spPr bwMode="auto">
          <a:xfrm>
            <a:off x="609600" y="215979"/>
            <a:ext cx="7848600" cy="60324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kumimoji="1" lang="en-US" altLang="zh-CN" sz="3600" b="1" dirty="0" smtClean="0">
                <a:solidFill>
                  <a:srgbClr val="800000"/>
                </a:solidFill>
                <a:effectLst>
                  <a:outerShdw blurRad="38100" dist="38100" dir="2700000" algn="tl">
                    <a:srgbClr val="C0C0C0"/>
                  </a:outerShdw>
                </a:effectLst>
                <a:latin typeface="Arial" pitchFamily="34" charset="0"/>
                <a:ea typeface="黑体" pitchFamily="49" charset="-122"/>
              </a:rPr>
              <a:t>4.3.2 </a:t>
            </a:r>
            <a:r>
              <a:rPr kumimoji="1" lang="zh-CN" altLang="en-US" sz="3600" b="1" dirty="0" smtClean="0">
                <a:solidFill>
                  <a:srgbClr val="800000"/>
                </a:solidFill>
                <a:effectLst>
                  <a:outerShdw blurRad="38100" dist="38100" dir="2700000" algn="tl">
                    <a:srgbClr val="C0C0C0"/>
                  </a:outerShdw>
                </a:effectLst>
                <a:latin typeface="Arial" pitchFamily="34" charset="0"/>
                <a:ea typeface="黑体" pitchFamily="49" charset="-122"/>
              </a:rPr>
              <a:t>原子化器</a:t>
            </a:r>
            <a:endParaRPr kumimoji="1" lang="en-US" altLang="zh-CN" sz="2400" b="1" dirty="0">
              <a:solidFill>
                <a:srgbClr val="FF0000"/>
              </a:solidFill>
              <a:latin typeface="仿宋_GB2312" pitchFamily="49" charset="-122"/>
              <a:ea typeface="仿宋_GB2312" pitchFamily="49" charset="-122"/>
            </a:endParaRPr>
          </a:p>
          <a:p>
            <a:pPr eaLnBrk="0" hangingPunct="0">
              <a:spcBef>
                <a:spcPct val="50000"/>
              </a:spcBef>
            </a:pPr>
            <a:r>
              <a:rPr kumimoji="1" lang="zh-CN" altLang="en-US" sz="2800" b="1" dirty="0">
                <a:solidFill>
                  <a:srgbClr val="003300"/>
                </a:solidFill>
                <a:effectLst>
                  <a:outerShdw blurRad="38100" dist="38100" dir="2700000" algn="tl">
                    <a:srgbClr val="C0C0C0"/>
                  </a:outerShdw>
                </a:effectLst>
                <a:latin typeface="黑体" pitchFamily="49" charset="-122"/>
                <a:ea typeface="黑体" pitchFamily="49" charset="-122"/>
              </a:rPr>
              <a:t>作用</a:t>
            </a:r>
            <a:r>
              <a:rPr kumimoji="1" lang="zh-CN" altLang="en-US" sz="2800" b="1" dirty="0" smtClean="0">
                <a:solidFill>
                  <a:srgbClr val="000066"/>
                </a:solidFill>
                <a:effectLst>
                  <a:outerShdw blurRad="38100" dist="38100" dir="2700000" algn="tl">
                    <a:srgbClr val="C0C0C0"/>
                  </a:outerShdw>
                </a:effectLst>
                <a:latin typeface="黑体" pitchFamily="49" charset="-122"/>
                <a:ea typeface="黑体" pitchFamily="49" charset="-122"/>
              </a:rPr>
              <a:t>：</a:t>
            </a:r>
            <a:endParaRPr kumimoji="1" lang="en-US" altLang="zh-CN" sz="2800" b="1" dirty="0" smtClean="0">
              <a:solidFill>
                <a:srgbClr val="000066"/>
              </a:solidFill>
              <a:effectLst>
                <a:outerShdw blurRad="38100" dist="38100" dir="2700000" algn="tl">
                  <a:srgbClr val="C0C0C0"/>
                </a:outerShdw>
              </a:effectLst>
              <a:latin typeface="黑体" pitchFamily="49" charset="-122"/>
              <a:ea typeface="黑体" pitchFamily="49" charset="-122"/>
            </a:endParaRPr>
          </a:p>
          <a:p>
            <a:pPr eaLnBrk="0" hangingPunct="0">
              <a:spcBef>
                <a:spcPct val="50000"/>
              </a:spcBef>
            </a:pPr>
            <a:r>
              <a:rPr kumimoji="1" lang="zh-CN" altLang="en-US" sz="2800" b="1" dirty="0" smtClean="0">
                <a:solidFill>
                  <a:srgbClr val="000066"/>
                </a:solidFill>
                <a:effectLst>
                  <a:outerShdw blurRad="38100" dist="38100" dir="2700000" algn="tl">
                    <a:srgbClr val="C0C0C0"/>
                  </a:outerShdw>
                </a:effectLst>
                <a:latin typeface="黑体" pitchFamily="49" charset="-122"/>
                <a:ea typeface="黑体" pitchFamily="49" charset="-122"/>
              </a:rPr>
              <a:t>原子化器</a:t>
            </a:r>
            <a:r>
              <a:rPr kumimoji="1" lang="zh-CN" altLang="en-US" sz="2800" b="1" dirty="0">
                <a:solidFill>
                  <a:srgbClr val="000066"/>
                </a:solidFill>
                <a:effectLst>
                  <a:outerShdw blurRad="38100" dist="38100" dir="2700000" algn="tl">
                    <a:srgbClr val="C0C0C0"/>
                  </a:outerShdw>
                </a:effectLst>
                <a:latin typeface="黑体" pitchFamily="49" charset="-122"/>
                <a:ea typeface="黑体" pitchFamily="49" charset="-122"/>
              </a:rPr>
              <a:t>的功能是提供能量，使试样干燥、蒸发并原子化，产生原子蒸气</a:t>
            </a:r>
            <a:r>
              <a:rPr kumimoji="1" lang="zh-CN" altLang="en-US" sz="2800" b="1" dirty="0" smtClean="0">
                <a:solidFill>
                  <a:srgbClr val="000066"/>
                </a:solidFill>
                <a:effectLst>
                  <a:outerShdw blurRad="38100" dist="38100" dir="2700000" algn="tl">
                    <a:srgbClr val="C0C0C0"/>
                  </a:outerShdw>
                </a:effectLst>
                <a:latin typeface="黑体" pitchFamily="49" charset="-122"/>
                <a:ea typeface="黑体" pitchFamily="49" charset="-122"/>
              </a:rPr>
              <a:t>。</a:t>
            </a:r>
            <a:endParaRPr kumimoji="1" lang="en-US" altLang="zh-CN" sz="2800" b="1" dirty="0" smtClean="0">
              <a:solidFill>
                <a:srgbClr val="000066"/>
              </a:solidFill>
              <a:effectLst>
                <a:outerShdw blurRad="38100" dist="38100" dir="2700000" algn="tl">
                  <a:srgbClr val="C0C0C0"/>
                </a:outerShdw>
              </a:effectLst>
              <a:latin typeface="黑体" pitchFamily="49" charset="-122"/>
              <a:ea typeface="黑体" pitchFamily="49" charset="-122"/>
            </a:endParaRPr>
          </a:p>
          <a:p>
            <a:pPr eaLnBrk="0" hangingPunct="0">
              <a:spcBef>
                <a:spcPct val="50000"/>
              </a:spcBef>
            </a:pPr>
            <a:r>
              <a:rPr kumimoji="1" lang="zh-CN" altLang="en-US" sz="2800" b="1" dirty="0">
                <a:solidFill>
                  <a:srgbClr val="000066"/>
                </a:solidFill>
                <a:effectLst>
                  <a:outerShdw blurRad="38100" dist="38100" dir="2700000" algn="tl">
                    <a:srgbClr val="C0C0C0"/>
                  </a:outerShdw>
                </a:effectLst>
                <a:latin typeface="黑体" pitchFamily="49" charset="-122"/>
                <a:ea typeface="黑体" pitchFamily="49" charset="-122"/>
              </a:rPr>
              <a:t/>
            </a:r>
            <a:br>
              <a:rPr kumimoji="1" lang="zh-CN" altLang="en-US" sz="2800" b="1" dirty="0">
                <a:solidFill>
                  <a:srgbClr val="000066"/>
                </a:solidFill>
                <a:effectLst>
                  <a:outerShdw blurRad="38100" dist="38100" dir="2700000" algn="tl">
                    <a:srgbClr val="C0C0C0"/>
                  </a:outerShdw>
                </a:effectLst>
                <a:latin typeface="黑体" pitchFamily="49" charset="-122"/>
                <a:ea typeface="黑体" pitchFamily="49" charset="-122"/>
              </a:rPr>
            </a:br>
            <a:r>
              <a:rPr kumimoji="1" lang="zh-CN" altLang="en-US" sz="2800" b="1" dirty="0">
                <a:solidFill>
                  <a:srgbClr val="003300"/>
                </a:solidFill>
                <a:effectLst>
                  <a:outerShdw blurRad="38100" dist="38100" dir="2700000" algn="tl">
                    <a:srgbClr val="C0C0C0"/>
                  </a:outerShdw>
                </a:effectLst>
                <a:latin typeface="黑体" pitchFamily="49" charset="-122"/>
                <a:ea typeface="黑体" pitchFamily="49" charset="-122"/>
              </a:rPr>
              <a:t>要求</a:t>
            </a:r>
            <a:r>
              <a:rPr kumimoji="1" lang="zh-CN" altLang="en-US" sz="2800" b="1" dirty="0">
                <a:solidFill>
                  <a:srgbClr val="000066"/>
                </a:solidFill>
                <a:effectLst>
                  <a:outerShdw blurRad="38100" dist="38100" dir="2700000" algn="tl">
                    <a:srgbClr val="C0C0C0"/>
                  </a:outerShdw>
                </a:effectLst>
                <a:latin typeface="黑体" pitchFamily="49" charset="-122"/>
                <a:ea typeface="黑体" pitchFamily="49" charset="-122"/>
              </a:rPr>
              <a:t>：</a:t>
            </a:r>
          </a:p>
          <a:p>
            <a:pPr eaLnBrk="0" hangingPunct="0">
              <a:spcBef>
                <a:spcPct val="50000"/>
              </a:spcBef>
            </a:pPr>
            <a:r>
              <a:rPr kumimoji="1" lang="zh-CN" altLang="en-US" sz="2800" b="1" dirty="0">
                <a:solidFill>
                  <a:srgbClr val="000066"/>
                </a:solidFill>
                <a:effectLst>
                  <a:outerShdw blurRad="38100" dist="38100" dir="2700000" algn="tl">
                    <a:srgbClr val="C0C0C0"/>
                  </a:outerShdw>
                </a:effectLst>
                <a:latin typeface="黑体" pitchFamily="49" charset="-122"/>
                <a:ea typeface="黑体" pitchFamily="49" charset="-122"/>
              </a:rPr>
              <a:t>●原子化效率要高。</a:t>
            </a:r>
          </a:p>
          <a:p>
            <a:pPr eaLnBrk="0" hangingPunct="0">
              <a:spcBef>
                <a:spcPct val="50000"/>
              </a:spcBef>
            </a:pPr>
            <a:r>
              <a:rPr kumimoji="1" lang="zh-CN" altLang="en-US" sz="2800" b="1" dirty="0">
                <a:solidFill>
                  <a:srgbClr val="000066"/>
                </a:solidFill>
                <a:effectLst>
                  <a:outerShdw blurRad="38100" dist="38100" dir="2700000" algn="tl">
                    <a:srgbClr val="C0C0C0"/>
                  </a:outerShdw>
                </a:effectLst>
                <a:latin typeface="黑体" pitchFamily="49" charset="-122"/>
                <a:ea typeface="黑体" pitchFamily="49" charset="-122"/>
              </a:rPr>
              <a:t>●稳定性要好。雾化后的液滴要均匀、粒细；</a:t>
            </a:r>
          </a:p>
          <a:p>
            <a:pPr eaLnBrk="0" hangingPunct="0">
              <a:spcBef>
                <a:spcPct val="50000"/>
              </a:spcBef>
            </a:pPr>
            <a:r>
              <a:rPr kumimoji="1" lang="zh-CN" altLang="en-US" sz="2800" b="1" dirty="0">
                <a:solidFill>
                  <a:srgbClr val="000066"/>
                </a:solidFill>
                <a:effectLst>
                  <a:outerShdw blurRad="38100" dist="38100" dir="2700000" algn="tl">
                    <a:srgbClr val="C0C0C0"/>
                  </a:outerShdw>
                </a:effectLst>
                <a:latin typeface="黑体" pitchFamily="49" charset="-122"/>
                <a:ea typeface="黑体" pitchFamily="49" charset="-122"/>
              </a:rPr>
              <a:t>●低的干扰水平。背景小，噪声低；</a:t>
            </a:r>
          </a:p>
          <a:p>
            <a:pPr eaLnBrk="0" hangingPunct="0">
              <a:spcBef>
                <a:spcPct val="50000"/>
              </a:spcBef>
            </a:pPr>
            <a:r>
              <a:rPr kumimoji="1" lang="zh-CN" altLang="en-US" sz="2800" b="1" dirty="0">
                <a:solidFill>
                  <a:srgbClr val="000066"/>
                </a:solidFill>
                <a:effectLst>
                  <a:outerShdw blurRad="38100" dist="38100" dir="2700000" algn="tl">
                    <a:srgbClr val="C0C0C0"/>
                  </a:outerShdw>
                </a:effectLst>
                <a:latin typeface="黑体" pitchFamily="49" charset="-122"/>
                <a:ea typeface="黑体" pitchFamily="49" charset="-122"/>
              </a:rPr>
              <a:t>●安全、耐用，操作方便。</a:t>
            </a:r>
          </a:p>
        </p:txBody>
      </p:sp>
    </p:spTree>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026"/>
          <p:cNvSpPr txBox="1">
            <a:spLocks noChangeArrowheads="1"/>
          </p:cNvSpPr>
          <p:nvPr/>
        </p:nvSpPr>
        <p:spPr>
          <a:xfrm>
            <a:off x="457200" y="381000"/>
            <a:ext cx="7772400" cy="685800"/>
          </a:xfrm>
          <a:prstGeom prst="rect">
            <a:avLst/>
          </a:prstGeom>
        </p:spPr>
        <p:txBody>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ea typeface="宋体" pitchFamily="2" charset="-122"/>
              </a:defRPr>
            </a:lvl2pPr>
            <a:lvl3pPr algn="ctr" rtl="0" fontAlgn="base">
              <a:spcBef>
                <a:spcPct val="0"/>
              </a:spcBef>
              <a:spcAft>
                <a:spcPct val="0"/>
              </a:spcAft>
              <a:defRPr sz="4400">
                <a:solidFill>
                  <a:schemeClr val="tx2"/>
                </a:solidFill>
                <a:latin typeface="Arial" charset="0"/>
                <a:ea typeface="宋体" pitchFamily="2" charset="-122"/>
              </a:defRPr>
            </a:lvl3pPr>
            <a:lvl4pPr algn="ctr" rtl="0" fontAlgn="base">
              <a:spcBef>
                <a:spcPct val="0"/>
              </a:spcBef>
              <a:spcAft>
                <a:spcPct val="0"/>
              </a:spcAft>
              <a:defRPr sz="4400">
                <a:solidFill>
                  <a:schemeClr val="tx2"/>
                </a:solidFill>
                <a:latin typeface="Arial" charset="0"/>
                <a:ea typeface="宋体" pitchFamily="2" charset="-122"/>
              </a:defRPr>
            </a:lvl4pPr>
            <a:lvl5pPr algn="ctr" rtl="0" fontAlgn="base">
              <a:spcBef>
                <a:spcPct val="0"/>
              </a:spcBef>
              <a:spcAft>
                <a:spcPct val="0"/>
              </a:spcAft>
              <a:defRPr sz="4400">
                <a:solidFill>
                  <a:schemeClr val="tx2"/>
                </a:solidFill>
                <a:latin typeface="Arial" charset="0"/>
                <a:ea typeface="宋体" pitchFamily="2" charset="-122"/>
              </a:defRPr>
            </a:lvl5pPr>
            <a:lvl6pPr marL="457200" algn="ctr" rtl="0" fontAlgn="base">
              <a:spcBef>
                <a:spcPct val="0"/>
              </a:spcBef>
              <a:spcAft>
                <a:spcPct val="0"/>
              </a:spcAft>
              <a:defRPr sz="4400">
                <a:solidFill>
                  <a:schemeClr val="tx2"/>
                </a:solidFill>
                <a:latin typeface="Arial" charset="0"/>
                <a:ea typeface="宋体" pitchFamily="2" charset="-122"/>
              </a:defRPr>
            </a:lvl6pPr>
            <a:lvl7pPr marL="914400" algn="ctr" rtl="0" fontAlgn="base">
              <a:spcBef>
                <a:spcPct val="0"/>
              </a:spcBef>
              <a:spcAft>
                <a:spcPct val="0"/>
              </a:spcAft>
              <a:defRPr sz="4400">
                <a:solidFill>
                  <a:schemeClr val="tx2"/>
                </a:solidFill>
                <a:latin typeface="Arial" charset="0"/>
                <a:ea typeface="宋体" pitchFamily="2" charset="-122"/>
              </a:defRPr>
            </a:lvl7pPr>
            <a:lvl8pPr marL="1371600" algn="ctr" rtl="0" fontAlgn="base">
              <a:spcBef>
                <a:spcPct val="0"/>
              </a:spcBef>
              <a:spcAft>
                <a:spcPct val="0"/>
              </a:spcAft>
              <a:defRPr sz="4400">
                <a:solidFill>
                  <a:schemeClr val="tx2"/>
                </a:solidFill>
                <a:latin typeface="Arial" charset="0"/>
                <a:ea typeface="宋体" pitchFamily="2" charset="-122"/>
              </a:defRPr>
            </a:lvl8pPr>
            <a:lvl9pPr marL="1828800" algn="ctr" rtl="0" fontAlgn="base">
              <a:spcBef>
                <a:spcPct val="0"/>
              </a:spcBef>
              <a:spcAft>
                <a:spcPct val="0"/>
              </a:spcAft>
              <a:defRPr sz="4400">
                <a:solidFill>
                  <a:schemeClr val="tx2"/>
                </a:solidFill>
                <a:latin typeface="Arial" charset="0"/>
                <a:ea typeface="宋体" pitchFamily="2" charset="-122"/>
              </a:defRPr>
            </a:lvl9pPr>
          </a:lstStyle>
          <a:p>
            <a:pPr algn="l"/>
            <a:r>
              <a:rPr kumimoji="1" lang="en-US" altLang="zh-CN" sz="3200" b="1" dirty="0" smtClean="0">
                <a:solidFill>
                  <a:srgbClr val="800000"/>
                </a:solidFill>
                <a:effectLst>
                  <a:outerShdw blurRad="38100" dist="38100" dir="2700000" algn="tl">
                    <a:srgbClr val="C0C0C0"/>
                  </a:outerShdw>
                </a:effectLst>
                <a:latin typeface="Arial" pitchFamily="34" charset="0"/>
                <a:ea typeface="黑体" pitchFamily="49" charset="-122"/>
                <a:cs typeface="+mn-cs"/>
              </a:rPr>
              <a:t>4.1 </a:t>
            </a:r>
            <a:r>
              <a:rPr kumimoji="1" lang="zh-CN" altLang="en-US" sz="3200" b="1" dirty="0" smtClean="0">
                <a:solidFill>
                  <a:srgbClr val="800000"/>
                </a:solidFill>
                <a:effectLst>
                  <a:outerShdw blurRad="38100" dist="38100" dir="2700000" algn="tl">
                    <a:srgbClr val="C0C0C0"/>
                  </a:outerShdw>
                </a:effectLst>
                <a:latin typeface="Arial" pitchFamily="34" charset="0"/>
                <a:ea typeface="黑体" pitchFamily="49" charset="-122"/>
                <a:cs typeface="+mn-cs"/>
              </a:rPr>
              <a:t>概述</a:t>
            </a:r>
            <a:endParaRPr kumimoji="1" lang="zh-CN" altLang="zh-CN" sz="3200" b="1" dirty="0">
              <a:solidFill>
                <a:srgbClr val="800000"/>
              </a:solidFill>
              <a:effectLst>
                <a:outerShdw blurRad="38100" dist="38100" dir="2700000" algn="tl">
                  <a:srgbClr val="C0C0C0"/>
                </a:outerShdw>
              </a:effectLst>
              <a:latin typeface="Arial" pitchFamily="34" charset="0"/>
              <a:ea typeface="黑体" pitchFamily="49" charset="-122"/>
              <a:cs typeface="+mn-cs"/>
            </a:endParaRPr>
          </a:p>
        </p:txBody>
      </p:sp>
      <p:sp>
        <p:nvSpPr>
          <p:cNvPr id="3" name="Text Box 1027"/>
          <p:cNvSpPr txBox="1">
            <a:spLocks noChangeArrowheads="1"/>
          </p:cNvSpPr>
          <p:nvPr/>
        </p:nvSpPr>
        <p:spPr bwMode="auto">
          <a:xfrm>
            <a:off x="533400" y="1219200"/>
            <a:ext cx="8077200" cy="51768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just">
              <a:lnSpc>
                <a:spcPct val="120000"/>
              </a:lnSpc>
              <a:spcBef>
                <a:spcPct val="20000"/>
              </a:spcBef>
            </a:pPr>
            <a:r>
              <a:rPr lang="zh-CN" altLang="en-US" sz="2600" dirty="0">
                <a:latin typeface="宋体" pitchFamily="2" charset="-122"/>
              </a:rPr>
              <a:t>    </a:t>
            </a:r>
            <a:r>
              <a:rPr kumimoji="1" lang="zh-CN" altLang="en-US" sz="2800" b="1" dirty="0">
                <a:solidFill>
                  <a:srgbClr val="000099"/>
                </a:solidFill>
                <a:effectLst>
                  <a:outerShdw blurRad="38100" dist="38100" dir="2700000" algn="tl">
                    <a:srgbClr val="C0C0C0"/>
                  </a:outerShdw>
                </a:effectLst>
                <a:latin typeface="Arial" pitchFamily="34" charset="0"/>
                <a:ea typeface="黑体" pitchFamily="49" charset="-122"/>
              </a:rPr>
              <a:t>原子吸收现象：原子蒸气对其原子共振辐射吸收的现象。</a:t>
            </a:r>
          </a:p>
          <a:p>
            <a:pPr algn="just">
              <a:lnSpc>
                <a:spcPct val="120000"/>
              </a:lnSpc>
              <a:spcBef>
                <a:spcPct val="20000"/>
              </a:spcBef>
            </a:pPr>
            <a:r>
              <a:rPr kumimoji="1" lang="zh-CN" altLang="en-US" sz="2800" b="1" dirty="0">
                <a:solidFill>
                  <a:srgbClr val="000099"/>
                </a:solidFill>
                <a:effectLst>
                  <a:outerShdw blurRad="38100" dist="38100" dir="2700000" algn="tl">
                    <a:srgbClr val="C0C0C0"/>
                  </a:outerShdw>
                </a:effectLst>
                <a:latin typeface="Arial" pitchFamily="34" charset="0"/>
                <a:ea typeface="黑体" pitchFamily="49" charset="-122"/>
              </a:rPr>
              <a:t>       1802年人们已发现原子吸收现象；</a:t>
            </a:r>
          </a:p>
          <a:p>
            <a:pPr algn="just">
              <a:lnSpc>
                <a:spcPct val="120000"/>
              </a:lnSpc>
              <a:spcBef>
                <a:spcPct val="20000"/>
              </a:spcBef>
            </a:pPr>
            <a:r>
              <a:rPr kumimoji="1" lang="zh-CN" altLang="en-US" sz="2800" b="1" dirty="0">
                <a:solidFill>
                  <a:srgbClr val="000099"/>
                </a:solidFill>
                <a:effectLst>
                  <a:outerShdw blurRad="38100" dist="38100" dir="2700000" algn="tl">
                    <a:srgbClr val="C0C0C0"/>
                  </a:outerShdw>
                </a:effectLst>
                <a:latin typeface="Arial" pitchFamily="34" charset="0"/>
                <a:ea typeface="黑体" pitchFamily="49" charset="-122"/>
              </a:rPr>
              <a:t>       1955年以前，一直未用于分析化学，为什么？</a:t>
            </a:r>
          </a:p>
          <a:p>
            <a:pPr algn="just">
              <a:lnSpc>
                <a:spcPct val="120000"/>
              </a:lnSpc>
              <a:spcBef>
                <a:spcPct val="20000"/>
              </a:spcBef>
            </a:pPr>
            <a:r>
              <a:rPr kumimoji="1" lang="zh-CN" altLang="en-US" sz="2800" b="1" dirty="0">
                <a:solidFill>
                  <a:srgbClr val="000099"/>
                </a:solidFill>
                <a:effectLst>
                  <a:outerShdw blurRad="38100" dist="38100" dir="2700000" algn="tl">
                    <a:srgbClr val="C0C0C0"/>
                  </a:outerShdw>
                </a:effectLst>
                <a:latin typeface="Arial" pitchFamily="34" charset="0"/>
                <a:ea typeface="黑体" pitchFamily="49" charset="-122"/>
              </a:rPr>
              <a:t>       澳大利亚物理学家 </a:t>
            </a:r>
            <a:r>
              <a:rPr kumimoji="1" lang="en-US" altLang="zh-CN" sz="2800" b="1" dirty="0">
                <a:solidFill>
                  <a:srgbClr val="CC3300"/>
                </a:solidFill>
                <a:effectLst>
                  <a:outerShdw blurRad="38100" dist="38100" dir="2700000" algn="tl">
                    <a:srgbClr val="C0C0C0"/>
                  </a:outerShdw>
                </a:effectLst>
                <a:latin typeface="黑体" pitchFamily="49" charset="-122"/>
                <a:ea typeface="黑体" pitchFamily="49" charset="-122"/>
              </a:rPr>
              <a:t>Walsh A（</a:t>
            </a:r>
            <a:r>
              <a:rPr kumimoji="1" lang="zh-CN" altLang="en-US" sz="2800" b="1" dirty="0">
                <a:solidFill>
                  <a:srgbClr val="CC3300"/>
                </a:solidFill>
                <a:effectLst>
                  <a:outerShdw blurRad="38100" dist="38100" dir="2700000" algn="tl">
                    <a:srgbClr val="C0C0C0"/>
                  </a:outerShdw>
                </a:effectLst>
                <a:latin typeface="黑体" pitchFamily="49" charset="-122"/>
                <a:ea typeface="黑体" pitchFamily="49" charset="-122"/>
              </a:rPr>
              <a:t>瓦尔西）</a:t>
            </a:r>
            <a:r>
              <a:rPr kumimoji="1" lang="zh-CN" altLang="en-US" sz="2800" b="1" dirty="0">
                <a:solidFill>
                  <a:srgbClr val="000099"/>
                </a:solidFill>
                <a:effectLst>
                  <a:outerShdw blurRad="38100" dist="38100" dir="2700000" algn="tl">
                    <a:srgbClr val="C0C0C0"/>
                  </a:outerShdw>
                </a:effectLst>
                <a:latin typeface="Arial" pitchFamily="34" charset="0"/>
                <a:ea typeface="黑体" pitchFamily="49" charset="-122"/>
              </a:rPr>
              <a:t>发表了著名论文：</a:t>
            </a:r>
          </a:p>
          <a:p>
            <a:pPr algn="just">
              <a:lnSpc>
                <a:spcPct val="120000"/>
              </a:lnSpc>
              <a:spcBef>
                <a:spcPct val="20000"/>
              </a:spcBef>
            </a:pPr>
            <a:r>
              <a:rPr kumimoji="1" lang="zh-CN" altLang="en-US" sz="2800" b="1" dirty="0">
                <a:solidFill>
                  <a:srgbClr val="000099"/>
                </a:solidFill>
                <a:effectLst>
                  <a:outerShdw blurRad="38100" dist="38100" dir="2700000" algn="tl">
                    <a:srgbClr val="C0C0C0"/>
                  </a:outerShdw>
                </a:effectLst>
                <a:latin typeface="Arial" pitchFamily="34" charset="0"/>
                <a:ea typeface="黑体" pitchFamily="49" charset="-122"/>
              </a:rPr>
              <a:t>     </a:t>
            </a:r>
            <a:r>
              <a:rPr kumimoji="1" lang="zh-CN" altLang="en-US" sz="2800" b="1" dirty="0">
                <a:solidFill>
                  <a:srgbClr val="CC3300"/>
                </a:solidFill>
                <a:effectLst>
                  <a:outerShdw blurRad="38100" dist="38100" dir="2700000" algn="tl">
                    <a:srgbClr val="C0C0C0"/>
                  </a:outerShdw>
                </a:effectLst>
                <a:latin typeface="黑体" pitchFamily="49" charset="-122"/>
                <a:ea typeface="黑体" pitchFamily="49" charset="-122"/>
              </a:rPr>
              <a:t>《原子吸收光谱法在分析化学中的应用》</a:t>
            </a:r>
          </a:p>
          <a:p>
            <a:pPr algn="just">
              <a:lnSpc>
                <a:spcPct val="120000"/>
              </a:lnSpc>
              <a:spcBef>
                <a:spcPct val="20000"/>
              </a:spcBef>
            </a:pPr>
            <a:r>
              <a:rPr kumimoji="1" lang="zh-CN" altLang="en-US" sz="2800" b="1" dirty="0">
                <a:solidFill>
                  <a:srgbClr val="000099"/>
                </a:solidFill>
                <a:effectLst>
                  <a:outerShdw blurRad="38100" dist="38100" dir="2700000" algn="tl">
                    <a:srgbClr val="C0C0C0"/>
                  </a:outerShdw>
                </a:effectLst>
                <a:latin typeface="Arial" pitchFamily="34" charset="0"/>
                <a:ea typeface="黑体" pitchFamily="49" charset="-122"/>
              </a:rPr>
              <a:t>        奠定了原子吸收光谱分析法的基础，之后迅速发展。</a:t>
            </a:r>
          </a:p>
        </p:txBody>
      </p:sp>
    </p:spTree>
    <p:extLst>
      <p:ext uri="{BB962C8B-B14F-4D97-AF65-F5344CB8AC3E}">
        <p14:creationId xmlns:p14="http://schemas.microsoft.com/office/powerpoint/2010/main" val="217377011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8"/>
          <p:cNvGrpSpPr>
            <a:grpSpLocks/>
          </p:cNvGrpSpPr>
          <p:nvPr/>
        </p:nvGrpSpPr>
        <p:grpSpPr bwMode="auto">
          <a:xfrm>
            <a:off x="88900" y="958850"/>
            <a:ext cx="4845050" cy="3203576"/>
            <a:chOff x="56" y="604"/>
            <a:chExt cx="3052" cy="2018"/>
          </a:xfrm>
        </p:grpSpPr>
        <p:graphicFrame>
          <p:nvGraphicFramePr>
            <p:cNvPr id="3" name="Object 19"/>
            <p:cNvGraphicFramePr>
              <a:graphicFrameLocks noChangeAspect="1"/>
            </p:cNvGraphicFramePr>
            <p:nvPr/>
          </p:nvGraphicFramePr>
          <p:xfrm>
            <a:off x="266" y="604"/>
            <a:ext cx="2842" cy="2010"/>
          </p:xfrm>
          <a:graphic>
            <a:graphicData uri="http://schemas.openxmlformats.org/presentationml/2006/ole">
              <mc:AlternateContent xmlns:mc="http://schemas.openxmlformats.org/markup-compatibility/2006">
                <mc:Choice xmlns:v="urn:schemas-microsoft-com:vml" Requires="v">
                  <p:oleObj spid="_x0000_s122913" name="位图图像" r:id="rId3" imgW="4067743" imgH="2876190" progId="Paint.Picture">
                    <p:embed/>
                  </p:oleObj>
                </mc:Choice>
                <mc:Fallback>
                  <p:oleObj name="位图图像" r:id="rId3" imgW="4067743" imgH="2876190" progId="Paint.Picture">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 y="604"/>
                          <a:ext cx="2842" cy="20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 name="Text Box 20"/>
            <p:cNvSpPr txBox="1">
              <a:spLocks noChangeArrowheads="1"/>
            </p:cNvSpPr>
            <p:nvPr/>
          </p:nvSpPr>
          <p:spPr bwMode="auto">
            <a:xfrm>
              <a:off x="2314" y="784"/>
              <a:ext cx="584"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zh-CN" altLang="en-US" sz="1400">
                  <a:latin typeface="黑体" pitchFamily="49" charset="-122"/>
                  <a:ea typeface="黑体" pitchFamily="49" charset="-122"/>
                </a:rPr>
                <a:t>火焰</a:t>
              </a:r>
            </a:p>
          </p:txBody>
        </p:sp>
        <p:sp>
          <p:nvSpPr>
            <p:cNvPr id="5" name="Text Box 21"/>
            <p:cNvSpPr txBox="1">
              <a:spLocks noChangeArrowheads="1"/>
            </p:cNvSpPr>
            <p:nvPr/>
          </p:nvSpPr>
          <p:spPr bwMode="auto">
            <a:xfrm>
              <a:off x="2309" y="1135"/>
              <a:ext cx="584"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400">
                  <a:solidFill>
                    <a:srgbClr val="3333FF"/>
                  </a:solidFill>
                  <a:latin typeface="黑体" pitchFamily="49" charset="-122"/>
                  <a:ea typeface="黑体" pitchFamily="49" charset="-122"/>
                </a:rPr>
                <a:t>燃烧器</a:t>
              </a:r>
            </a:p>
          </p:txBody>
        </p:sp>
        <p:sp>
          <p:nvSpPr>
            <p:cNvPr id="6" name="Rectangle 22"/>
            <p:cNvSpPr>
              <a:spLocks noChangeArrowheads="1"/>
            </p:cNvSpPr>
            <p:nvPr/>
          </p:nvSpPr>
          <p:spPr bwMode="auto">
            <a:xfrm>
              <a:off x="2177" y="1846"/>
              <a:ext cx="452"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400">
                  <a:solidFill>
                    <a:srgbClr val="CC00CC"/>
                  </a:solidFill>
                  <a:effectLst>
                    <a:outerShdw blurRad="38100" dist="38100" dir="2700000" algn="tl">
                      <a:srgbClr val="C0C0C0"/>
                    </a:outerShdw>
                  </a:effectLst>
                  <a:latin typeface="黑体" pitchFamily="49" charset="-122"/>
                  <a:ea typeface="黑体" pitchFamily="49" charset="-122"/>
                </a:rPr>
                <a:t>混合室</a:t>
              </a:r>
            </a:p>
          </p:txBody>
        </p:sp>
        <p:sp>
          <p:nvSpPr>
            <p:cNvPr id="7" name="Rectangle 23"/>
            <p:cNvSpPr>
              <a:spLocks noChangeArrowheads="1"/>
            </p:cNvSpPr>
            <p:nvPr/>
          </p:nvSpPr>
          <p:spPr bwMode="auto">
            <a:xfrm>
              <a:off x="1565" y="1719"/>
              <a:ext cx="452"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400">
                  <a:solidFill>
                    <a:srgbClr val="000066"/>
                  </a:solidFill>
                  <a:effectLst>
                    <a:outerShdw blurRad="38100" dist="38100" dir="2700000" algn="tl">
                      <a:srgbClr val="C0C0C0"/>
                    </a:outerShdw>
                  </a:effectLst>
                  <a:latin typeface="黑体" pitchFamily="49" charset="-122"/>
                  <a:ea typeface="黑体" pitchFamily="49" charset="-122"/>
                </a:rPr>
                <a:t>撞击球</a:t>
              </a:r>
            </a:p>
          </p:txBody>
        </p:sp>
        <p:sp>
          <p:nvSpPr>
            <p:cNvPr id="8" name="Rectangle 24"/>
            <p:cNvSpPr>
              <a:spLocks noChangeArrowheads="1"/>
            </p:cNvSpPr>
            <p:nvPr/>
          </p:nvSpPr>
          <p:spPr bwMode="auto">
            <a:xfrm>
              <a:off x="56" y="1728"/>
              <a:ext cx="452"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400">
                  <a:solidFill>
                    <a:srgbClr val="000066"/>
                  </a:solidFill>
                  <a:effectLst>
                    <a:outerShdw blurRad="38100" dist="38100" dir="2700000" algn="tl">
                      <a:srgbClr val="C0C0C0"/>
                    </a:outerShdw>
                  </a:effectLst>
                  <a:latin typeface="黑体" pitchFamily="49" charset="-122"/>
                  <a:ea typeface="黑体" pitchFamily="49" charset="-122"/>
                </a:rPr>
                <a:t>毛细管</a:t>
              </a:r>
            </a:p>
          </p:txBody>
        </p:sp>
        <p:sp>
          <p:nvSpPr>
            <p:cNvPr id="9" name="Rectangle 25"/>
            <p:cNvSpPr>
              <a:spLocks noChangeArrowheads="1"/>
            </p:cNvSpPr>
            <p:nvPr/>
          </p:nvSpPr>
          <p:spPr bwMode="auto">
            <a:xfrm>
              <a:off x="698" y="2157"/>
              <a:ext cx="430" cy="4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zh-CN" altLang="en-US" sz="1400">
                  <a:solidFill>
                    <a:srgbClr val="000066"/>
                  </a:solidFill>
                  <a:effectLst>
                    <a:outerShdw blurRad="38100" dist="38100" dir="2700000" algn="tl">
                      <a:srgbClr val="C0C0C0"/>
                    </a:outerShdw>
                  </a:effectLst>
                  <a:latin typeface="黑体" pitchFamily="49" charset="-122"/>
                  <a:ea typeface="黑体" pitchFamily="49" charset="-122"/>
                </a:rPr>
                <a:t>助燃气入口</a:t>
              </a:r>
            </a:p>
          </p:txBody>
        </p:sp>
        <p:sp>
          <p:nvSpPr>
            <p:cNvPr id="10" name="Rectangle 26"/>
            <p:cNvSpPr>
              <a:spLocks noChangeArrowheads="1"/>
            </p:cNvSpPr>
            <p:nvPr/>
          </p:nvSpPr>
          <p:spPr bwMode="auto">
            <a:xfrm>
              <a:off x="1255" y="1249"/>
              <a:ext cx="57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zh-CN" altLang="en-US" sz="1400">
                  <a:solidFill>
                    <a:srgbClr val="000066"/>
                  </a:solidFill>
                  <a:effectLst>
                    <a:outerShdw blurRad="38100" dist="38100" dir="2700000" algn="tl">
                      <a:srgbClr val="C0C0C0"/>
                    </a:outerShdw>
                  </a:effectLst>
                  <a:latin typeface="黑体" pitchFamily="49" charset="-122"/>
                  <a:ea typeface="黑体" pitchFamily="49" charset="-122"/>
                </a:rPr>
                <a:t>燃气入口</a:t>
              </a:r>
            </a:p>
          </p:txBody>
        </p:sp>
        <p:sp>
          <p:nvSpPr>
            <p:cNvPr id="11" name="Rectangle 27"/>
            <p:cNvSpPr>
              <a:spLocks noChangeArrowheads="1"/>
            </p:cNvSpPr>
            <p:nvPr/>
          </p:nvSpPr>
          <p:spPr bwMode="auto">
            <a:xfrm>
              <a:off x="1061" y="2429"/>
              <a:ext cx="512"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zh-CN" altLang="en-US" sz="1400">
                  <a:solidFill>
                    <a:srgbClr val="000066"/>
                  </a:solidFill>
                  <a:effectLst>
                    <a:outerShdw blurRad="38100" dist="38100" dir="2700000" algn="tl">
                      <a:srgbClr val="C0C0C0"/>
                    </a:outerShdw>
                  </a:effectLst>
                  <a:latin typeface="黑体" pitchFamily="49" charset="-122"/>
                  <a:ea typeface="黑体" pitchFamily="49" charset="-122"/>
                </a:rPr>
                <a:t>排液口</a:t>
              </a:r>
            </a:p>
          </p:txBody>
        </p:sp>
      </p:grpSp>
      <p:sp>
        <p:nvSpPr>
          <p:cNvPr id="12" name="Rectangle 2"/>
          <p:cNvSpPr txBox="1">
            <a:spLocks noChangeArrowheads="1"/>
          </p:cNvSpPr>
          <p:nvPr/>
        </p:nvSpPr>
        <p:spPr bwMode="auto">
          <a:xfrm>
            <a:off x="423863" y="152400"/>
            <a:ext cx="3390900" cy="441325"/>
          </a:xfrm>
          <a:prstGeom prst="rect">
            <a:avLst/>
          </a:prstGeom>
          <a:noFill/>
          <a:ln/>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cap="flat" cmpd="sng">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ea typeface="宋体" pitchFamily="2" charset="-122"/>
              </a:defRPr>
            </a:lvl2pPr>
            <a:lvl3pPr algn="ctr" rtl="0" fontAlgn="base">
              <a:spcBef>
                <a:spcPct val="0"/>
              </a:spcBef>
              <a:spcAft>
                <a:spcPct val="0"/>
              </a:spcAft>
              <a:defRPr sz="4400">
                <a:solidFill>
                  <a:schemeClr val="tx2"/>
                </a:solidFill>
                <a:latin typeface="Arial" charset="0"/>
                <a:ea typeface="宋体" pitchFamily="2" charset="-122"/>
              </a:defRPr>
            </a:lvl3pPr>
            <a:lvl4pPr algn="ctr" rtl="0" fontAlgn="base">
              <a:spcBef>
                <a:spcPct val="0"/>
              </a:spcBef>
              <a:spcAft>
                <a:spcPct val="0"/>
              </a:spcAft>
              <a:defRPr sz="4400">
                <a:solidFill>
                  <a:schemeClr val="tx2"/>
                </a:solidFill>
                <a:latin typeface="Arial" charset="0"/>
                <a:ea typeface="宋体" pitchFamily="2" charset="-122"/>
              </a:defRPr>
            </a:lvl4pPr>
            <a:lvl5pPr algn="ctr" rtl="0" fontAlgn="base">
              <a:spcBef>
                <a:spcPct val="0"/>
              </a:spcBef>
              <a:spcAft>
                <a:spcPct val="0"/>
              </a:spcAft>
              <a:defRPr sz="4400">
                <a:solidFill>
                  <a:schemeClr val="tx2"/>
                </a:solidFill>
                <a:latin typeface="Arial" charset="0"/>
                <a:ea typeface="宋体" pitchFamily="2" charset="-122"/>
              </a:defRPr>
            </a:lvl5pPr>
            <a:lvl6pPr marL="457200" algn="ctr" rtl="0" fontAlgn="base">
              <a:spcBef>
                <a:spcPct val="0"/>
              </a:spcBef>
              <a:spcAft>
                <a:spcPct val="0"/>
              </a:spcAft>
              <a:defRPr sz="4400">
                <a:solidFill>
                  <a:schemeClr val="tx2"/>
                </a:solidFill>
                <a:latin typeface="Arial" charset="0"/>
                <a:ea typeface="宋体" pitchFamily="2" charset="-122"/>
              </a:defRPr>
            </a:lvl6pPr>
            <a:lvl7pPr marL="914400" algn="ctr" rtl="0" fontAlgn="base">
              <a:spcBef>
                <a:spcPct val="0"/>
              </a:spcBef>
              <a:spcAft>
                <a:spcPct val="0"/>
              </a:spcAft>
              <a:defRPr sz="4400">
                <a:solidFill>
                  <a:schemeClr val="tx2"/>
                </a:solidFill>
                <a:latin typeface="Arial" charset="0"/>
                <a:ea typeface="宋体" pitchFamily="2" charset="-122"/>
              </a:defRPr>
            </a:lvl7pPr>
            <a:lvl8pPr marL="1371600" algn="ctr" rtl="0" fontAlgn="base">
              <a:spcBef>
                <a:spcPct val="0"/>
              </a:spcBef>
              <a:spcAft>
                <a:spcPct val="0"/>
              </a:spcAft>
              <a:defRPr sz="4400">
                <a:solidFill>
                  <a:schemeClr val="tx2"/>
                </a:solidFill>
                <a:latin typeface="Arial" charset="0"/>
                <a:ea typeface="宋体" pitchFamily="2" charset="-122"/>
              </a:defRPr>
            </a:lvl8pPr>
            <a:lvl9pPr marL="1828800" algn="ctr" rtl="0" fontAlgn="base">
              <a:spcBef>
                <a:spcPct val="0"/>
              </a:spcBef>
              <a:spcAft>
                <a:spcPct val="0"/>
              </a:spcAft>
              <a:defRPr sz="4400">
                <a:solidFill>
                  <a:schemeClr val="tx2"/>
                </a:solidFill>
                <a:latin typeface="Arial" charset="0"/>
                <a:ea typeface="宋体" pitchFamily="2" charset="-122"/>
              </a:defRPr>
            </a:lvl9pPr>
          </a:lstStyle>
          <a:p>
            <a:pPr marL="95250" indent="-95250" algn="l">
              <a:lnSpc>
                <a:spcPct val="90000"/>
              </a:lnSpc>
              <a:spcBef>
                <a:spcPct val="20000"/>
              </a:spcBef>
            </a:pPr>
            <a:r>
              <a:rPr lang="en-US" altLang="zh-CN" sz="2800" dirty="0" smtClean="0">
                <a:solidFill>
                  <a:srgbClr val="660066"/>
                </a:solidFill>
                <a:latin typeface="黑体" pitchFamily="49" charset="-122"/>
                <a:ea typeface="黑体" pitchFamily="49" charset="-122"/>
              </a:rPr>
              <a:t>1</a:t>
            </a:r>
            <a:r>
              <a:rPr lang="zh-CN" altLang="en-US" sz="2800" dirty="0" smtClean="0">
                <a:solidFill>
                  <a:srgbClr val="660066"/>
                </a:solidFill>
                <a:latin typeface="黑体" pitchFamily="49" charset="-122"/>
                <a:ea typeface="黑体" pitchFamily="49" charset="-122"/>
              </a:rPr>
              <a:t>）火焰原子化器</a:t>
            </a:r>
            <a:endParaRPr lang="zh-CN" altLang="en-US" sz="2800" dirty="0">
              <a:solidFill>
                <a:srgbClr val="660066"/>
              </a:solidFill>
              <a:latin typeface="黑体" pitchFamily="49" charset="-122"/>
              <a:ea typeface="黑体" pitchFamily="49" charset="-122"/>
            </a:endParaRPr>
          </a:p>
        </p:txBody>
      </p:sp>
      <p:pic>
        <p:nvPicPr>
          <p:cNvPr id="13" name="Picture 3" descr="aa37"/>
          <p:cNvPicPr>
            <a:picLocks noChangeAspect="1" noChangeArrowheads="1"/>
          </p:cNvPicPr>
          <p:nvPr/>
        </p:nvPicPr>
        <p:blipFill>
          <a:blip r:embed="rId5">
            <a:lum bright="12000"/>
            <a:extLst>
              <a:ext uri="{28A0092B-C50C-407E-A947-70E740481C1C}">
                <a14:useLocalDpi xmlns:a14="http://schemas.microsoft.com/office/drawing/2010/main" val="0"/>
              </a:ext>
            </a:extLst>
          </a:blip>
          <a:srcRect/>
          <a:stretch>
            <a:fillRect/>
          </a:stretch>
        </p:blipFill>
        <p:spPr bwMode="auto">
          <a:xfrm>
            <a:off x="5045075" y="1911350"/>
            <a:ext cx="3930650" cy="4743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 Box 4"/>
          <p:cNvSpPr txBox="1">
            <a:spLocks noChangeArrowheads="1"/>
          </p:cNvSpPr>
          <p:nvPr/>
        </p:nvSpPr>
        <p:spPr bwMode="auto">
          <a:xfrm>
            <a:off x="8475663" y="1922463"/>
            <a:ext cx="496887" cy="2225675"/>
          </a:xfrm>
          <a:prstGeom prst="rect">
            <a:avLst/>
          </a:prstGeom>
          <a:solidFill>
            <a:srgbClr val="0000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zh-CN" altLang="en-US" sz="2000">
                <a:solidFill>
                  <a:srgbClr val="FFFF00"/>
                </a:solidFill>
                <a:effectLst>
                  <a:outerShdw blurRad="38100" dist="38100" dir="2700000" algn="tl">
                    <a:srgbClr val="000000"/>
                  </a:outerShdw>
                </a:effectLst>
                <a:latin typeface="黑体" pitchFamily="49" charset="-122"/>
                <a:ea typeface="黑体" pitchFamily="49" charset="-122"/>
              </a:rPr>
              <a:t>火焰原子化器图</a:t>
            </a:r>
          </a:p>
        </p:txBody>
      </p:sp>
      <p:sp>
        <p:nvSpPr>
          <p:cNvPr id="15" name="AutoShape 5"/>
          <p:cNvSpPr>
            <a:spLocks noChangeArrowheads="1"/>
          </p:cNvSpPr>
          <p:nvPr/>
        </p:nvSpPr>
        <p:spPr bwMode="auto">
          <a:xfrm>
            <a:off x="5068888" y="5761038"/>
            <a:ext cx="1023937" cy="450850"/>
          </a:xfrm>
          <a:prstGeom prst="wedgeRectCallout">
            <a:avLst>
              <a:gd name="adj1" fmla="val 116204"/>
              <a:gd name="adj2" fmla="val -100352"/>
            </a:avLst>
          </a:prstGeom>
          <a:solidFill>
            <a:srgbClr val="FFFFFF"/>
          </a:solidFill>
          <a:ln w="28575">
            <a:solidFill>
              <a:srgbClr val="00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zh-CN" altLang="en-US" sz="2000">
                <a:solidFill>
                  <a:srgbClr val="336600"/>
                </a:solidFill>
                <a:effectLst>
                  <a:outerShdw blurRad="38100" dist="38100" dir="2700000" algn="tl">
                    <a:srgbClr val="C0C0C0"/>
                  </a:outerShdw>
                </a:effectLst>
                <a:latin typeface="黑体" pitchFamily="49" charset="-122"/>
                <a:ea typeface="黑体" pitchFamily="49" charset="-122"/>
              </a:rPr>
              <a:t>雾化器</a:t>
            </a:r>
          </a:p>
        </p:txBody>
      </p:sp>
      <p:sp>
        <p:nvSpPr>
          <p:cNvPr id="16" name="AutoShape 6"/>
          <p:cNvSpPr>
            <a:spLocks noChangeArrowheads="1"/>
          </p:cNvSpPr>
          <p:nvPr/>
        </p:nvSpPr>
        <p:spPr bwMode="auto">
          <a:xfrm>
            <a:off x="5016500" y="4087813"/>
            <a:ext cx="1039813" cy="498475"/>
          </a:xfrm>
          <a:prstGeom prst="wedgeRectCallout">
            <a:avLst>
              <a:gd name="adj1" fmla="val 120380"/>
              <a:gd name="adj2" fmla="val 135986"/>
            </a:avLst>
          </a:prstGeom>
          <a:solidFill>
            <a:srgbClr val="FFFFFF"/>
          </a:solidFill>
          <a:ln w="28575">
            <a:solidFill>
              <a:srgbClr val="00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zh-CN" altLang="en-US" sz="2000">
                <a:solidFill>
                  <a:srgbClr val="000066"/>
                </a:solidFill>
                <a:effectLst>
                  <a:outerShdw blurRad="38100" dist="38100" dir="2700000" algn="tl">
                    <a:srgbClr val="C0C0C0"/>
                  </a:outerShdw>
                </a:effectLst>
                <a:latin typeface="黑体" pitchFamily="49" charset="-122"/>
                <a:ea typeface="黑体" pitchFamily="49" charset="-122"/>
              </a:rPr>
              <a:t>混合室</a:t>
            </a:r>
          </a:p>
        </p:txBody>
      </p:sp>
      <p:sp>
        <p:nvSpPr>
          <p:cNvPr id="17" name="AutoShape 7"/>
          <p:cNvSpPr>
            <a:spLocks noChangeArrowheads="1"/>
          </p:cNvSpPr>
          <p:nvPr/>
        </p:nvSpPr>
        <p:spPr bwMode="auto">
          <a:xfrm>
            <a:off x="7419975" y="6162675"/>
            <a:ext cx="1495425" cy="479425"/>
          </a:xfrm>
          <a:prstGeom prst="wedgeRectCallout">
            <a:avLst>
              <a:gd name="adj1" fmla="val -53505"/>
              <a:gd name="adj2" fmla="val -208278"/>
            </a:avLst>
          </a:prstGeom>
          <a:solidFill>
            <a:srgbClr val="FFFFFF"/>
          </a:solidFill>
          <a:ln w="28575">
            <a:solidFill>
              <a:srgbClr val="00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zh-CN" altLang="en-US" sz="2000" dirty="0">
                <a:solidFill>
                  <a:srgbClr val="993300"/>
                </a:solidFill>
                <a:effectLst>
                  <a:outerShdw blurRad="38100" dist="38100" dir="2700000" algn="tl">
                    <a:srgbClr val="C0C0C0"/>
                  </a:outerShdw>
                </a:effectLst>
                <a:latin typeface="黑体" pitchFamily="49" charset="-122"/>
                <a:ea typeface="黑体" pitchFamily="49" charset="-122"/>
              </a:rPr>
              <a:t>自动进样器</a:t>
            </a:r>
          </a:p>
        </p:txBody>
      </p:sp>
      <p:sp>
        <p:nvSpPr>
          <p:cNvPr id="18" name="AutoShape 9"/>
          <p:cNvSpPr>
            <a:spLocks noChangeArrowheads="1"/>
          </p:cNvSpPr>
          <p:nvPr/>
        </p:nvSpPr>
        <p:spPr bwMode="auto">
          <a:xfrm>
            <a:off x="5129213" y="1989138"/>
            <a:ext cx="1022350" cy="452437"/>
          </a:xfrm>
          <a:prstGeom prst="wedgeRectCallout">
            <a:avLst>
              <a:gd name="adj1" fmla="val 101241"/>
              <a:gd name="adj2" fmla="val 349648"/>
            </a:avLst>
          </a:prstGeom>
          <a:solidFill>
            <a:srgbClr val="FFFFFF"/>
          </a:solidFill>
          <a:ln w="28575">
            <a:solidFill>
              <a:srgbClr val="00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zh-CN" altLang="en-US" sz="2000">
                <a:solidFill>
                  <a:srgbClr val="990000"/>
                </a:solidFill>
                <a:effectLst>
                  <a:outerShdw blurRad="38100" dist="38100" dir="2700000" algn="tl">
                    <a:srgbClr val="C0C0C0"/>
                  </a:outerShdw>
                </a:effectLst>
                <a:latin typeface="黑体" pitchFamily="49" charset="-122"/>
                <a:ea typeface="黑体" pitchFamily="49" charset="-122"/>
              </a:rPr>
              <a:t>燃烧器</a:t>
            </a:r>
          </a:p>
        </p:txBody>
      </p:sp>
      <p:sp>
        <p:nvSpPr>
          <p:cNvPr id="19" name="Rectangle 11"/>
          <p:cNvSpPr>
            <a:spLocks noChangeArrowheads="1"/>
          </p:cNvSpPr>
          <p:nvPr/>
        </p:nvSpPr>
        <p:spPr bwMode="auto">
          <a:xfrm>
            <a:off x="852488" y="565150"/>
            <a:ext cx="8291512" cy="46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81000" indent="-381000"/>
            <a:r>
              <a:rPr lang="en-US" altLang="zh-CN" sz="2400" dirty="0">
                <a:solidFill>
                  <a:srgbClr val="000066"/>
                </a:solidFill>
                <a:effectLst>
                  <a:outerShdw blurRad="38100" dist="38100" dir="2700000" algn="tl">
                    <a:srgbClr val="C0C0C0"/>
                  </a:outerShdw>
                </a:effectLst>
                <a:latin typeface="黑体" pitchFamily="49" charset="-122"/>
                <a:ea typeface="黑体" pitchFamily="49" charset="-122"/>
              </a:rPr>
              <a:t>A. </a:t>
            </a:r>
            <a:r>
              <a:rPr lang="zh-CN" altLang="en-US" sz="2400" dirty="0">
                <a:solidFill>
                  <a:srgbClr val="000066"/>
                </a:solidFill>
                <a:effectLst>
                  <a:outerShdw blurRad="38100" dist="38100" dir="2700000" algn="tl">
                    <a:srgbClr val="C0C0C0"/>
                  </a:outerShdw>
                </a:effectLst>
                <a:latin typeface="黑体" pitchFamily="49" charset="-122"/>
                <a:ea typeface="黑体" pitchFamily="49" charset="-122"/>
              </a:rPr>
              <a:t>构造：四部分组成：雾化器，预混合室，燃烧器，火焰。</a:t>
            </a:r>
          </a:p>
        </p:txBody>
      </p:sp>
      <p:sp>
        <p:nvSpPr>
          <p:cNvPr id="20" name="Rectangle 12"/>
          <p:cNvSpPr txBox="1">
            <a:spLocks noChangeArrowheads="1"/>
          </p:cNvSpPr>
          <p:nvPr/>
        </p:nvSpPr>
        <p:spPr>
          <a:xfrm>
            <a:off x="152400" y="4533900"/>
            <a:ext cx="4937125" cy="1868487"/>
          </a:xfrm>
          <a:prstGeom prst="rect">
            <a:avLst/>
          </a:prstGeom>
          <a:noFill/>
          <a:ln/>
        </p:spPr>
        <p:txBody>
          <a:bodyPr/>
          <a:lst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ea typeface="+mn-ea"/>
              </a:defRPr>
            </a:lvl2pPr>
            <a:lvl3pPr marL="1143000" indent="-228600" algn="l" rtl="0" fontAlgn="base">
              <a:spcBef>
                <a:spcPct val="20000"/>
              </a:spcBef>
              <a:spcAft>
                <a:spcPct val="0"/>
              </a:spcAft>
              <a:buChar char="•"/>
              <a:defRPr sz="2400">
                <a:solidFill>
                  <a:schemeClr val="tx1"/>
                </a:solidFill>
                <a:latin typeface="+mn-lt"/>
                <a:ea typeface="+mn-ea"/>
              </a:defRPr>
            </a:lvl3pPr>
            <a:lvl4pPr marL="1600200" indent="-228600" algn="l" rtl="0" fontAlgn="base">
              <a:spcBef>
                <a:spcPct val="20000"/>
              </a:spcBef>
              <a:spcAft>
                <a:spcPct val="0"/>
              </a:spcAft>
              <a:buChar char="–"/>
              <a:defRPr sz="2000">
                <a:solidFill>
                  <a:schemeClr val="tx1"/>
                </a:solidFill>
                <a:latin typeface="+mn-lt"/>
                <a:ea typeface="+mn-ea"/>
              </a:defRPr>
            </a:lvl4pPr>
            <a:lvl5pPr marL="2057400" indent="-228600" algn="l" rtl="0" fontAlgn="base">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spcBef>
                <a:spcPct val="0"/>
              </a:spcBef>
              <a:buNone/>
            </a:pPr>
            <a:r>
              <a:rPr lang="zh-CN" altLang="en-US" sz="2200" dirty="0" smtClean="0">
                <a:solidFill>
                  <a:srgbClr val="800000"/>
                </a:solidFill>
                <a:effectLst>
                  <a:outerShdw blurRad="38100" dist="38100" dir="2700000" algn="tl">
                    <a:srgbClr val="C0C0C0"/>
                  </a:outerShdw>
                </a:effectLst>
                <a:latin typeface="黑体" pitchFamily="49" charset="-122"/>
                <a:ea typeface="黑体" pitchFamily="49" charset="-122"/>
              </a:rPr>
              <a:t>雾化器：</a:t>
            </a:r>
            <a:r>
              <a:rPr lang="zh-CN" altLang="en-US" sz="2200" dirty="0" smtClean="0">
                <a:effectLst>
                  <a:outerShdw blurRad="38100" dist="38100" dir="2700000" algn="tl">
                    <a:srgbClr val="C0C0C0"/>
                  </a:outerShdw>
                </a:effectLst>
                <a:latin typeface="黑体" pitchFamily="49" charset="-122"/>
                <a:ea typeface="黑体" pitchFamily="49" charset="-122"/>
              </a:rPr>
              <a:t>由不锈钢或聚四氟乙烯做成。</a:t>
            </a:r>
          </a:p>
          <a:p>
            <a:pPr marL="0" indent="0" algn="just">
              <a:spcBef>
                <a:spcPct val="0"/>
              </a:spcBef>
              <a:buNone/>
            </a:pPr>
            <a:r>
              <a:rPr lang="zh-CN" altLang="en-US" sz="2200" dirty="0" smtClean="0">
                <a:solidFill>
                  <a:srgbClr val="800000"/>
                </a:solidFill>
                <a:effectLst>
                  <a:outerShdw blurRad="38100" dist="38100" dir="2700000" algn="tl">
                    <a:srgbClr val="C0C0C0"/>
                  </a:outerShdw>
                </a:effectLst>
                <a:latin typeface="黑体" pitchFamily="49" charset="-122"/>
                <a:ea typeface="黑体" pitchFamily="49" charset="-122"/>
              </a:rPr>
              <a:t>预混合室：</a:t>
            </a:r>
            <a:r>
              <a:rPr lang="zh-CN" altLang="en-US" sz="2200" dirty="0" smtClean="0">
                <a:effectLst>
                  <a:outerShdw blurRad="38100" dist="38100" dir="2700000" algn="tl">
                    <a:srgbClr val="C0C0C0"/>
                  </a:outerShdw>
                </a:effectLst>
                <a:latin typeface="黑体" pitchFamily="49" charset="-122"/>
                <a:ea typeface="黑体" pitchFamily="49" charset="-122"/>
              </a:rPr>
              <a:t>由不锈钢、聚四氟乙烯等材料做成。</a:t>
            </a:r>
          </a:p>
          <a:p>
            <a:pPr marL="0" indent="0">
              <a:spcBef>
                <a:spcPct val="0"/>
              </a:spcBef>
              <a:buNone/>
            </a:pPr>
            <a:r>
              <a:rPr lang="zh-CN" altLang="en-US" sz="2200" dirty="0" smtClean="0">
                <a:solidFill>
                  <a:srgbClr val="800000"/>
                </a:solidFill>
                <a:effectLst>
                  <a:outerShdw blurRad="38100" dist="38100" dir="2700000" algn="tl">
                    <a:srgbClr val="C0C0C0"/>
                  </a:outerShdw>
                </a:effectLst>
                <a:latin typeface="黑体" pitchFamily="49" charset="-122"/>
                <a:ea typeface="黑体" pitchFamily="49" charset="-122"/>
              </a:rPr>
              <a:t>燃烧器：</a:t>
            </a:r>
            <a:r>
              <a:rPr lang="zh-CN" altLang="en-US" sz="2200" dirty="0" smtClean="0">
                <a:effectLst>
                  <a:outerShdw blurRad="38100" dist="38100" dir="2700000" algn="tl">
                    <a:srgbClr val="C0C0C0"/>
                  </a:outerShdw>
                </a:effectLst>
                <a:latin typeface="黑体" pitchFamily="49" charset="-122"/>
                <a:ea typeface="黑体" pitchFamily="49" charset="-122"/>
              </a:rPr>
              <a:t>单缝、双缝和三缝。</a:t>
            </a:r>
            <a:r>
              <a:rPr lang="en-US" altLang="zh-CN" sz="2200" dirty="0" smtClean="0">
                <a:solidFill>
                  <a:srgbClr val="A50021"/>
                </a:solidFill>
                <a:effectLst>
                  <a:outerShdw blurRad="38100" dist="38100" dir="2700000" algn="tl">
                    <a:srgbClr val="C0C0C0"/>
                  </a:outerShdw>
                </a:effectLst>
                <a:latin typeface="黑体" pitchFamily="49" charset="-122"/>
                <a:ea typeface="黑体" pitchFamily="49" charset="-122"/>
              </a:rPr>
              <a:t>5</a:t>
            </a:r>
            <a:r>
              <a:rPr lang="zh-CN" altLang="en-US" sz="2200" dirty="0" smtClean="0">
                <a:solidFill>
                  <a:srgbClr val="A50021"/>
                </a:solidFill>
                <a:effectLst>
                  <a:outerShdw blurRad="38100" dist="38100" dir="2700000" algn="tl">
                    <a:srgbClr val="C0C0C0"/>
                  </a:outerShdw>
                </a:effectLst>
                <a:latin typeface="黑体" pitchFamily="49" charset="-122"/>
                <a:ea typeface="黑体" pitchFamily="49" charset="-122"/>
              </a:rPr>
              <a:t>、</a:t>
            </a:r>
            <a:r>
              <a:rPr lang="en-US" altLang="zh-CN" sz="2200" dirty="0" smtClean="0">
                <a:solidFill>
                  <a:srgbClr val="A50021"/>
                </a:solidFill>
                <a:effectLst>
                  <a:outerShdw blurRad="38100" dist="38100" dir="2700000" algn="tl">
                    <a:srgbClr val="C0C0C0"/>
                  </a:outerShdw>
                </a:effectLst>
                <a:latin typeface="黑体" pitchFamily="49" charset="-122"/>
                <a:ea typeface="黑体" pitchFamily="49" charset="-122"/>
              </a:rPr>
              <a:t>10cm</a:t>
            </a:r>
            <a:r>
              <a:rPr lang="zh-CN" altLang="en-US" sz="2200" dirty="0" smtClean="0">
                <a:effectLst>
                  <a:outerShdw blurRad="38100" dist="38100" dir="2700000" algn="tl">
                    <a:srgbClr val="C0C0C0"/>
                  </a:outerShdw>
                </a:effectLst>
                <a:latin typeface="黑体" pitchFamily="49" charset="-122"/>
                <a:ea typeface="黑体" pitchFamily="49" charset="-122"/>
              </a:rPr>
              <a:t>。</a:t>
            </a:r>
          </a:p>
          <a:p>
            <a:pPr marL="0" indent="0">
              <a:spcBef>
                <a:spcPct val="0"/>
              </a:spcBef>
              <a:buNone/>
            </a:pPr>
            <a:r>
              <a:rPr lang="zh-CN" altLang="en-US" sz="2200" dirty="0" smtClean="0">
                <a:solidFill>
                  <a:srgbClr val="800000"/>
                </a:solidFill>
                <a:effectLst>
                  <a:outerShdw blurRad="38100" dist="38100" dir="2700000" algn="tl">
                    <a:srgbClr val="C0C0C0"/>
                  </a:outerShdw>
                </a:effectLst>
                <a:latin typeface="黑体" pitchFamily="49" charset="-122"/>
                <a:ea typeface="黑体" pitchFamily="49" charset="-122"/>
              </a:rPr>
              <a:t>火焰：</a:t>
            </a:r>
            <a:endParaRPr lang="zh-CN" altLang="en-US" sz="2200" dirty="0">
              <a:solidFill>
                <a:srgbClr val="800000"/>
              </a:solidFill>
              <a:effectLst>
                <a:outerShdw blurRad="38100" dist="38100" dir="2700000" algn="tl">
                  <a:srgbClr val="C0C0C0"/>
                </a:outerShdw>
              </a:effectLst>
              <a:latin typeface="黑体" pitchFamily="49" charset="-122"/>
              <a:ea typeface="黑体" pitchFamily="49" charset="-122"/>
            </a:endParaRPr>
          </a:p>
        </p:txBody>
      </p:sp>
      <p:sp>
        <p:nvSpPr>
          <p:cNvPr id="21" name="AutoShape 14"/>
          <p:cNvSpPr>
            <a:spLocks noChangeArrowheads="1"/>
          </p:cNvSpPr>
          <p:nvPr/>
        </p:nvSpPr>
        <p:spPr bwMode="auto">
          <a:xfrm>
            <a:off x="603250" y="1858963"/>
            <a:ext cx="1023938" cy="450850"/>
          </a:xfrm>
          <a:prstGeom prst="wedgeRectCallout">
            <a:avLst>
              <a:gd name="adj1" fmla="val 21319"/>
              <a:gd name="adj2" fmla="val 155986"/>
            </a:avLst>
          </a:prstGeom>
          <a:solidFill>
            <a:srgbClr val="FFFFFF"/>
          </a:solidFill>
          <a:ln w="2857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zh-CN" altLang="en-US" sz="2000">
                <a:solidFill>
                  <a:srgbClr val="336600"/>
                </a:solidFill>
                <a:effectLst>
                  <a:outerShdw blurRad="38100" dist="38100" dir="2700000" algn="tl">
                    <a:srgbClr val="C0C0C0"/>
                  </a:outerShdw>
                </a:effectLst>
                <a:latin typeface="黑体" pitchFamily="49" charset="-122"/>
                <a:ea typeface="黑体" pitchFamily="49" charset="-122"/>
              </a:rPr>
              <a:t>雾化器</a:t>
            </a:r>
          </a:p>
        </p:txBody>
      </p:sp>
      <p:sp>
        <p:nvSpPr>
          <p:cNvPr id="22" name="AutoShape 15"/>
          <p:cNvSpPr>
            <a:spLocks noChangeArrowheads="1"/>
          </p:cNvSpPr>
          <p:nvPr/>
        </p:nvSpPr>
        <p:spPr bwMode="auto">
          <a:xfrm>
            <a:off x="3101975" y="3657600"/>
            <a:ext cx="1039813" cy="498475"/>
          </a:xfrm>
          <a:prstGeom prst="wedgeRectCallout">
            <a:avLst>
              <a:gd name="adj1" fmla="val -37481"/>
              <a:gd name="adj2" fmla="val -158597"/>
            </a:avLst>
          </a:prstGeom>
          <a:solidFill>
            <a:srgbClr val="FFFFFF"/>
          </a:solidFill>
          <a:ln w="2857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zh-CN" altLang="en-US" sz="2000">
                <a:solidFill>
                  <a:srgbClr val="000066"/>
                </a:solidFill>
                <a:effectLst>
                  <a:outerShdw blurRad="38100" dist="38100" dir="2700000" algn="tl">
                    <a:srgbClr val="C0C0C0"/>
                  </a:outerShdw>
                </a:effectLst>
                <a:latin typeface="黑体" pitchFamily="49" charset="-122"/>
                <a:ea typeface="黑体" pitchFamily="49" charset="-122"/>
              </a:rPr>
              <a:t>混合室</a:t>
            </a:r>
          </a:p>
        </p:txBody>
      </p:sp>
      <p:sp>
        <p:nvSpPr>
          <p:cNvPr id="23" name="AutoShape 17"/>
          <p:cNvSpPr>
            <a:spLocks noChangeArrowheads="1"/>
          </p:cNvSpPr>
          <p:nvPr/>
        </p:nvSpPr>
        <p:spPr bwMode="auto">
          <a:xfrm>
            <a:off x="2019300" y="1128713"/>
            <a:ext cx="1022350" cy="452437"/>
          </a:xfrm>
          <a:prstGeom prst="wedgeRectCallout">
            <a:avLst>
              <a:gd name="adj1" fmla="val 81366"/>
              <a:gd name="adj2" fmla="val 141579"/>
            </a:avLst>
          </a:prstGeom>
          <a:solidFill>
            <a:srgbClr val="FFFFFF"/>
          </a:solidFill>
          <a:ln w="2857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zh-CN" altLang="en-US" sz="2000">
                <a:solidFill>
                  <a:srgbClr val="990000"/>
                </a:solidFill>
                <a:effectLst>
                  <a:outerShdw blurRad="38100" dist="38100" dir="2700000" algn="tl">
                    <a:srgbClr val="C0C0C0"/>
                  </a:outerShdw>
                </a:effectLst>
                <a:latin typeface="黑体" pitchFamily="49" charset="-122"/>
                <a:ea typeface="黑体" pitchFamily="49" charset="-122"/>
              </a:rPr>
              <a:t>燃烧器</a:t>
            </a:r>
          </a:p>
        </p:txBody>
      </p:sp>
      <p:sp>
        <p:nvSpPr>
          <p:cNvPr id="24" name="AutoShape 29"/>
          <p:cNvSpPr>
            <a:spLocks noChangeArrowheads="1"/>
          </p:cNvSpPr>
          <p:nvPr/>
        </p:nvSpPr>
        <p:spPr bwMode="auto">
          <a:xfrm>
            <a:off x="5165725" y="1116013"/>
            <a:ext cx="852488" cy="452437"/>
          </a:xfrm>
          <a:prstGeom prst="wedgeRectCallout">
            <a:avLst>
              <a:gd name="adj1" fmla="val -100093"/>
              <a:gd name="adj2" fmla="val 26491"/>
            </a:avLst>
          </a:prstGeom>
          <a:solidFill>
            <a:srgbClr val="FFFFFF"/>
          </a:solidFill>
          <a:ln w="2857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zh-CN" altLang="en-US" sz="2000">
                <a:solidFill>
                  <a:srgbClr val="990000"/>
                </a:solidFill>
                <a:effectLst>
                  <a:outerShdw blurRad="38100" dist="38100" dir="2700000" algn="tl">
                    <a:srgbClr val="C0C0C0"/>
                  </a:outerShdw>
                </a:effectLst>
                <a:latin typeface="黑体" pitchFamily="49" charset="-122"/>
                <a:ea typeface="黑体" pitchFamily="49" charset="-122"/>
              </a:rPr>
              <a:t>火焰</a:t>
            </a:r>
          </a:p>
        </p:txBody>
      </p:sp>
      <p:sp>
        <p:nvSpPr>
          <p:cNvPr id="25" name="AutoShape 30"/>
          <p:cNvSpPr>
            <a:spLocks noChangeArrowheads="1"/>
          </p:cNvSpPr>
          <p:nvPr/>
        </p:nvSpPr>
        <p:spPr bwMode="auto">
          <a:xfrm>
            <a:off x="6578600" y="2614613"/>
            <a:ext cx="852488" cy="452437"/>
          </a:xfrm>
          <a:prstGeom prst="wedgeRectCallout">
            <a:avLst>
              <a:gd name="adj1" fmla="val 4750"/>
              <a:gd name="adj2" fmla="val 160176"/>
            </a:avLst>
          </a:prstGeom>
          <a:solidFill>
            <a:srgbClr val="FFFFFF"/>
          </a:solidFill>
          <a:ln w="28575">
            <a:solidFill>
              <a:srgbClr val="66FF33"/>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zh-CN" altLang="en-US" sz="2000">
                <a:solidFill>
                  <a:srgbClr val="990000"/>
                </a:solidFill>
                <a:effectLst>
                  <a:outerShdw blurRad="38100" dist="38100" dir="2700000" algn="tl">
                    <a:srgbClr val="C0C0C0"/>
                  </a:outerShdw>
                </a:effectLst>
                <a:latin typeface="黑体" pitchFamily="49" charset="-122"/>
                <a:ea typeface="黑体" pitchFamily="49" charset="-122"/>
              </a:rPr>
              <a:t>火焰</a:t>
            </a:r>
          </a:p>
        </p:txBody>
      </p:sp>
    </p:spTree>
    <p:extLst>
      <p:ext uri="{BB962C8B-B14F-4D97-AF65-F5344CB8AC3E}">
        <p14:creationId xmlns:p14="http://schemas.microsoft.com/office/powerpoint/2010/main" val="132668384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3"/>
          <p:cNvSpPr txBox="1">
            <a:spLocks noChangeArrowheads="1"/>
          </p:cNvSpPr>
          <p:nvPr/>
        </p:nvSpPr>
        <p:spPr bwMode="auto">
          <a:xfrm>
            <a:off x="304800" y="685800"/>
            <a:ext cx="8610600" cy="5909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just">
              <a:lnSpc>
                <a:spcPct val="150000"/>
              </a:lnSpc>
            </a:pPr>
            <a:r>
              <a:rPr lang="zh-CN" altLang="en-US" sz="2600" dirty="0">
                <a:solidFill>
                  <a:schemeClr val="hlink"/>
                </a:solidFill>
                <a:ea typeface="黑体" pitchFamily="49" charset="-122"/>
              </a:rPr>
              <a:t>    </a:t>
            </a:r>
            <a:r>
              <a:rPr kumimoji="1" lang="zh-CN" altLang="en-US" sz="2800" b="1" dirty="0">
                <a:solidFill>
                  <a:srgbClr val="000066"/>
                </a:solidFill>
                <a:effectLst>
                  <a:outerShdw blurRad="38100" dist="38100" dir="2700000" algn="tl">
                    <a:srgbClr val="C0C0C0"/>
                  </a:outerShdw>
                </a:effectLst>
                <a:latin typeface="黑体" pitchFamily="49" charset="-122"/>
                <a:ea typeface="黑体" pitchFamily="49" charset="-122"/>
              </a:rPr>
              <a:t>试样雾滴在火焰中，经蒸发、干燥、解离（还原）等过程产生大量基态原子。</a:t>
            </a:r>
          </a:p>
          <a:p>
            <a:pPr algn="just">
              <a:lnSpc>
                <a:spcPct val="150000"/>
              </a:lnSpc>
            </a:pPr>
            <a:r>
              <a:rPr kumimoji="1" lang="zh-CN" altLang="en-US" sz="2800" b="1" dirty="0">
                <a:solidFill>
                  <a:srgbClr val="000066"/>
                </a:solidFill>
                <a:effectLst>
                  <a:outerShdw blurRad="38100" dist="38100" dir="2700000" algn="tl">
                    <a:srgbClr val="C0C0C0"/>
                  </a:outerShdw>
                </a:effectLst>
                <a:latin typeface="黑体" pitchFamily="49" charset="-122"/>
                <a:ea typeface="黑体" pitchFamily="49" charset="-122"/>
              </a:rPr>
              <a:t>   </a:t>
            </a:r>
            <a:r>
              <a:rPr kumimoji="1" lang="zh-CN" altLang="en-US" sz="2800" b="1" dirty="0">
                <a:solidFill>
                  <a:srgbClr val="A50021"/>
                </a:solidFill>
                <a:effectLst>
                  <a:outerShdw blurRad="38100" dist="38100" dir="2700000" algn="tl">
                    <a:srgbClr val="C0C0C0"/>
                  </a:outerShdw>
                </a:effectLst>
                <a:latin typeface="黑体" pitchFamily="49" charset="-122"/>
                <a:ea typeface="黑体" pitchFamily="49" charset="-122"/>
              </a:rPr>
              <a:t>火焰温度的选择：</a:t>
            </a:r>
          </a:p>
          <a:p>
            <a:pPr algn="just">
              <a:lnSpc>
                <a:spcPct val="150000"/>
              </a:lnSpc>
            </a:pPr>
            <a:r>
              <a:rPr kumimoji="1" lang="zh-CN" altLang="en-US" sz="2800" b="1" dirty="0">
                <a:solidFill>
                  <a:srgbClr val="000066"/>
                </a:solidFill>
                <a:effectLst>
                  <a:outerShdw blurRad="38100" dist="38100" dir="2700000" algn="tl">
                    <a:srgbClr val="C0C0C0"/>
                  </a:outerShdw>
                </a:effectLst>
                <a:latin typeface="黑体" pitchFamily="49" charset="-122"/>
                <a:ea typeface="黑体" pitchFamily="49" charset="-122"/>
              </a:rPr>
              <a:t>（</a:t>
            </a:r>
            <a:r>
              <a:rPr kumimoji="1" lang="en-US" altLang="zh-CN" sz="2800" b="1" dirty="0">
                <a:solidFill>
                  <a:srgbClr val="000066"/>
                </a:solidFill>
                <a:effectLst>
                  <a:outerShdw blurRad="38100" dist="38100" dir="2700000" algn="tl">
                    <a:srgbClr val="C0C0C0"/>
                  </a:outerShdw>
                </a:effectLst>
                <a:latin typeface="黑体" pitchFamily="49" charset="-122"/>
                <a:ea typeface="黑体" pitchFamily="49" charset="-122"/>
              </a:rPr>
              <a:t>1）</a:t>
            </a:r>
            <a:r>
              <a:rPr kumimoji="1" lang="zh-CN" altLang="en-US" sz="2800" b="1" dirty="0">
                <a:solidFill>
                  <a:srgbClr val="000066"/>
                </a:solidFill>
                <a:effectLst>
                  <a:outerShdw blurRad="38100" dist="38100" dir="2700000" algn="tl">
                    <a:srgbClr val="C0C0C0"/>
                  </a:outerShdw>
                </a:effectLst>
                <a:latin typeface="黑体" pitchFamily="49" charset="-122"/>
                <a:ea typeface="黑体" pitchFamily="49" charset="-122"/>
              </a:rPr>
              <a:t>火焰温度越高，会使试样原子激发或电离，基态原子数减少，吸光度下降。</a:t>
            </a:r>
            <a:endParaRPr kumimoji="1" lang="en-US" altLang="zh-CN" sz="2800" b="1" dirty="0">
              <a:solidFill>
                <a:srgbClr val="000066"/>
              </a:solidFill>
              <a:effectLst>
                <a:outerShdw blurRad="38100" dist="38100" dir="2700000" algn="tl">
                  <a:srgbClr val="C0C0C0"/>
                </a:outerShdw>
              </a:effectLst>
              <a:latin typeface="黑体" pitchFamily="49" charset="-122"/>
              <a:ea typeface="黑体" pitchFamily="49" charset="-122"/>
            </a:endParaRPr>
          </a:p>
          <a:p>
            <a:pPr algn="just">
              <a:lnSpc>
                <a:spcPct val="150000"/>
              </a:lnSpc>
            </a:pPr>
            <a:r>
              <a:rPr kumimoji="1" lang="zh-CN" altLang="en-US" sz="2800" b="1" dirty="0">
                <a:solidFill>
                  <a:srgbClr val="000066"/>
                </a:solidFill>
                <a:effectLst>
                  <a:outerShdw blurRad="38100" dist="38100" dir="2700000" algn="tl">
                    <a:srgbClr val="C0C0C0"/>
                  </a:outerShdw>
                </a:effectLst>
                <a:latin typeface="黑体" pitchFamily="49" charset="-122"/>
                <a:ea typeface="黑体" pitchFamily="49" charset="-122"/>
              </a:rPr>
              <a:t>（</a:t>
            </a:r>
            <a:r>
              <a:rPr kumimoji="1" lang="en-US" altLang="zh-CN" sz="2800" b="1" dirty="0">
                <a:solidFill>
                  <a:srgbClr val="000066"/>
                </a:solidFill>
                <a:effectLst>
                  <a:outerShdw blurRad="38100" dist="38100" dir="2700000" algn="tl">
                    <a:srgbClr val="C0C0C0"/>
                  </a:outerShdw>
                </a:effectLst>
                <a:latin typeface="黑体" pitchFamily="49" charset="-122"/>
                <a:ea typeface="黑体" pitchFamily="49" charset="-122"/>
              </a:rPr>
              <a:t>2）</a:t>
            </a:r>
            <a:r>
              <a:rPr kumimoji="1" lang="zh-CN" altLang="en-US" sz="2800" b="1" dirty="0">
                <a:solidFill>
                  <a:srgbClr val="000066"/>
                </a:solidFill>
                <a:effectLst>
                  <a:outerShdw blurRad="38100" dist="38100" dir="2700000" algn="tl">
                    <a:srgbClr val="C0C0C0"/>
                  </a:outerShdw>
                </a:effectLst>
                <a:latin typeface="黑体" pitchFamily="49" charset="-122"/>
                <a:ea typeface="黑体" pitchFamily="49" charset="-122"/>
              </a:rPr>
              <a:t>火焰温度过低，试样中盐类不能解离或解离度太小，测定灵敏度也会收到影响。</a:t>
            </a:r>
            <a:endParaRPr kumimoji="1" lang="en-US" altLang="zh-CN" sz="2800" b="1" dirty="0">
              <a:solidFill>
                <a:srgbClr val="000066"/>
              </a:solidFill>
              <a:effectLst>
                <a:outerShdw blurRad="38100" dist="38100" dir="2700000" algn="tl">
                  <a:srgbClr val="C0C0C0"/>
                </a:outerShdw>
              </a:effectLst>
              <a:latin typeface="黑体" pitchFamily="49" charset="-122"/>
              <a:ea typeface="黑体" pitchFamily="49" charset="-122"/>
            </a:endParaRPr>
          </a:p>
          <a:p>
            <a:pPr algn="just">
              <a:lnSpc>
                <a:spcPct val="150000"/>
              </a:lnSpc>
            </a:pPr>
            <a:r>
              <a:rPr kumimoji="1" lang="en-US" altLang="zh-CN" sz="2800" b="1" dirty="0">
                <a:solidFill>
                  <a:srgbClr val="000066"/>
                </a:solidFill>
                <a:effectLst>
                  <a:outerShdw blurRad="38100" dist="38100" dir="2700000" algn="tl">
                    <a:srgbClr val="C0C0C0"/>
                  </a:outerShdw>
                </a:effectLst>
                <a:latin typeface="黑体" pitchFamily="49" charset="-122"/>
                <a:ea typeface="黑体" pitchFamily="49" charset="-122"/>
              </a:rPr>
              <a:t>(3) </a:t>
            </a:r>
            <a:r>
              <a:rPr kumimoji="1" lang="zh-CN" altLang="en-US" sz="2800" b="1" dirty="0">
                <a:solidFill>
                  <a:srgbClr val="000066"/>
                </a:solidFill>
                <a:effectLst>
                  <a:outerShdw blurRad="38100" dist="38100" dir="2700000" algn="tl">
                    <a:srgbClr val="C0C0C0"/>
                  </a:outerShdw>
                </a:effectLst>
                <a:latin typeface="黑体" pitchFamily="49" charset="-122"/>
                <a:ea typeface="黑体" pitchFamily="49" charset="-122"/>
              </a:rPr>
              <a:t>保证待测元素充分解离为基态原子的前提下，尽量采用低温火焰。</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wipe(left)">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wipe(left)">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wipe(left)">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wipe(left)">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wipe(left)">
                                      <p:cBhvr>
                                        <p:cTn id="27" dur="5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autoUpdateAnimBg="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723900" y="2351088"/>
            <a:ext cx="8201025" cy="2709862"/>
          </a:xfrm>
          <a:prstGeom prst="rect">
            <a:avLst/>
          </a:prstGeom>
          <a:noFill/>
          <a:extLst>
            <a:ext uri="{909E8E84-426E-40DD-AFC4-6F175D3DCCD1}">
              <a14:hiddenFill xmlns:a14="http://schemas.microsoft.com/office/drawing/2010/main">
                <a:solidFill>
                  <a:schemeClr val="tx1"/>
                </a:solidFill>
              </a14:hiddenFill>
            </a:ext>
          </a:extLst>
        </p:spPr>
        <p:txBody>
          <a:bodyPr/>
          <a:lst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ea typeface="+mn-ea"/>
              </a:defRPr>
            </a:lvl2pPr>
            <a:lvl3pPr marL="1143000" indent="-228600" algn="l" rtl="0" fontAlgn="base">
              <a:spcBef>
                <a:spcPct val="20000"/>
              </a:spcBef>
              <a:spcAft>
                <a:spcPct val="0"/>
              </a:spcAft>
              <a:buChar char="•"/>
              <a:defRPr sz="2400">
                <a:solidFill>
                  <a:schemeClr val="tx1"/>
                </a:solidFill>
                <a:latin typeface="+mn-lt"/>
                <a:ea typeface="+mn-ea"/>
              </a:defRPr>
            </a:lvl3pPr>
            <a:lvl4pPr marL="1600200" indent="-228600" algn="l" rtl="0" fontAlgn="base">
              <a:spcBef>
                <a:spcPct val="20000"/>
              </a:spcBef>
              <a:spcAft>
                <a:spcPct val="0"/>
              </a:spcAft>
              <a:buChar char="–"/>
              <a:defRPr sz="2000">
                <a:solidFill>
                  <a:schemeClr val="tx1"/>
                </a:solidFill>
                <a:latin typeface="+mn-lt"/>
                <a:ea typeface="+mn-ea"/>
              </a:defRPr>
            </a:lvl4pPr>
            <a:lvl5pPr marL="2057400" indent="-228600" algn="l" rtl="0" fontAlgn="base">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1711325" indent="-1711325">
              <a:lnSpc>
                <a:spcPct val="110000"/>
              </a:lnSpc>
              <a:spcBef>
                <a:spcPct val="0"/>
              </a:spcBef>
              <a:buClr>
                <a:srgbClr val="800000"/>
              </a:buClr>
              <a:buSzPct val="110000"/>
              <a:buFontTx/>
              <a:buNone/>
            </a:pPr>
            <a:r>
              <a:rPr lang="en-US" altLang="zh-CN" sz="2200" smtClean="0">
                <a:solidFill>
                  <a:srgbClr val="800000"/>
                </a:solidFill>
                <a:effectLst>
                  <a:outerShdw blurRad="38100" dist="38100" dir="2700000" algn="tl">
                    <a:srgbClr val="C0C0C0"/>
                  </a:outerShdw>
                </a:effectLst>
                <a:latin typeface="黑体" pitchFamily="49" charset="-122"/>
                <a:ea typeface="黑体" pitchFamily="49" charset="-122"/>
              </a:rPr>
              <a:t>a) </a:t>
            </a:r>
            <a:r>
              <a:rPr lang="zh-CN" altLang="en-US" sz="2200" smtClean="0">
                <a:solidFill>
                  <a:srgbClr val="800000"/>
                </a:solidFill>
                <a:effectLst>
                  <a:outerShdw blurRad="38100" dist="38100" dir="2700000" algn="tl">
                    <a:srgbClr val="C0C0C0"/>
                  </a:outerShdw>
                </a:effectLst>
                <a:latin typeface="黑体" pitchFamily="49" charset="-122"/>
                <a:ea typeface="黑体" pitchFamily="49" charset="-122"/>
              </a:rPr>
              <a:t>中性火焰：</a:t>
            </a:r>
            <a:r>
              <a:rPr lang="zh-CN" altLang="en-US" sz="2200" smtClean="0">
                <a:solidFill>
                  <a:srgbClr val="333300"/>
                </a:solidFill>
                <a:effectLst>
                  <a:outerShdw blurRad="38100" dist="38100" dir="2700000" algn="tl">
                    <a:srgbClr val="C0C0C0"/>
                  </a:outerShdw>
                </a:effectLst>
                <a:latin typeface="黑体" pitchFamily="49" charset="-122"/>
                <a:ea typeface="黑体" pitchFamily="49" charset="-122"/>
              </a:rPr>
              <a:t>这类火焰，温度高、稳定、干扰小、背景低，适合于许多元素的测定。</a:t>
            </a:r>
          </a:p>
          <a:p>
            <a:pPr marL="1711325" indent="-1711325">
              <a:lnSpc>
                <a:spcPct val="110000"/>
              </a:lnSpc>
              <a:spcBef>
                <a:spcPct val="0"/>
              </a:spcBef>
              <a:buClr>
                <a:srgbClr val="800000"/>
              </a:buClr>
              <a:buSzPct val="110000"/>
              <a:buFontTx/>
              <a:buNone/>
            </a:pPr>
            <a:r>
              <a:rPr lang="en-US" altLang="zh-CN" sz="2200" smtClean="0">
                <a:solidFill>
                  <a:srgbClr val="800000"/>
                </a:solidFill>
                <a:effectLst>
                  <a:outerShdw blurRad="38100" dist="38100" dir="2700000" algn="tl">
                    <a:srgbClr val="C0C0C0"/>
                  </a:outerShdw>
                </a:effectLst>
                <a:latin typeface="黑体" pitchFamily="49" charset="-122"/>
                <a:ea typeface="黑体" pitchFamily="49" charset="-122"/>
              </a:rPr>
              <a:t>b) </a:t>
            </a:r>
            <a:r>
              <a:rPr lang="zh-CN" altLang="en-US" sz="2200" smtClean="0">
                <a:solidFill>
                  <a:srgbClr val="800000"/>
                </a:solidFill>
                <a:effectLst>
                  <a:outerShdw blurRad="38100" dist="38100" dir="2700000" algn="tl">
                    <a:srgbClr val="C0C0C0"/>
                  </a:outerShdw>
                </a:effectLst>
                <a:latin typeface="黑体" pitchFamily="49" charset="-122"/>
                <a:ea typeface="黑体" pitchFamily="49" charset="-122"/>
              </a:rPr>
              <a:t>富燃火焰：还原性火焰，</a:t>
            </a:r>
            <a:r>
              <a:rPr lang="zh-CN" altLang="en-US" sz="2200" smtClean="0">
                <a:solidFill>
                  <a:srgbClr val="333300"/>
                </a:solidFill>
                <a:effectLst>
                  <a:outerShdw blurRad="38100" dist="38100" dir="2700000" algn="tl">
                    <a:srgbClr val="C0C0C0"/>
                  </a:outerShdw>
                </a:effectLst>
                <a:latin typeface="黑体" pitchFamily="49" charset="-122"/>
                <a:ea typeface="黑体" pitchFamily="49" charset="-122"/>
              </a:rPr>
              <a:t>燃烧不完全，温度略低于中性火焰；具有还原性；适合于易形成难解离氧化物的元素测定；干扰较多；背景高。如锡等。</a:t>
            </a:r>
          </a:p>
          <a:p>
            <a:pPr marL="1711325" indent="-1711325">
              <a:lnSpc>
                <a:spcPct val="110000"/>
              </a:lnSpc>
              <a:spcBef>
                <a:spcPct val="0"/>
              </a:spcBef>
              <a:buFontTx/>
              <a:buNone/>
            </a:pPr>
            <a:r>
              <a:rPr lang="en-US" altLang="zh-CN" sz="2200" smtClean="0">
                <a:solidFill>
                  <a:srgbClr val="800000"/>
                </a:solidFill>
                <a:effectLst>
                  <a:outerShdw blurRad="38100" dist="38100" dir="2700000" algn="tl">
                    <a:srgbClr val="C0C0C0"/>
                  </a:outerShdw>
                </a:effectLst>
                <a:latin typeface="黑体" pitchFamily="49" charset="-122"/>
                <a:ea typeface="黑体" pitchFamily="49" charset="-122"/>
              </a:rPr>
              <a:t>c) </a:t>
            </a:r>
            <a:r>
              <a:rPr lang="zh-CN" altLang="en-US" sz="2200" smtClean="0">
                <a:solidFill>
                  <a:srgbClr val="800000"/>
                </a:solidFill>
                <a:effectLst>
                  <a:outerShdw blurRad="38100" dist="38100" dir="2700000" algn="tl">
                    <a:srgbClr val="C0C0C0"/>
                  </a:outerShdw>
                </a:effectLst>
                <a:latin typeface="黑体" pitchFamily="49" charset="-122"/>
                <a:ea typeface="黑体" pitchFamily="49" charset="-122"/>
              </a:rPr>
              <a:t>贫燃火焰：氧化性火焰；</a:t>
            </a:r>
            <a:r>
              <a:rPr lang="zh-CN" altLang="en-US" sz="2200" smtClean="0">
                <a:solidFill>
                  <a:srgbClr val="333300"/>
                </a:solidFill>
                <a:effectLst>
                  <a:outerShdw blurRad="38100" dist="38100" dir="2700000" algn="tl">
                    <a:srgbClr val="C0C0C0"/>
                  </a:outerShdw>
                </a:effectLst>
                <a:latin typeface="黑体" pitchFamily="49" charset="-122"/>
                <a:ea typeface="黑体" pitchFamily="49" charset="-122"/>
              </a:rPr>
              <a:t>它的温度较低，有较强的氧化性，有利于测定易解离，易电离元素，如碱、碱土金属。</a:t>
            </a:r>
            <a:endParaRPr lang="zh-CN" altLang="en-US" sz="2200">
              <a:solidFill>
                <a:srgbClr val="333300"/>
              </a:solidFill>
              <a:effectLst>
                <a:outerShdw blurRad="38100" dist="38100" dir="2700000" algn="tl">
                  <a:srgbClr val="C0C0C0"/>
                </a:outerShdw>
              </a:effectLst>
              <a:latin typeface="黑体" pitchFamily="49" charset="-122"/>
              <a:ea typeface="黑体" pitchFamily="49" charset="-122"/>
            </a:endParaRPr>
          </a:p>
        </p:txBody>
      </p:sp>
      <p:sp>
        <p:nvSpPr>
          <p:cNvPr id="3" name="Rectangle 5"/>
          <p:cNvSpPr>
            <a:spLocks noChangeArrowheads="1"/>
          </p:cNvSpPr>
          <p:nvPr/>
        </p:nvSpPr>
        <p:spPr bwMode="auto">
          <a:xfrm>
            <a:off x="396875" y="222250"/>
            <a:ext cx="4391025"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81000" indent="-381000">
              <a:lnSpc>
                <a:spcPct val="120000"/>
              </a:lnSpc>
            </a:pPr>
            <a:r>
              <a:rPr lang="zh-CN" altLang="en-US" sz="2200" dirty="0" smtClean="0">
                <a:solidFill>
                  <a:srgbClr val="000066"/>
                </a:solidFill>
                <a:effectLst>
                  <a:outerShdw blurRad="38100" dist="38100" dir="2700000" algn="tl">
                    <a:srgbClr val="C0C0C0"/>
                  </a:outerShdw>
                </a:effectLst>
                <a:latin typeface="黑体" pitchFamily="49" charset="-122"/>
                <a:ea typeface="黑体" pitchFamily="49" charset="-122"/>
              </a:rPr>
              <a:t>化学</a:t>
            </a:r>
            <a:r>
              <a:rPr lang="zh-CN" altLang="en-US" sz="2200" dirty="0">
                <a:solidFill>
                  <a:srgbClr val="000066"/>
                </a:solidFill>
                <a:effectLst>
                  <a:outerShdw blurRad="38100" dist="38100" dir="2700000" algn="tl">
                    <a:srgbClr val="C0C0C0"/>
                  </a:outerShdw>
                </a:effectLst>
                <a:latin typeface="黑体" pitchFamily="49" charset="-122"/>
                <a:ea typeface="黑体" pitchFamily="49" charset="-122"/>
              </a:rPr>
              <a:t>火焰的氧化与还原特性</a:t>
            </a:r>
          </a:p>
        </p:txBody>
      </p:sp>
      <p:sp>
        <p:nvSpPr>
          <p:cNvPr id="4" name="Rectangle 6"/>
          <p:cNvSpPr>
            <a:spLocks noChangeArrowheads="1"/>
          </p:cNvSpPr>
          <p:nvPr/>
        </p:nvSpPr>
        <p:spPr bwMode="auto">
          <a:xfrm>
            <a:off x="647700" y="604838"/>
            <a:ext cx="8075613" cy="4985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indent="482600">
              <a:lnSpc>
                <a:spcPct val="120000"/>
              </a:lnSpc>
              <a:spcBef>
                <a:spcPct val="50000"/>
              </a:spcBef>
            </a:pPr>
            <a:r>
              <a:rPr lang="zh-CN" altLang="en-US" sz="2200">
                <a:solidFill>
                  <a:srgbClr val="333300"/>
                </a:solidFill>
                <a:effectLst>
                  <a:outerShdw blurRad="38100" dist="38100" dir="2700000" algn="tl">
                    <a:srgbClr val="C0C0C0"/>
                  </a:outerShdw>
                </a:effectLst>
                <a:latin typeface="黑体" pitchFamily="49" charset="-122"/>
                <a:ea typeface="黑体" pitchFamily="49" charset="-122"/>
              </a:rPr>
              <a:t>按照火焰</a:t>
            </a:r>
            <a:r>
              <a:rPr lang="zh-CN" altLang="en-US" sz="2200">
                <a:solidFill>
                  <a:srgbClr val="FF0000"/>
                </a:solidFill>
                <a:effectLst>
                  <a:outerShdw blurRad="38100" dist="38100" dir="2700000" algn="tl">
                    <a:srgbClr val="C0C0C0"/>
                  </a:outerShdw>
                </a:effectLst>
                <a:latin typeface="黑体" pitchFamily="49" charset="-122"/>
                <a:ea typeface="黑体" pitchFamily="49" charset="-122"/>
              </a:rPr>
              <a:t>燃气</a:t>
            </a:r>
            <a:r>
              <a:rPr lang="zh-CN" altLang="en-US" sz="2200">
                <a:solidFill>
                  <a:srgbClr val="333300"/>
                </a:solidFill>
                <a:effectLst>
                  <a:outerShdw blurRad="38100" dist="38100" dir="2700000" algn="tl">
                    <a:srgbClr val="C0C0C0"/>
                  </a:outerShdw>
                </a:effectLst>
                <a:latin typeface="黑体" pitchFamily="49" charset="-122"/>
                <a:ea typeface="黑体" pitchFamily="49" charset="-122"/>
              </a:rPr>
              <a:t>与</a:t>
            </a:r>
            <a:r>
              <a:rPr lang="zh-CN" altLang="en-US" sz="2200">
                <a:solidFill>
                  <a:srgbClr val="CC0066"/>
                </a:solidFill>
                <a:effectLst>
                  <a:outerShdw blurRad="38100" dist="38100" dir="2700000" algn="tl">
                    <a:srgbClr val="C0C0C0"/>
                  </a:outerShdw>
                </a:effectLst>
                <a:latin typeface="黑体" pitchFamily="49" charset="-122"/>
                <a:ea typeface="黑体" pitchFamily="49" charset="-122"/>
              </a:rPr>
              <a:t>助燃气</a:t>
            </a:r>
            <a:r>
              <a:rPr lang="zh-CN" altLang="en-US" sz="2200">
                <a:solidFill>
                  <a:srgbClr val="333300"/>
                </a:solidFill>
                <a:effectLst>
                  <a:outerShdw blurRad="38100" dist="38100" dir="2700000" algn="tl">
                    <a:srgbClr val="C0C0C0"/>
                  </a:outerShdw>
                </a:effectLst>
                <a:latin typeface="黑体" pitchFamily="49" charset="-122"/>
                <a:ea typeface="黑体" pitchFamily="49" charset="-122"/>
              </a:rPr>
              <a:t>的比例不同，火焰可以分为三类。</a:t>
            </a:r>
          </a:p>
        </p:txBody>
      </p:sp>
      <p:graphicFrame>
        <p:nvGraphicFramePr>
          <p:cNvPr id="5" name="Object 7"/>
          <p:cNvGraphicFramePr>
            <a:graphicFrameLocks noChangeAspect="1"/>
          </p:cNvGraphicFramePr>
          <p:nvPr>
            <p:extLst>
              <p:ext uri="{D42A27DB-BD31-4B8C-83A1-F6EECF244321}">
                <p14:modId xmlns:p14="http://schemas.microsoft.com/office/powerpoint/2010/main" val="990063913"/>
              </p:ext>
            </p:extLst>
          </p:nvPr>
        </p:nvGraphicFramePr>
        <p:xfrm>
          <a:off x="2014538" y="1260475"/>
          <a:ext cx="2986087" cy="712788"/>
        </p:xfrm>
        <a:graphic>
          <a:graphicData uri="http://schemas.openxmlformats.org/presentationml/2006/ole">
            <mc:AlternateContent xmlns:mc="http://schemas.openxmlformats.org/markup-compatibility/2006">
              <mc:Choice xmlns:v="urn:schemas-microsoft-com:vml" Requires="v">
                <p:oleObj spid="_x0000_s123990" name="Equation" r:id="rId3" imgW="1587240" imgH="419040" progId="Equation.3">
                  <p:embed/>
                </p:oleObj>
              </mc:Choice>
              <mc:Fallback>
                <p:oleObj name="Equation" r:id="rId3" imgW="1587240" imgH="41904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14538" y="1260475"/>
                        <a:ext cx="2986087" cy="7127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pattFill prst="dkHorz">
                              <a:fgClr>
                                <a:schemeClr val="accent1"/>
                              </a:fgClr>
                              <a:bgClr>
                                <a:srgbClr val="CCFFFF"/>
                              </a:bgClr>
                            </a:patt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 name="Object 8"/>
          <p:cNvGraphicFramePr>
            <a:graphicFrameLocks noChangeAspect="1"/>
          </p:cNvGraphicFramePr>
          <p:nvPr>
            <p:extLst>
              <p:ext uri="{D42A27DB-BD31-4B8C-83A1-F6EECF244321}">
                <p14:modId xmlns:p14="http://schemas.microsoft.com/office/powerpoint/2010/main" val="288881679"/>
              </p:ext>
            </p:extLst>
          </p:nvPr>
        </p:nvGraphicFramePr>
        <p:xfrm>
          <a:off x="3140075" y="1054100"/>
          <a:ext cx="547688" cy="1203325"/>
        </p:xfrm>
        <a:graphic>
          <a:graphicData uri="http://schemas.openxmlformats.org/presentationml/2006/ole">
            <mc:AlternateContent xmlns:mc="http://schemas.openxmlformats.org/markup-compatibility/2006">
              <mc:Choice xmlns:v="urn:schemas-microsoft-com:vml" Requires="v">
                <p:oleObj spid="_x0000_s123991" name="Equation" r:id="rId5" imgW="393480" imgH="863280" progId="Equation.3">
                  <p:embed/>
                </p:oleObj>
              </mc:Choice>
              <mc:Fallback>
                <p:oleObj name="Equation" r:id="rId5" imgW="393480" imgH="86328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40075" y="1054100"/>
                        <a:ext cx="547688" cy="1203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pattFill prst="dkHorz">
                              <a:fgClr>
                                <a:schemeClr val="accent1"/>
                              </a:fgClr>
                              <a:bgClr>
                                <a:srgbClr val="CCFFFF"/>
                              </a:bgClr>
                            </a:patt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 name="Object 9"/>
          <p:cNvGraphicFramePr>
            <a:graphicFrameLocks noChangeAspect="1"/>
          </p:cNvGraphicFramePr>
          <p:nvPr>
            <p:extLst>
              <p:ext uri="{D42A27DB-BD31-4B8C-83A1-F6EECF244321}">
                <p14:modId xmlns:p14="http://schemas.microsoft.com/office/powerpoint/2010/main" val="84707130"/>
              </p:ext>
            </p:extLst>
          </p:nvPr>
        </p:nvGraphicFramePr>
        <p:xfrm>
          <a:off x="5400675" y="1042988"/>
          <a:ext cx="1239838" cy="1198562"/>
        </p:xfrm>
        <a:graphic>
          <a:graphicData uri="http://schemas.openxmlformats.org/presentationml/2006/ole">
            <mc:AlternateContent xmlns:mc="http://schemas.openxmlformats.org/markup-compatibility/2006">
              <mc:Choice xmlns:v="urn:schemas-microsoft-com:vml" Requires="v">
                <p:oleObj spid="_x0000_s123992" name="Equation" r:id="rId7" imgW="736560" imgH="711000" progId="Equation.3">
                  <p:embed/>
                </p:oleObj>
              </mc:Choice>
              <mc:Fallback>
                <p:oleObj name="Equation" r:id="rId7" imgW="736560" imgH="7110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400675" y="1042988"/>
                        <a:ext cx="1239838" cy="11985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pattFill prst="dkHorz">
                              <a:fgClr>
                                <a:schemeClr val="accent1"/>
                              </a:fgClr>
                              <a:bgClr>
                                <a:srgbClr val="CCFFFF"/>
                              </a:bgClr>
                            </a:patt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 name="Rectangle 10"/>
          <p:cNvSpPr>
            <a:spLocks noChangeArrowheads="1"/>
          </p:cNvSpPr>
          <p:nvPr/>
        </p:nvSpPr>
        <p:spPr bwMode="auto">
          <a:xfrm>
            <a:off x="407988" y="5475288"/>
            <a:ext cx="8343900" cy="1114425"/>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FFCC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95250" indent="-95250" algn="just"/>
            <a:r>
              <a:rPr lang="zh-CN" altLang="en-US" sz="2000">
                <a:solidFill>
                  <a:srgbClr val="FF0000"/>
                </a:solidFill>
                <a:effectLst>
                  <a:outerShdw blurRad="38100" dist="38100" dir="2700000" algn="tl">
                    <a:srgbClr val="C0C0C0"/>
                  </a:outerShdw>
                </a:effectLst>
                <a:latin typeface="黑体" pitchFamily="49" charset="-122"/>
                <a:ea typeface="黑体" pitchFamily="49" charset="-122"/>
              </a:rPr>
              <a:t>优点：</a:t>
            </a:r>
          </a:p>
          <a:p>
            <a:pPr marL="95250" indent="-95250" algn="just">
              <a:lnSpc>
                <a:spcPct val="120000"/>
              </a:lnSpc>
            </a:pPr>
            <a:r>
              <a:rPr lang="zh-CN" altLang="en-US" sz="2000">
                <a:solidFill>
                  <a:srgbClr val="663300"/>
                </a:solidFill>
                <a:effectLst>
                  <a:outerShdw blurRad="38100" dist="38100" dir="2700000" algn="tl">
                    <a:srgbClr val="C0C0C0"/>
                  </a:outerShdw>
                </a:effectLst>
                <a:latin typeface="黑体" pitchFamily="49" charset="-122"/>
                <a:ea typeface="黑体" pitchFamily="49" charset="-122"/>
              </a:rPr>
              <a:t>      空气</a:t>
            </a:r>
            <a:r>
              <a:rPr lang="en-US" altLang="zh-CN" sz="2000">
                <a:solidFill>
                  <a:srgbClr val="663300"/>
                </a:solidFill>
                <a:effectLst>
                  <a:outerShdw blurRad="38100" dist="38100" dir="2700000" algn="tl">
                    <a:srgbClr val="C0C0C0"/>
                  </a:outerShdw>
                </a:effectLst>
                <a:latin typeface="黑体" pitchFamily="49" charset="-122"/>
                <a:ea typeface="黑体" pitchFamily="49" charset="-122"/>
              </a:rPr>
              <a:t>-</a:t>
            </a:r>
            <a:r>
              <a:rPr lang="zh-CN" altLang="en-US" sz="2000">
                <a:solidFill>
                  <a:srgbClr val="663300"/>
                </a:solidFill>
                <a:effectLst>
                  <a:outerShdw blurRad="38100" dist="38100" dir="2700000" algn="tl">
                    <a:srgbClr val="C0C0C0"/>
                  </a:outerShdw>
                </a:effectLst>
                <a:latin typeface="黑体" pitchFamily="49" charset="-122"/>
                <a:ea typeface="黑体" pitchFamily="49" charset="-122"/>
              </a:rPr>
              <a:t>乙炔火焰</a:t>
            </a:r>
            <a:r>
              <a:rPr lang="en-US" altLang="zh-CN" sz="2000">
                <a:solidFill>
                  <a:srgbClr val="663300"/>
                </a:solidFill>
                <a:effectLst>
                  <a:outerShdw blurRad="38100" dist="38100" dir="2700000" algn="tl">
                    <a:srgbClr val="C0C0C0"/>
                  </a:outerShdw>
                </a:effectLst>
                <a:latin typeface="黑体" pitchFamily="49" charset="-122"/>
                <a:ea typeface="黑体" pitchFamily="49" charset="-122"/>
              </a:rPr>
              <a:t>(2300</a:t>
            </a:r>
            <a:r>
              <a:rPr lang="en-US" altLang="zh-CN" sz="2000" baseline="30000">
                <a:solidFill>
                  <a:srgbClr val="663300"/>
                </a:solidFill>
                <a:effectLst>
                  <a:outerShdw blurRad="38100" dist="38100" dir="2700000" algn="tl">
                    <a:srgbClr val="C0C0C0"/>
                  </a:outerShdw>
                </a:effectLst>
                <a:latin typeface="黑体" pitchFamily="49" charset="-122"/>
                <a:ea typeface="黑体" pitchFamily="49" charset="-122"/>
              </a:rPr>
              <a:t>0</a:t>
            </a:r>
            <a:r>
              <a:rPr lang="en-US" altLang="zh-CN" sz="2000">
                <a:solidFill>
                  <a:srgbClr val="663300"/>
                </a:solidFill>
                <a:effectLst>
                  <a:outerShdw blurRad="38100" dist="38100" dir="2700000" algn="tl">
                    <a:srgbClr val="C0C0C0"/>
                  </a:outerShdw>
                </a:effectLst>
                <a:latin typeface="黑体" pitchFamily="49" charset="-122"/>
                <a:ea typeface="黑体" pitchFamily="49" charset="-122"/>
              </a:rPr>
              <a:t>C): </a:t>
            </a:r>
            <a:r>
              <a:rPr lang="en-US" altLang="zh-CN" sz="2000">
                <a:solidFill>
                  <a:srgbClr val="000066"/>
                </a:solidFill>
                <a:effectLst>
                  <a:outerShdw blurRad="38100" dist="38100" dir="2700000" algn="tl">
                    <a:srgbClr val="C0C0C0"/>
                  </a:outerShdw>
                </a:effectLst>
                <a:latin typeface="黑体" pitchFamily="49" charset="-122"/>
                <a:ea typeface="黑体" pitchFamily="49" charset="-122"/>
              </a:rPr>
              <a:t>30</a:t>
            </a:r>
            <a:r>
              <a:rPr lang="zh-CN" altLang="en-US" sz="2000">
                <a:solidFill>
                  <a:srgbClr val="000066"/>
                </a:solidFill>
                <a:effectLst>
                  <a:outerShdw blurRad="38100" dist="38100" dir="2700000" algn="tl">
                    <a:srgbClr val="C0C0C0"/>
                  </a:outerShdw>
                </a:effectLst>
                <a:latin typeface="黑体" pitchFamily="49" charset="-122"/>
                <a:ea typeface="黑体" pitchFamily="49" charset="-122"/>
              </a:rPr>
              <a:t>多种金属元素的测定</a:t>
            </a:r>
            <a:r>
              <a:rPr lang="en-US" altLang="zh-CN" sz="2000">
                <a:solidFill>
                  <a:srgbClr val="000066"/>
                </a:solidFill>
                <a:effectLst>
                  <a:outerShdw blurRad="38100" dist="38100" dir="2700000" algn="tl">
                    <a:srgbClr val="C0C0C0"/>
                  </a:outerShdw>
                </a:effectLst>
                <a:latin typeface="黑体" pitchFamily="49" charset="-122"/>
                <a:ea typeface="黑体" pitchFamily="49" charset="-122"/>
              </a:rPr>
              <a:t>, 10</a:t>
            </a:r>
            <a:r>
              <a:rPr lang="en-US" altLang="zh-CN" sz="2000" baseline="30000">
                <a:solidFill>
                  <a:srgbClr val="000066"/>
                </a:solidFill>
                <a:effectLst>
                  <a:outerShdw blurRad="38100" dist="38100" dir="2700000" algn="tl">
                    <a:srgbClr val="C0C0C0"/>
                  </a:outerShdw>
                </a:effectLst>
                <a:latin typeface="黑体" pitchFamily="49" charset="-122"/>
                <a:ea typeface="黑体" pitchFamily="49" charset="-122"/>
              </a:rPr>
              <a:t>-4</a:t>
            </a:r>
            <a:r>
              <a:rPr lang="en-US" altLang="zh-CN" sz="2000">
                <a:solidFill>
                  <a:srgbClr val="000066"/>
                </a:solidFill>
                <a:effectLst>
                  <a:outerShdw blurRad="38100" dist="38100" dir="2700000" algn="tl">
                    <a:srgbClr val="C0C0C0"/>
                  </a:outerShdw>
                </a:effectLst>
                <a:latin typeface="黑体" pitchFamily="49" charset="-122"/>
                <a:ea typeface="黑体" pitchFamily="49" charset="-122"/>
              </a:rPr>
              <a:t>%~10%</a:t>
            </a:r>
            <a:r>
              <a:rPr lang="zh-CN" altLang="en-US" sz="2000">
                <a:solidFill>
                  <a:srgbClr val="000066"/>
                </a:solidFill>
                <a:effectLst>
                  <a:outerShdw blurRad="38100" dist="38100" dir="2700000" algn="tl">
                    <a:srgbClr val="C0C0C0"/>
                  </a:outerShdw>
                </a:effectLst>
                <a:latin typeface="黑体" pitchFamily="49" charset="-122"/>
                <a:ea typeface="黑体" pitchFamily="49" charset="-122"/>
              </a:rPr>
              <a:t>含量。</a:t>
            </a:r>
          </a:p>
          <a:p>
            <a:pPr marL="95250" indent="-95250" algn="just">
              <a:lnSpc>
                <a:spcPct val="120000"/>
              </a:lnSpc>
            </a:pPr>
            <a:r>
              <a:rPr lang="zh-CN" altLang="en-US" sz="2000">
                <a:solidFill>
                  <a:srgbClr val="000066"/>
                </a:solidFill>
                <a:effectLst>
                  <a:outerShdw blurRad="38100" dist="38100" dir="2700000" algn="tl">
                    <a:srgbClr val="C0C0C0"/>
                  </a:outerShdw>
                </a:effectLst>
                <a:latin typeface="黑体" pitchFamily="49" charset="-122"/>
                <a:ea typeface="黑体" pitchFamily="49" charset="-122"/>
              </a:rPr>
              <a:t>      </a:t>
            </a:r>
            <a:r>
              <a:rPr lang="zh-CN" altLang="en-US" sz="2000">
                <a:solidFill>
                  <a:srgbClr val="663300"/>
                </a:solidFill>
                <a:effectLst>
                  <a:outerShdw blurRad="38100" dist="38100" dir="2700000" algn="tl">
                    <a:srgbClr val="C0C0C0"/>
                  </a:outerShdw>
                </a:effectLst>
                <a:latin typeface="黑体" pitchFamily="49" charset="-122"/>
                <a:ea typeface="黑体" pitchFamily="49" charset="-122"/>
              </a:rPr>
              <a:t>笑气</a:t>
            </a:r>
            <a:r>
              <a:rPr lang="en-US" altLang="zh-CN" sz="2000">
                <a:solidFill>
                  <a:srgbClr val="663300"/>
                </a:solidFill>
                <a:effectLst>
                  <a:outerShdw blurRad="38100" dist="38100" dir="2700000" algn="tl">
                    <a:srgbClr val="C0C0C0"/>
                  </a:outerShdw>
                </a:effectLst>
                <a:latin typeface="黑体" pitchFamily="49" charset="-122"/>
                <a:ea typeface="黑体" pitchFamily="49" charset="-122"/>
              </a:rPr>
              <a:t>-</a:t>
            </a:r>
            <a:r>
              <a:rPr lang="zh-CN" altLang="en-US" sz="2000">
                <a:solidFill>
                  <a:srgbClr val="663300"/>
                </a:solidFill>
                <a:effectLst>
                  <a:outerShdw blurRad="38100" dist="38100" dir="2700000" algn="tl">
                    <a:srgbClr val="C0C0C0"/>
                  </a:outerShdw>
                </a:effectLst>
                <a:latin typeface="黑体" pitchFamily="49" charset="-122"/>
                <a:ea typeface="黑体" pitchFamily="49" charset="-122"/>
              </a:rPr>
              <a:t>乙炔火焰</a:t>
            </a:r>
            <a:r>
              <a:rPr lang="en-US" altLang="zh-CN" sz="2000">
                <a:solidFill>
                  <a:srgbClr val="663300"/>
                </a:solidFill>
                <a:effectLst>
                  <a:outerShdw blurRad="38100" dist="38100" dir="2700000" algn="tl">
                    <a:srgbClr val="C0C0C0"/>
                  </a:outerShdw>
                </a:effectLst>
                <a:latin typeface="黑体" pitchFamily="49" charset="-122"/>
                <a:ea typeface="黑体" pitchFamily="49" charset="-122"/>
              </a:rPr>
              <a:t>(2955</a:t>
            </a:r>
            <a:r>
              <a:rPr lang="en-US" altLang="zh-CN" sz="2000" baseline="30000">
                <a:solidFill>
                  <a:srgbClr val="663300"/>
                </a:solidFill>
                <a:effectLst>
                  <a:outerShdw blurRad="38100" dist="38100" dir="2700000" algn="tl">
                    <a:srgbClr val="C0C0C0"/>
                  </a:outerShdw>
                </a:effectLst>
                <a:latin typeface="黑体" pitchFamily="49" charset="-122"/>
                <a:ea typeface="黑体" pitchFamily="49" charset="-122"/>
              </a:rPr>
              <a:t>0</a:t>
            </a:r>
            <a:r>
              <a:rPr lang="en-US" altLang="zh-CN" sz="2000">
                <a:solidFill>
                  <a:srgbClr val="663300"/>
                </a:solidFill>
                <a:effectLst>
                  <a:outerShdw blurRad="38100" dist="38100" dir="2700000" algn="tl">
                    <a:srgbClr val="C0C0C0"/>
                  </a:outerShdw>
                </a:effectLst>
                <a:latin typeface="黑体" pitchFamily="49" charset="-122"/>
                <a:ea typeface="黑体" pitchFamily="49" charset="-122"/>
              </a:rPr>
              <a:t>C): </a:t>
            </a:r>
            <a:r>
              <a:rPr lang="en-US" altLang="zh-CN" sz="2000">
                <a:solidFill>
                  <a:srgbClr val="000066"/>
                </a:solidFill>
                <a:effectLst>
                  <a:outerShdw blurRad="38100" dist="38100" dir="2700000" algn="tl">
                    <a:srgbClr val="C0C0C0"/>
                  </a:outerShdw>
                </a:effectLst>
                <a:latin typeface="黑体" pitchFamily="49" charset="-122"/>
                <a:ea typeface="黑体" pitchFamily="49" charset="-122"/>
              </a:rPr>
              <a:t>70</a:t>
            </a:r>
            <a:r>
              <a:rPr lang="zh-CN" altLang="en-US" sz="2000">
                <a:solidFill>
                  <a:srgbClr val="000066"/>
                </a:solidFill>
                <a:effectLst>
                  <a:outerShdw blurRad="38100" dist="38100" dir="2700000" algn="tl">
                    <a:srgbClr val="C0C0C0"/>
                  </a:outerShdw>
                </a:effectLst>
                <a:latin typeface="黑体" pitchFamily="49" charset="-122"/>
                <a:ea typeface="黑体" pitchFamily="49" charset="-122"/>
              </a:rPr>
              <a:t>多种金属元素的测定</a:t>
            </a:r>
            <a:r>
              <a:rPr lang="en-US" altLang="zh-CN" sz="2000">
                <a:solidFill>
                  <a:srgbClr val="000066"/>
                </a:solidFill>
                <a:effectLst>
                  <a:outerShdw blurRad="38100" dist="38100" dir="2700000" algn="tl">
                    <a:srgbClr val="C0C0C0"/>
                  </a:outerShdw>
                </a:effectLst>
                <a:latin typeface="黑体" pitchFamily="49" charset="-122"/>
                <a:ea typeface="黑体" pitchFamily="49" charset="-122"/>
              </a:rPr>
              <a:t>,10</a:t>
            </a:r>
            <a:r>
              <a:rPr lang="en-US" altLang="zh-CN" sz="2000" baseline="30000">
                <a:solidFill>
                  <a:srgbClr val="000066"/>
                </a:solidFill>
                <a:effectLst>
                  <a:outerShdw blurRad="38100" dist="38100" dir="2700000" algn="tl">
                    <a:srgbClr val="C0C0C0"/>
                  </a:outerShdw>
                </a:effectLst>
                <a:latin typeface="黑体" pitchFamily="49" charset="-122"/>
                <a:ea typeface="黑体" pitchFamily="49" charset="-122"/>
              </a:rPr>
              <a:t>-4</a:t>
            </a:r>
            <a:r>
              <a:rPr lang="en-US" altLang="zh-CN" sz="2000">
                <a:solidFill>
                  <a:srgbClr val="000066"/>
                </a:solidFill>
                <a:effectLst>
                  <a:outerShdw blurRad="38100" dist="38100" dir="2700000" algn="tl">
                    <a:srgbClr val="C0C0C0"/>
                  </a:outerShdw>
                </a:effectLst>
                <a:latin typeface="黑体" pitchFamily="49" charset="-122"/>
                <a:ea typeface="黑体" pitchFamily="49" charset="-122"/>
              </a:rPr>
              <a:t>%~10%</a:t>
            </a:r>
            <a:r>
              <a:rPr lang="zh-CN" altLang="en-US" sz="2000">
                <a:solidFill>
                  <a:srgbClr val="000066"/>
                </a:solidFill>
                <a:effectLst>
                  <a:outerShdw blurRad="38100" dist="38100" dir="2700000" algn="tl">
                    <a:srgbClr val="C0C0C0"/>
                  </a:outerShdw>
                </a:effectLst>
                <a:latin typeface="黑体" pitchFamily="49" charset="-122"/>
                <a:ea typeface="黑体" pitchFamily="49" charset="-122"/>
              </a:rPr>
              <a:t>含量。</a:t>
            </a:r>
          </a:p>
        </p:txBody>
      </p:sp>
      <p:sp>
        <p:nvSpPr>
          <p:cNvPr id="9" name="Rectangle 11"/>
          <p:cNvSpPr>
            <a:spLocks noChangeArrowheads="1"/>
          </p:cNvSpPr>
          <p:nvPr/>
        </p:nvSpPr>
        <p:spPr bwMode="auto">
          <a:xfrm>
            <a:off x="533400" y="5038725"/>
            <a:ext cx="3238500"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200">
                <a:solidFill>
                  <a:srgbClr val="000066"/>
                </a:solidFill>
                <a:effectLst>
                  <a:outerShdw blurRad="38100" dist="38100" dir="2700000" algn="tl">
                    <a:srgbClr val="C0C0C0"/>
                  </a:outerShdw>
                </a:effectLst>
                <a:latin typeface="黑体" pitchFamily="49" charset="-122"/>
                <a:ea typeface="黑体" pitchFamily="49" charset="-122"/>
              </a:rPr>
              <a:t>D. </a:t>
            </a:r>
            <a:r>
              <a:rPr lang="zh-CN" altLang="en-US" sz="2200">
                <a:solidFill>
                  <a:srgbClr val="000066"/>
                </a:solidFill>
                <a:effectLst>
                  <a:outerShdw blurRad="38100" dist="38100" dir="2700000" algn="tl">
                    <a:srgbClr val="C0C0C0"/>
                  </a:outerShdw>
                </a:effectLst>
                <a:latin typeface="黑体" pitchFamily="49" charset="-122"/>
                <a:ea typeface="黑体" pitchFamily="49" charset="-122"/>
              </a:rPr>
              <a:t>火焰原子化器特点</a:t>
            </a:r>
          </a:p>
        </p:txBody>
      </p:sp>
    </p:spTree>
    <p:extLst>
      <p:ext uri="{BB962C8B-B14F-4D97-AF65-F5344CB8AC3E}">
        <p14:creationId xmlns:p14="http://schemas.microsoft.com/office/powerpoint/2010/main" val="165349336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ext Box 2"/>
          <p:cNvSpPr txBox="1">
            <a:spLocks noChangeArrowheads="1"/>
          </p:cNvSpPr>
          <p:nvPr/>
        </p:nvSpPr>
        <p:spPr bwMode="auto">
          <a:xfrm>
            <a:off x="539750" y="333375"/>
            <a:ext cx="8280400" cy="2462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kumimoji="1" lang="zh-CN" altLang="en-US" sz="2800" b="1" dirty="0">
                <a:solidFill>
                  <a:srgbClr val="A50021"/>
                </a:solidFill>
                <a:effectLst>
                  <a:outerShdw blurRad="38100" dist="38100" dir="2700000" algn="tl">
                    <a:srgbClr val="C0C0C0"/>
                  </a:outerShdw>
                </a:effectLst>
                <a:latin typeface="黑体" pitchFamily="49" charset="-122"/>
                <a:ea typeface="黑体" pitchFamily="49" charset="-122"/>
              </a:rPr>
              <a:t>电热原子化器</a:t>
            </a:r>
            <a:r>
              <a:rPr kumimoji="1" lang="en-US" altLang="zh-CN" sz="2800" b="1" dirty="0">
                <a:solidFill>
                  <a:srgbClr val="A50021"/>
                </a:solidFill>
                <a:effectLst>
                  <a:outerShdw blurRad="38100" dist="38100" dir="2700000" algn="tl">
                    <a:srgbClr val="C0C0C0"/>
                  </a:outerShdw>
                </a:effectLst>
                <a:latin typeface="黑体" pitchFamily="49" charset="-122"/>
                <a:ea typeface="黑体" pitchFamily="49" charset="-122"/>
              </a:rPr>
              <a:t>(</a:t>
            </a:r>
            <a:r>
              <a:rPr kumimoji="1" lang="zh-CN" altLang="en-US" sz="2800" b="1" dirty="0">
                <a:solidFill>
                  <a:srgbClr val="A50021"/>
                </a:solidFill>
                <a:effectLst>
                  <a:outerShdw blurRad="38100" dist="38100" dir="2700000" algn="tl">
                    <a:srgbClr val="C0C0C0"/>
                  </a:outerShdw>
                </a:effectLst>
                <a:latin typeface="黑体" pitchFamily="49" charset="-122"/>
                <a:ea typeface="黑体" pitchFamily="49" charset="-122"/>
              </a:rPr>
              <a:t>非火焰、电热原子化器）</a:t>
            </a:r>
            <a:endParaRPr kumimoji="1" lang="en-US" altLang="zh-CN" sz="2800" b="1" dirty="0">
              <a:solidFill>
                <a:srgbClr val="A50021"/>
              </a:solidFill>
              <a:effectLst>
                <a:outerShdw blurRad="38100" dist="38100" dir="2700000" algn="tl">
                  <a:srgbClr val="C0C0C0"/>
                </a:outerShdw>
              </a:effectLst>
              <a:latin typeface="黑体" pitchFamily="49" charset="-122"/>
              <a:ea typeface="黑体" pitchFamily="49" charset="-122"/>
            </a:endParaRPr>
          </a:p>
          <a:p>
            <a:pPr eaLnBrk="0" hangingPunct="0">
              <a:spcBef>
                <a:spcPct val="50000"/>
              </a:spcBef>
            </a:pPr>
            <a:r>
              <a:rPr kumimoji="1" lang="en-US" altLang="zh-CN" sz="2400" b="1" dirty="0">
                <a:solidFill>
                  <a:schemeClr val="bg2"/>
                </a:solidFill>
                <a:latin typeface="Times New Roman"/>
                <a:ea typeface="仿宋_GB2312" pitchFamily="49" charset="-122"/>
              </a:rPr>
              <a:t>  </a:t>
            </a:r>
            <a:r>
              <a:rPr kumimoji="1" lang="en-US" altLang="zh-CN" sz="2400" b="1" dirty="0">
                <a:solidFill>
                  <a:schemeClr val="bg2"/>
                </a:solidFill>
                <a:latin typeface="仿宋_GB2312" pitchFamily="49" charset="-122"/>
                <a:ea typeface="仿宋_GB2312" pitchFamily="49" charset="-122"/>
              </a:rPr>
              <a:t>   </a:t>
            </a:r>
            <a:r>
              <a:rPr kumimoji="1" lang="zh-CN" altLang="en-US" sz="2800" b="1" dirty="0">
                <a:solidFill>
                  <a:srgbClr val="000066"/>
                </a:solidFill>
                <a:effectLst>
                  <a:outerShdw blurRad="38100" dist="38100" dir="2700000" algn="tl">
                    <a:srgbClr val="C0C0C0"/>
                  </a:outerShdw>
                </a:effectLst>
                <a:latin typeface="黑体" pitchFamily="49" charset="-122"/>
                <a:ea typeface="黑体" pitchFamily="49" charset="-122"/>
              </a:rPr>
              <a:t>电热原子化器是常用的非火焰原子化器，使用电热能提供能量以实现元素的原子化的。</a:t>
            </a:r>
            <a:br>
              <a:rPr kumimoji="1" lang="zh-CN" altLang="en-US" sz="2800" b="1" dirty="0">
                <a:solidFill>
                  <a:srgbClr val="000066"/>
                </a:solidFill>
                <a:effectLst>
                  <a:outerShdw blurRad="38100" dist="38100" dir="2700000" algn="tl">
                    <a:srgbClr val="C0C0C0"/>
                  </a:outerShdw>
                </a:effectLst>
                <a:latin typeface="黑体" pitchFamily="49" charset="-122"/>
                <a:ea typeface="黑体" pitchFamily="49" charset="-122"/>
              </a:rPr>
            </a:br>
            <a:r>
              <a:rPr kumimoji="1" lang="zh-CN" altLang="en-US" sz="2800" b="1" dirty="0">
                <a:solidFill>
                  <a:srgbClr val="000066"/>
                </a:solidFill>
                <a:effectLst>
                  <a:outerShdw blurRad="38100" dist="38100" dir="2700000" algn="tl">
                    <a:srgbClr val="C0C0C0"/>
                  </a:outerShdw>
                </a:effectLst>
                <a:latin typeface="黑体" pitchFamily="49" charset="-122"/>
                <a:ea typeface="黑体" pitchFamily="49" charset="-122"/>
              </a:rPr>
              <a:t>　　电热原子化器的结构</a:t>
            </a:r>
            <a:r>
              <a:rPr kumimoji="1" lang="en-US" altLang="zh-CN" sz="2800" b="1" dirty="0">
                <a:solidFill>
                  <a:srgbClr val="000066"/>
                </a:solidFill>
                <a:effectLst>
                  <a:outerShdw blurRad="38100" dist="38100" dir="2700000" algn="tl">
                    <a:srgbClr val="C0C0C0"/>
                  </a:outerShdw>
                </a:effectLst>
                <a:latin typeface="黑体" pitchFamily="49" charset="-122"/>
                <a:ea typeface="黑体" pitchFamily="49" charset="-122"/>
              </a:rPr>
              <a:t>--</a:t>
            </a:r>
            <a:r>
              <a:rPr kumimoji="1" lang="zh-CN" altLang="en-US" sz="2800" b="1" dirty="0">
                <a:solidFill>
                  <a:srgbClr val="000066"/>
                </a:solidFill>
                <a:effectLst>
                  <a:outerShdw blurRad="38100" dist="38100" dir="2700000" algn="tl">
                    <a:srgbClr val="C0C0C0"/>
                  </a:outerShdw>
                </a:effectLst>
                <a:latin typeface="黑体" pitchFamily="49" charset="-122"/>
                <a:ea typeface="黑体" pitchFamily="49" charset="-122"/>
              </a:rPr>
              <a:t>由电源、石墨管、保护气系统和循环水四部分组成。 </a:t>
            </a:r>
          </a:p>
        </p:txBody>
      </p:sp>
      <p:sp>
        <p:nvSpPr>
          <p:cNvPr id="28676" name="Rectangle 4"/>
          <p:cNvSpPr>
            <a:spLocks noChangeArrowheads="1"/>
          </p:cNvSpPr>
          <p:nvPr/>
        </p:nvSpPr>
        <p:spPr bwMode="auto">
          <a:xfrm>
            <a:off x="3505200" y="6034087"/>
            <a:ext cx="25146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zh-CN" altLang="en-US" dirty="0">
                <a:solidFill>
                  <a:srgbClr val="0000FF"/>
                </a:solidFill>
                <a:ea typeface="黑体" pitchFamily="49" charset="-122"/>
              </a:rPr>
              <a:t>石墨炉原子化器示意图</a:t>
            </a:r>
          </a:p>
        </p:txBody>
      </p:sp>
      <p:graphicFrame>
        <p:nvGraphicFramePr>
          <p:cNvPr id="28677" name="Object 5"/>
          <p:cNvGraphicFramePr>
            <a:graphicFrameLocks noChangeAspect="1"/>
          </p:cNvGraphicFramePr>
          <p:nvPr>
            <p:extLst>
              <p:ext uri="{D42A27DB-BD31-4B8C-83A1-F6EECF244321}">
                <p14:modId xmlns:p14="http://schemas.microsoft.com/office/powerpoint/2010/main" val="3281282564"/>
              </p:ext>
            </p:extLst>
          </p:nvPr>
        </p:nvGraphicFramePr>
        <p:xfrm>
          <a:off x="2095500" y="2971800"/>
          <a:ext cx="5334000" cy="2897188"/>
        </p:xfrm>
        <a:graphic>
          <a:graphicData uri="http://schemas.openxmlformats.org/presentationml/2006/ole">
            <mc:AlternateContent xmlns:mc="http://schemas.openxmlformats.org/markup-compatibility/2006">
              <mc:Choice xmlns:v="urn:schemas-microsoft-com:vml" Requires="v">
                <p:oleObj spid="_x0000_s124957" name="BMP 图象" r:id="rId3" imgW="4839375" imgH="2629267" progId="Paint.Picture">
                  <p:embed/>
                </p:oleObj>
              </mc:Choice>
              <mc:Fallback>
                <p:oleObj name="BMP 图象" r:id="rId3" imgW="4839375" imgH="2629267" progId="Paint.Picture">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95500" y="2971800"/>
                        <a:ext cx="5334000" cy="2897188"/>
                      </a:xfrm>
                      <a:prstGeom prst="rect">
                        <a:avLst/>
                      </a:prstGeom>
                      <a:noFill/>
                      <a:ln w="12700" cap="sq">
                        <a:solidFill>
                          <a:schemeClr val="folHlink"/>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368517900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28677"/>
                                        </p:tgtEl>
                                        <p:attrNameLst>
                                          <p:attrName>style.visibility</p:attrName>
                                        </p:attrNameLst>
                                      </p:cBhvr>
                                      <p:to>
                                        <p:strVal val="visible"/>
                                      </p:to>
                                    </p:set>
                                    <p:animEffect transition="in" filter="wipe(left)">
                                      <p:cBhvr>
                                        <p:cTn id="7" dur="500"/>
                                        <p:tgtEl>
                                          <p:spTgt spid="286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txBox="1">
            <a:spLocks noChangeArrowheads="1"/>
          </p:cNvSpPr>
          <p:nvPr/>
        </p:nvSpPr>
        <p:spPr>
          <a:xfrm>
            <a:off x="762000" y="304800"/>
            <a:ext cx="4648200" cy="609600"/>
          </a:xfrm>
          <a:prstGeom prst="rect">
            <a:avLst/>
          </a:prstGeom>
        </p:spPr>
        <p:txBody>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ea typeface="宋体" pitchFamily="2" charset="-122"/>
              </a:defRPr>
            </a:lvl2pPr>
            <a:lvl3pPr algn="ctr" rtl="0" fontAlgn="base">
              <a:spcBef>
                <a:spcPct val="0"/>
              </a:spcBef>
              <a:spcAft>
                <a:spcPct val="0"/>
              </a:spcAft>
              <a:defRPr sz="4400">
                <a:solidFill>
                  <a:schemeClr val="tx2"/>
                </a:solidFill>
                <a:latin typeface="Arial" charset="0"/>
                <a:ea typeface="宋体" pitchFamily="2" charset="-122"/>
              </a:defRPr>
            </a:lvl3pPr>
            <a:lvl4pPr algn="ctr" rtl="0" fontAlgn="base">
              <a:spcBef>
                <a:spcPct val="0"/>
              </a:spcBef>
              <a:spcAft>
                <a:spcPct val="0"/>
              </a:spcAft>
              <a:defRPr sz="4400">
                <a:solidFill>
                  <a:schemeClr val="tx2"/>
                </a:solidFill>
                <a:latin typeface="Arial" charset="0"/>
                <a:ea typeface="宋体" pitchFamily="2" charset="-122"/>
              </a:defRPr>
            </a:lvl4pPr>
            <a:lvl5pPr algn="ctr" rtl="0" fontAlgn="base">
              <a:spcBef>
                <a:spcPct val="0"/>
              </a:spcBef>
              <a:spcAft>
                <a:spcPct val="0"/>
              </a:spcAft>
              <a:defRPr sz="4400">
                <a:solidFill>
                  <a:schemeClr val="tx2"/>
                </a:solidFill>
                <a:latin typeface="Arial" charset="0"/>
                <a:ea typeface="宋体" pitchFamily="2" charset="-122"/>
              </a:defRPr>
            </a:lvl5pPr>
            <a:lvl6pPr marL="457200" algn="ctr" rtl="0" fontAlgn="base">
              <a:spcBef>
                <a:spcPct val="0"/>
              </a:spcBef>
              <a:spcAft>
                <a:spcPct val="0"/>
              </a:spcAft>
              <a:defRPr sz="4400">
                <a:solidFill>
                  <a:schemeClr val="tx2"/>
                </a:solidFill>
                <a:latin typeface="Arial" charset="0"/>
                <a:ea typeface="宋体" pitchFamily="2" charset="-122"/>
              </a:defRPr>
            </a:lvl6pPr>
            <a:lvl7pPr marL="914400" algn="ctr" rtl="0" fontAlgn="base">
              <a:spcBef>
                <a:spcPct val="0"/>
              </a:spcBef>
              <a:spcAft>
                <a:spcPct val="0"/>
              </a:spcAft>
              <a:defRPr sz="4400">
                <a:solidFill>
                  <a:schemeClr val="tx2"/>
                </a:solidFill>
                <a:latin typeface="Arial" charset="0"/>
                <a:ea typeface="宋体" pitchFamily="2" charset="-122"/>
              </a:defRPr>
            </a:lvl7pPr>
            <a:lvl8pPr marL="1371600" algn="ctr" rtl="0" fontAlgn="base">
              <a:spcBef>
                <a:spcPct val="0"/>
              </a:spcBef>
              <a:spcAft>
                <a:spcPct val="0"/>
              </a:spcAft>
              <a:defRPr sz="4400">
                <a:solidFill>
                  <a:schemeClr val="tx2"/>
                </a:solidFill>
                <a:latin typeface="Arial" charset="0"/>
                <a:ea typeface="宋体" pitchFamily="2" charset="-122"/>
              </a:defRPr>
            </a:lvl8pPr>
            <a:lvl9pPr marL="1828800" algn="ctr" rtl="0" fontAlgn="base">
              <a:spcBef>
                <a:spcPct val="0"/>
              </a:spcBef>
              <a:spcAft>
                <a:spcPct val="0"/>
              </a:spcAft>
              <a:defRPr sz="4400">
                <a:solidFill>
                  <a:schemeClr val="tx2"/>
                </a:solidFill>
                <a:latin typeface="Arial" charset="0"/>
                <a:ea typeface="宋体" pitchFamily="2" charset="-122"/>
              </a:defRPr>
            </a:lvl9pPr>
          </a:lstStyle>
          <a:p>
            <a:pPr algn="l"/>
            <a:r>
              <a:rPr kumimoji="1" lang="zh-CN" altLang="en-US" sz="2800" b="1" dirty="0" smtClean="0">
                <a:solidFill>
                  <a:srgbClr val="A50021"/>
                </a:solidFill>
                <a:effectLst>
                  <a:outerShdw blurRad="38100" dist="38100" dir="2700000" algn="tl">
                    <a:srgbClr val="C0C0C0"/>
                  </a:outerShdw>
                </a:effectLst>
                <a:latin typeface="黑体" pitchFamily="49" charset="-122"/>
                <a:ea typeface="黑体" pitchFamily="49" charset="-122"/>
                <a:cs typeface="+mn-cs"/>
              </a:rPr>
              <a:t>原子化</a:t>
            </a:r>
            <a:r>
              <a:rPr kumimoji="1" lang="zh-CN" altLang="en-US" sz="2800" b="1" dirty="0">
                <a:solidFill>
                  <a:srgbClr val="A50021"/>
                </a:solidFill>
                <a:effectLst>
                  <a:outerShdw blurRad="38100" dist="38100" dir="2700000" algn="tl">
                    <a:srgbClr val="C0C0C0"/>
                  </a:outerShdw>
                </a:effectLst>
                <a:latin typeface="黑体" pitchFamily="49" charset="-122"/>
                <a:ea typeface="黑体" pitchFamily="49" charset="-122"/>
                <a:cs typeface="+mn-cs"/>
              </a:rPr>
              <a:t>过程</a:t>
            </a:r>
            <a:endParaRPr kumimoji="1" lang="zh-CN" altLang="zh-CN" sz="2800" b="1" dirty="0">
              <a:solidFill>
                <a:srgbClr val="A50021"/>
              </a:solidFill>
              <a:effectLst>
                <a:outerShdw blurRad="38100" dist="38100" dir="2700000" algn="tl">
                  <a:srgbClr val="C0C0C0"/>
                </a:outerShdw>
              </a:effectLst>
              <a:latin typeface="黑体" pitchFamily="49" charset="-122"/>
              <a:ea typeface="黑体" pitchFamily="49" charset="-122"/>
              <a:cs typeface="+mn-cs"/>
            </a:endParaRPr>
          </a:p>
        </p:txBody>
      </p:sp>
      <p:sp>
        <p:nvSpPr>
          <p:cNvPr id="6" name="Text Box 3"/>
          <p:cNvSpPr txBox="1">
            <a:spLocks noChangeArrowheads="1"/>
          </p:cNvSpPr>
          <p:nvPr/>
        </p:nvSpPr>
        <p:spPr bwMode="auto">
          <a:xfrm>
            <a:off x="304800" y="5252333"/>
            <a:ext cx="8686800" cy="9198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just">
              <a:lnSpc>
                <a:spcPct val="120000"/>
              </a:lnSpc>
            </a:pPr>
            <a:r>
              <a:rPr kumimoji="1" lang="zh-CN" altLang="en-US" sz="2400" b="1" dirty="0">
                <a:solidFill>
                  <a:srgbClr val="000066"/>
                </a:solidFill>
                <a:effectLst>
                  <a:outerShdw blurRad="38100" dist="38100" dir="2700000" algn="tl">
                    <a:srgbClr val="C0C0C0"/>
                  </a:outerShdw>
                </a:effectLst>
                <a:latin typeface="黑体" pitchFamily="49" charset="-122"/>
                <a:ea typeface="黑体" pitchFamily="49" charset="-122"/>
              </a:rPr>
              <a:t>原子化过程分为</a:t>
            </a:r>
            <a:r>
              <a:rPr kumimoji="1" lang="zh-CN" altLang="en-US" sz="2400" b="1" dirty="0">
                <a:solidFill>
                  <a:srgbClr val="003300"/>
                </a:solidFill>
                <a:effectLst>
                  <a:outerShdw blurRad="38100" dist="38100" dir="2700000" algn="tl">
                    <a:srgbClr val="C0C0C0"/>
                  </a:outerShdw>
                </a:effectLst>
                <a:latin typeface="Arial" pitchFamily="34" charset="0"/>
                <a:ea typeface="黑体" pitchFamily="49" charset="-122"/>
              </a:rPr>
              <a:t>干燥</a:t>
            </a:r>
            <a:r>
              <a:rPr kumimoji="1" lang="zh-CN" altLang="en-US" sz="2400" b="1" dirty="0">
                <a:solidFill>
                  <a:srgbClr val="000066"/>
                </a:solidFill>
                <a:effectLst>
                  <a:outerShdw blurRad="38100" dist="38100" dir="2700000" algn="tl">
                    <a:srgbClr val="C0C0C0"/>
                  </a:outerShdw>
                </a:effectLst>
                <a:latin typeface="黑体" pitchFamily="49" charset="-122"/>
                <a:ea typeface="黑体" pitchFamily="49" charset="-122"/>
              </a:rPr>
              <a:t>、</a:t>
            </a:r>
            <a:r>
              <a:rPr kumimoji="1" lang="zh-CN" altLang="en-US" sz="2400" b="1" dirty="0">
                <a:solidFill>
                  <a:srgbClr val="003300"/>
                </a:solidFill>
                <a:effectLst>
                  <a:outerShdw blurRad="38100" dist="38100" dir="2700000" algn="tl">
                    <a:srgbClr val="C0C0C0"/>
                  </a:outerShdw>
                </a:effectLst>
                <a:latin typeface="Arial" pitchFamily="34" charset="0"/>
                <a:ea typeface="黑体" pitchFamily="49" charset="-122"/>
              </a:rPr>
              <a:t>灰化</a:t>
            </a:r>
            <a:r>
              <a:rPr kumimoji="1" lang="zh-CN" altLang="en-US" sz="2400" b="1" dirty="0">
                <a:solidFill>
                  <a:srgbClr val="000066"/>
                </a:solidFill>
                <a:effectLst>
                  <a:outerShdw blurRad="38100" dist="38100" dir="2700000" algn="tl">
                    <a:srgbClr val="C0C0C0"/>
                  </a:outerShdw>
                </a:effectLst>
                <a:latin typeface="黑体" pitchFamily="49" charset="-122"/>
                <a:ea typeface="黑体" pitchFamily="49" charset="-122"/>
              </a:rPr>
              <a:t>(去除基体)、</a:t>
            </a:r>
            <a:r>
              <a:rPr kumimoji="1" lang="zh-CN" altLang="en-US" sz="2400" b="1" dirty="0">
                <a:solidFill>
                  <a:srgbClr val="003300"/>
                </a:solidFill>
                <a:effectLst>
                  <a:outerShdw blurRad="38100" dist="38100" dir="2700000" algn="tl">
                    <a:srgbClr val="C0C0C0"/>
                  </a:outerShdw>
                </a:effectLst>
                <a:latin typeface="Arial" pitchFamily="34" charset="0"/>
                <a:ea typeface="黑体" pitchFamily="49" charset="-122"/>
              </a:rPr>
              <a:t>原子化</a:t>
            </a:r>
            <a:r>
              <a:rPr kumimoji="1" lang="zh-CN" altLang="en-US" sz="2400" b="1" dirty="0">
                <a:solidFill>
                  <a:srgbClr val="000066"/>
                </a:solidFill>
                <a:effectLst>
                  <a:outerShdw blurRad="38100" dist="38100" dir="2700000" algn="tl">
                    <a:srgbClr val="C0C0C0"/>
                  </a:outerShdw>
                </a:effectLst>
                <a:latin typeface="黑体" pitchFamily="49" charset="-122"/>
                <a:ea typeface="黑体" pitchFamily="49" charset="-122"/>
              </a:rPr>
              <a:t>、</a:t>
            </a:r>
            <a:r>
              <a:rPr kumimoji="1" lang="zh-CN" altLang="en-US" sz="2400" b="1" dirty="0">
                <a:solidFill>
                  <a:srgbClr val="003300"/>
                </a:solidFill>
                <a:effectLst>
                  <a:outerShdw blurRad="38100" dist="38100" dir="2700000" algn="tl">
                    <a:srgbClr val="C0C0C0"/>
                  </a:outerShdw>
                </a:effectLst>
                <a:latin typeface="Arial" pitchFamily="34" charset="0"/>
                <a:ea typeface="黑体" pitchFamily="49" charset="-122"/>
              </a:rPr>
              <a:t>净化</a:t>
            </a:r>
            <a:r>
              <a:rPr kumimoji="1" lang="zh-CN" altLang="en-US" sz="2400" b="1" dirty="0">
                <a:solidFill>
                  <a:srgbClr val="000066"/>
                </a:solidFill>
                <a:effectLst>
                  <a:outerShdw blurRad="38100" dist="38100" dir="2700000" algn="tl">
                    <a:srgbClr val="C0C0C0"/>
                  </a:outerShdw>
                </a:effectLst>
                <a:latin typeface="黑体" pitchFamily="49" charset="-122"/>
                <a:ea typeface="黑体" pitchFamily="49" charset="-122"/>
              </a:rPr>
              <a:t>(去除残渣) 四个阶段，待测元素在高温下生成基态原子。</a:t>
            </a:r>
          </a:p>
        </p:txBody>
      </p:sp>
      <p:graphicFrame>
        <p:nvGraphicFramePr>
          <p:cNvPr id="7" name="Object 4"/>
          <p:cNvGraphicFramePr>
            <a:graphicFrameLocks noChangeAspect="1"/>
          </p:cNvGraphicFramePr>
          <p:nvPr/>
        </p:nvGraphicFramePr>
        <p:xfrm>
          <a:off x="762000" y="1143000"/>
          <a:ext cx="8001000" cy="3935413"/>
        </p:xfrm>
        <a:graphic>
          <a:graphicData uri="http://schemas.openxmlformats.org/presentationml/2006/ole">
            <mc:AlternateContent xmlns:mc="http://schemas.openxmlformats.org/markup-compatibility/2006">
              <mc:Choice xmlns:v="urn:schemas-microsoft-com:vml" Requires="v">
                <p:oleObj spid="_x0000_s28734" name="BMP 图象" r:id="rId3" imgW="4819048" imgH="2371429" progId="Paint.Picture">
                  <p:embed/>
                </p:oleObj>
              </mc:Choice>
              <mc:Fallback>
                <p:oleObj name="BMP 图象" r:id="rId3" imgW="4819048" imgH="2371429" progId="Paint.Picture">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0" y="1143000"/>
                        <a:ext cx="8001000" cy="3935413"/>
                      </a:xfrm>
                      <a:prstGeom prst="rect">
                        <a:avLst/>
                      </a:prstGeom>
                      <a:noFill/>
                      <a:ln w="12700" cap="sq">
                        <a:solidFill>
                          <a:srgbClr val="00990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6">
                                            <p:txEl>
                                              <p:pRg st="0" end="0"/>
                                            </p:txEl>
                                          </p:spTgt>
                                        </p:tgtEl>
                                        <p:attrNameLst>
                                          <p:attrName>style.visibility</p:attrName>
                                        </p:attrNameLst>
                                      </p:cBhvr>
                                      <p:to>
                                        <p:strVal val="visible"/>
                                      </p:to>
                                    </p:set>
                                    <p:animEffect transition="in" filter="wipe(left)">
                                      <p:cBhvr>
                                        <p:cTn id="17"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utoUpdateAnimBg="0"/>
      <p:bldP spid="6" grpId="0" build="p" autoUpdateAnimBg="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8" name="Text Box 4"/>
          <p:cNvSpPr txBox="1">
            <a:spLocks noChangeArrowheads="1"/>
          </p:cNvSpPr>
          <p:nvPr/>
        </p:nvSpPr>
        <p:spPr bwMode="auto">
          <a:xfrm>
            <a:off x="381000" y="381000"/>
            <a:ext cx="8610600" cy="35702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kumimoji="1" lang="zh-CN" altLang="en-US" sz="2800" b="1" dirty="0">
                <a:solidFill>
                  <a:srgbClr val="A50021"/>
                </a:solidFill>
                <a:effectLst>
                  <a:outerShdw blurRad="38100" dist="38100" dir="2700000" algn="tl">
                    <a:srgbClr val="C0C0C0"/>
                  </a:outerShdw>
                </a:effectLst>
                <a:latin typeface="黑体" pitchFamily="49" charset="-122"/>
                <a:ea typeface="黑体" pitchFamily="49" charset="-122"/>
              </a:rPr>
              <a:t>石墨炉原子化器的特点</a:t>
            </a:r>
            <a:r>
              <a:rPr lang="zh-CN" altLang="en-US" sz="2400" dirty="0">
                <a:latin typeface="仿宋_GB2312" pitchFamily="49" charset="-122"/>
                <a:ea typeface="仿宋_GB2312" pitchFamily="49" charset="-122"/>
              </a:rPr>
              <a:t>　</a:t>
            </a:r>
            <a:r>
              <a:rPr lang="zh-CN" altLang="en-US" sz="2000" dirty="0">
                <a:latin typeface="仿宋_GB2312" pitchFamily="49" charset="-122"/>
                <a:ea typeface="仿宋_GB2312" pitchFamily="49" charset="-122"/>
              </a:rPr>
              <a:t> </a:t>
            </a:r>
          </a:p>
          <a:p>
            <a:pPr>
              <a:spcBef>
                <a:spcPct val="50000"/>
              </a:spcBef>
            </a:pPr>
            <a:r>
              <a:rPr kumimoji="1" lang="zh-CN" altLang="en-US" sz="2800" b="1" dirty="0">
                <a:solidFill>
                  <a:srgbClr val="003300"/>
                </a:solidFill>
                <a:effectLst>
                  <a:outerShdw blurRad="38100" dist="38100" dir="2700000" algn="tl">
                    <a:srgbClr val="C0C0C0"/>
                  </a:outerShdw>
                </a:effectLst>
                <a:latin typeface="Arial" pitchFamily="34" charset="0"/>
                <a:ea typeface="黑体" pitchFamily="49" charset="-122"/>
              </a:rPr>
              <a:t>优点：</a:t>
            </a:r>
          </a:p>
          <a:p>
            <a:pPr marL="342900" indent="-342900">
              <a:spcBef>
                <a:spcPct val="50000"/>
              </a:spcBef>
              <a:buFont typeface="Wingdings" pitchFamily="2" charset="2"/>
              <a:buChar char="Ø"/>
            </a:pPr>
            <a:r>
              <a:rPr kumimoji="1" lang="zh-CN" altLang="en-US" sz="2400" b="1" dirty="0" smtClean="0">
                <a:solidFill>
                  <a:srgbClr val="000066"/>
                </a:solidFill>
                <a:effectLst>
                  <a:outerShdw blurRad="38100" dist="38100" dir="2700000" algn="tl">
                    <a:srgbClr val="C0C0C0"/>
                  </a:outerShdw>
                </a:effectLst>
                <a:latin typeface="黑体" pitchFamily="49" charset="-122"/>
                <a:ea typeface="黑体" pitchFamily="49" charset="-122"/>
              </a:rPr>
              <a:t>灵敏度</a:t>
            </a:r>
            <a:r>
              <a:rPr kumimoji="1" lang="zh-CN" altLang="en-US" sz="2400" b="1" dirty="0">
                <a:solidFill>
                  <a:srgbClr val="000066"/>
                </a:solidFill>
                <a:effectLst>
                  <a:outerShdw blurRad="38100" dist="38100" dir="2700000" algn="tl">
                    <a:srgbClr val="C0C0C0"/>
                  </a:outerShdw>
                </a:effectLst>
                <a:latin typeface="黑体" pitchFamily="49" charset="-122"/>
                <a:ea typeface="黑体" pitchFamily="49" charset="-122"/>
              </a:rPr>
              <a:t>高，检测限低。这是由于温度较高，原子化效率高；管内原子蒸气不被载气稀释，原子在吸收区域中平均停留时间长；经干燥、灰化过程，起到了分离、富集的作用；</a:t>
            </a:r>
          </a:p>
          <a:p>
            <a:pPr marL="342900" indent="-342900">
              <a:spcBef>
                <a:spcPct val="50000"/>
              </a:spcBef>
              <a:buFont typeface="Wingdings" pitchFamily="2" charset="2"/>
              <a:buChar char="Ø"/>
            </a:pPr>
            <a:r>
              <a:rPr kumimoji="1" lang="zh-CN" altLang="en-US" sz="2400" b="1" dirty="0" smtClean="0">
                <a:solidFill>
                  <a:srgbClr val="000066"/>
                </a:solidFill>
                <a:effectLst>
                  <a:outerShdw blurRad="38100" dist="38100" dir="2700000" algn="tl">
                    <a:srgbClr val="C0C0C0"/>
                  </a:outerShdw>
                </a:effectLst>
                <a:latin typeface="黑体" pitchFamily="49" charset="-122"/>
                <a:ea typeface="黑体" pitchFamily="49" charset="-122"/>
              </a:rPr>
              <a:t>原子化</a:t>
            </a:r>
            <a:r>
              <a:rPr kumimoji="1" lang="zh-CN" altLang="en-US" sz="2400" b="1" dirty="0">
                <a:solidFill>
                  <a:srgbClr val="000066"/>
                </a:solidFill>
                <a:effectLst>
                  <a:outerShdw blurRad="38100" dist="38100" dir="2700000" algn="tl">
                    <a:srgbClr val="C0C0C0"/>
                  </a:outerShdw>
                </a:effectLst>
                <a:latin typeface="黑体" pitchFamily="49" charset="-122"/>
                <a:ea typeface="黑体" pitchFamily="49" charset="-122"/>
              </a:rPr>
              <a:t>温度高。可用于那些较难挥发和原子化的元素的分析。</a:t>
            </a:r>
          </a:p>
          <a:p>
            <a:pPr marL="342900" indent="-342900">
              <a:spcBef>
                <a:spcPct val="50000"/>
              </a:spcBef>
              <a:buFont typeface="Wingdings" pitchFamily="2" charset="2"/>
              <a:buChar char="Ø"/>
            </a:pPr>
            <a:r>
              <a:rPr kumimoji="1" lang="zh-CN" altLang="en-US" sz="2400" b="1" dirty="0" smtClean="0">
                <a:solidFill>
                  <a:srgbClr val="000066"/>
                </a:solidFill>
                <a:effectLst>
                  <a:outerShdw blurRad="38100" dist="38100" dir="2700000" algn="tl">
                    <a:srgbClr val="C0C0C0"/>
                  </a:outerShdw>
                </a:effectLst>
                <a:latin typeface="黑体" pitchFamily="49" charset="-122"/>
                <a:ea typeface="黑体" pitchFamily="49" charset="-122"/>
              </a:rPr>
              <a:t>进</a:t>
            </a:r>
            <a:r>
              <a:rPr kumimoji="1" lang="zh-CN" altLang="en-US" sz="2400" b="1" dirty="0">
                <a:solidFill>
                  <a:srgbClr val="000066"/>
                </a:solidFill>
                <a:effectLst>
                  <a:outerShdw blurRad="38100" dist="38100" dir="2700000" algn="tl">
                    <a:srgbClr val="C0C0C0"/>
                  </a:outerShdw>
                </a:effectLst>
                <a:latin typeface="黑体" pitchFamily="49" charset="-122"/>
                <a:ea typeface="黑体" pitchFamily="49" charset="-122"/>
              </a:rPr>
              <a:t>样量少。溶液试样量仅为</a:t>
            </a:r>
            <a:r>
              <a:rPr kumimoji="1" lang="en-US" altLang="zh-CN" sz="2400" b="1" dirty="0">
                <a:solidFill>
                  <a:srgbClr val="000066"/>
                </a:solidFill>
                <a:effectLst>
                  <a:outerShdw blurRad="38100" dist="38100" dir="2700000" algn="tl">
                    <a:srgbClr val="C0C0C0"/>
                  </a:outerShdw>
                </a:effectLst>
                <a:latin typeface="黑体" pitchFamily="49" charset="-122"/>
                <a:ea typeface="黑体" pitchFamily="49" charset="-122"/>
              </a:rPr>
              <a:t>1</a:t>
            </a:r>
            <a:r>
              <a:rPr kumimoji="1" lang="zh-CN" altLang="en-US" sz="2400" b="1" dirty="0">
                <a:solidFill>
                  <a:srgbClr val="000066"/>
                </a:solidFill>
                <a:effectLst>
                  <a:outerShdw blurRad="38100" dist="38100" dir="2700000" algn="tl">
                    <a:srgbClr val="C0C0C0"/>
                  </a:outerShdw>
                </a:effectLst>
                <a:latin typeface="黑体" pitchFamily="49" charset="-122"/>
                <a:ea typeface="黑体" pitchFamily="49" charset="-122"/>
              </a:rPr>
              <a:t>～</a:t>
            </a:r>
            <a:r>
              <a:rPr kumimoji="1" lang="en-US" altLang="zh-CN" sz="2400" b="1" dirty="0">
                <a:solidFill>
                  <a:srgbClr val="000066"/>
                </a:solidFill>
                <a:effectLst>
                  <a:outerShdw blurRad="38100" dist="38100" dir="2700000" algn="tl">
                    <a:srgbClr val="C0C0C0"/>
                  </a:outerShdw>
                </a:effectLst>
                <a:latin typeface="黑体" pitchFamily="49" charset="-122"/>
                <a:ea typeface="黑体" pitchFamily="49" charset="-122"/>
              </a:rPr>
              <a:t>50μl</a:t>
            </a:r>
            <a:r>
              <a:rPr kumimoji="1" lang="zh-CN" altLang="en-US" sz="2400" b="1" dirty="0">
                <a:solidFill>
                  <a:srgbClr val="000066"/>
                </a:solidFill>
                <a:effectLst>
                  <a:outerShdw blurRad="38100" dist="38100" dir="2700000" algn="tl">
                    <a:srgbClr val="C0C0C0"/>
                  </a:outerShdw>
                </a:effectLst>
                <a:latin typeface="黑体" pitchFamily="49" charset="-122"/>
                <a:ea typeface="黑体" pitchFamily="49" charset="-122"/>
              </a:rPr>
              <a:t>，固体试样量仅为几</a:t>
            </a:r>
            <a:r>
              <a:rPr kumimoji="1" lang="en-US" altLang="zh-CN" sz="2400" b="1" dirty="0">
                <a:solidFill>
                  <a:srgbClr val="000066"/>
                </a:solidFill>
                <a:effectLst>
                  <a:outerShdw blurRad="38100" dist="38100" dir="2700000" algn="tl">
                    <a:srgbClr val="C0C0C0"/>
                  </a:outerShdw>
                </a:effectLst>
                <a:latin typeface="黑体" pitchFamily="49" charset="-122"/>
                <a:ea typeface="黑体" pitchFamily="49" charset="-122"/>
              </a:rPr>
              <a:t>mg</a:t>
            </a:r>
            <a:r>
              <a:rPr kumimoji="1" lang="zh-CN" altLang="en-US" sz="2400" b="1" dirty="0">
                <a:solidFill>
                  <a:srgbClr val="000066"/>
                </a:solidFill>
                <a:effectLst>
                  <a:outerShdw blurRad="38100" dist="38100" dir="2700000" algn="tl">
                    <a:srgbClr val="C0C0C0"/>
                  </a:outerShdw>
                </a:effectLst>
                <a:latin typeface="黑体" pitchFamily="49" charset="-122"/>
                <a:ea typeface="黑体" pitchFamily="49" charset="-122"/>
              </a:rPr>
              <a:t>。</a:t>
            </a:r>
            <a:r>
              <a:rPr lang="zh-CN" altLang="en-US" sz="2400" dirty="0">
                <a:latin typeface="仿宋_GB2312" pitchFamily="49" charset="-122"/>
                <a:ea typeface="仿宋_GB2312" pitchFamily="49" charset="-122"/>
              </a:rPr>
              <a:t>　</a:t>
            </a:r>
          </a:p>
        </p:txBody>
      </p:sp>
      <p:sp>
        <p:nvSpPr>
          <p:cNvPr id="3" name="Rectangle 6"/>
          <p:cNvSpPr>
            <a:spLocks noChangeArrowheads="1"/>
          </p:cNvSpPr>
          <p:nvPr/>
        </p:nvSpPr>
        <p:spPr bwMode="auto">
          <a:xfrm>
            <a:off x="425450" y="4038600"/>
            <a:ext cx="7194550" cy="2420937"/>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FFCC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81000" indent="-381000" algn="just">
              <a:lnSpc>
                <a:spcPct val="110000"/>
              </a:lnSpc>
              <a:spcBef>
                <a:spcPct val="20000"/>
              </a:spcBef>
            </a:pPr>
            <a:r>
              <a:rPr kumimoji="1" lang="zh-CN" altLang="en-US" sz="2800" b="1" dirty="0">
                <a:solidFill>
                  <a:srgbClr val="003300"/>
                </a:solidFill>
                <a:effectLst>
                  <a:outerShdw blurRad="38100" dist="38100" dir="2700000" algn="tl">
                    <a:srgbClr val="C0C0C0"/>
                  </a:outerShdw>
                </a:effectLst>
                <a:latin typeface="Arial" pitchFamily="34" charset="0"/>
                <a:ea typeface="黑体" pitchFamily="49" charset="-122"/>
              </a:rPr>
              <a:t>缺点：</a:t>
            </a:r>
          </a:p>
          <a:p>
            <a:pPr marL="381000" indent="-381000">
              <a:lnSpc>
                <a:spcPct val="110000"/>
              </a:lnSpc>
              <a:spcBef>
                <a:spcPct val="20000"/>
              </a:spcBef>
              <a:buSzPct val="120000"/>
              <a:buFontTx/>
              <a:buBlip>
                <a:blip r:embed="rId3"/>
              </a:buBlip>
            </a:pPr>
            <a:r>
              <a:rPr kumimoji="1" lang="zh-CN" altLang="en-US" sz="2400" b="1" dirty="0">
                <a:solidFill>
                  <a:srgbClr val="000066"/>
                </a:solidFill>
                <a:effectLst>
                  <a:outerShdw blurRad="38100" dist="38100" dir="2700000" algn="tl">
                    <a:srgbClr val="C0C0C0"/>
                  </a:outerShdw>
                </a:effectLst>
                <a:latin typeface="黑体" pitchFamily="49" charset="-122"/>
                <a:ea typeface="黑体" pitchFamily="49" charset="-122"/>
              </a:rPr>
              <a:t>精密度、重现性较差</a:t>
            </a:r>
            <a:r>
              <a:rPr kumimoji="1" lang="zh-CN" altLang="en-US" sz="2400" b="1" dirty="0" smtClean="0">
                <a:solidFill>
                  <a:srgbClr val="000066"/>
                </a:solidFill>
                <a:effectLst>
                  <a:outerShdw blurRad="38100" dist="38100" dir="2700000" algn="tl">
                    <a:srgbClr val="C0C0C0"/>
                  </a:outerShdw>
                </a:effectLst>
                <a:latin typeface="黑体" pitchFamily="49" charset="-122"/>
                <a:ea typeface="黑体" pitchFamily="49" charset="-122"/>
              </a:rPr>
              <a:t>。</a:t>
            </a:r>
            <a:r>
              <a:rPr kumimoji="1" lang="en-US" altLang="zh-CN" sz="2400" b="1" dirty="0" smtClean="0">
                <a:solidFill>
                  <a:srgbClr val="000066"/>
                </a:solidFill>
                <a:effectLst>
                  <a:outerShdw blurRad="38100" dist="38100" dir="2700000" algn="tl">
                    <a:srgbClr val="C0C0C0"/>
                  </a:outerShdw>
                </a:effectLst>
                <a:latin typeface="黑体" pitchFamily="49" charset="-122"/>
                <a:ea typeface="黑体" pitchFamily="49" charset="-122"/>
              </a:rPr>
              <a:t>5~10</a:t>
            </a:r>
            <a:r>
              <a:rPr kumimoji="1" lang="en-US" altLang="zh-CN" sz="2400" b="1" dirty="0">
                <a:solidFill>
                  <a:srgbClr val="000066"/>
                </a:solidFill>
                <a:effectLst>
                  <a:outerShdw blurRad="38100" dist="38100" dir="2700000" algn="tl">
                    <a:srgbClr val="C0C0C0"/>
                  </a:outerShdw>
                </a:effectLst>
                <a:latin typeface="黑体" pitchFamily="49" charset="-122"/>
                <a:ea typeface="黑体" pitchFamily="49" charset="-122"/>
              </a:rPr>
              <a:t>%</a:t>
            </a:r>
          </a:p>
          <a:p>
            <a:pPr marL="381000" indent="-381000">
              <a:lnSpc>
                <a:spcPct val="110000"/>
              </a:lnSpc>
              <a:spcBef>
                <a:spcPct val="20000"/>
              </a:spcBef>
              <a:buSzPct val="120000"/>
              <a:buFontTx/>
              <a:buBlip>
                <a:blip r:embed="rId3"/>
              </a:buBlip>
            </a:pPr>
            <a:r>
              <a:rPr kumimoji="1" lang="zh-CN" altLang="en-US" sz="2400" b="1" dirty="0">
                <a:solidFill>
                  <a:srgbClr val="000066"/>
                </a:solidFill>
                <a:effectLst>
                  <a:outerShdw blurRad="38100" dist="38100" dir="2700000" algn="tl">
                    <a:srgbClr val="C0C0C0"/>
                  </a:outerShdw>
                </a:effectLst>
                <a:latin typeface="黑体" pitchFamily="49" charset="-122"/>
                <a:ea typeface="黑体" pitchFamily="49" charset="-122"/>
              </a:rPr>
              <a:t>存在记忆效应。</a:t>
            </a:r>
          </a:p>
          <a:p>
            <a:pPr marL="381000" indent="-381000">
              <a:lnSpc>
                <a:spcPct val="110000"/>
              </a:lnSpc>
              <a:spcBef>
                <a:spcPct val="20000"/>
              </a:spcBef>
              <a:buSzPct val="120000"/>
              <a:buFontTx/>
              <a:buBlip>
                <a:blip r:embed="rId3"/>
              </a:buBlip>
            </a:pPr>
            <a:r>
              <a:rPr kumimoji="1" lang="zh-CN" altLang="en-US" sz="2400" b="1" dirty="0">
                <a:solidFill>
                  <a:srgbClr val="000066"/>
                </a:solidFill>
                <a:effectLst>
                  <a:outerShdw blurRad="38100" dist="38100" dir="2700000" algn="tl">
                    <a:srgbClr val="C0C0C0"/>
                  </a:outerShdw>
                </a:effectLst>
                <a:latin typeface="黑体" pitchFamily="49" charset="-122"/>
                <a:ea typeface="黑体" pitchFamily="49" charset="-122"/>
              </a:rPr>
              <a:t>杂散光引起的背景干扰较严重，需要校正。</a:t>
            </a:r>
          </a:p>
          <a:p>
            <a:pPr marL="381000" indent="-381000">
              <a:lnSpc>
                <a:spcPct val="110000"/>
              </a:lnSpc>
              <a:spcBef>
                <a:spcPct val="20000"/>
              </a:spcBef>
              <a:buSzPct val="120000"/>
              <a:buFontTx/>
              <a:buBlip>
                <a:blip r:embed="rId3"/>
              </a:buBlip>
            </a:pPr>
            <a:r>
              <a:rPr kumimoji="1" lang="zh-CN" altLang="en-US" sz="2400" b="1" dirty="0">
                <a:solidFill>
                  <a:srgbClr val="000066"/>
                </a:solidFill>
                <a:effectLst>
                  <a:outerShdw blurRad="38100" dist="38100" dir="2700000" algn="tl">
                    <a:srgbClr val="C0C0C0"/>
                  </a:outerShdw>
                </a:effectLst>
                <a:latin typeface="黑体" pitchFamily="49" charset="-122"/>
                <a:ea typeface="黑体" pitchFamily="49" charset="-122"/>
              </a:rPr>
              <a:t>只能测定液体样品。</a:t>
            </a: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2" name="Rectangle 4"/>
          <p:cNvSpPr>
            <a:spLocks noChangeArrowheads="1"/>
          </p:cNvSpPr>
          <p:nvPr/>
        </p:nvSpPr>
        <p:spPr bwMode="auto">
          <a:xfrm>
            <a:off x="1752600" y="622628"/>
            <a:ext cx="60960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r>
              <a:rPr kumimoji="1" lang="zh-CN" altLang="en-US" sz="2800" b="1" dirty="0">
                <a:solidFill>
                  <a:srgbClr val="A50021"/>
                </a:solidFill>
                <a:effectLst>
                  <a:outerShdw blurRad="38100" dist="38100" dir="2700000" algn="tl">
                    <a:srgbClr val="C0C0C0"/>
                  </a:outerShdw>
                </a:effectLst>
                <a:latin typeface="黑体" pitchFamily="49" charset="-122"/>
                <a:ea typeface="黑体" pitchFamily="49" charset="-122"/>
              </a:rPr>
              <a:t>火焰原子化法与石墨炉原子化法比较</a:t>
            </a:r>
          </a:p>
        </p:txBody>
      </p:sp>
      <p:graphicFrame>
        <p:nvGraphicFramePr>
          <p:cNvPr id="73910" name="Group 182"/>
          <p:cNvGraphicFramePr>
            <a:graphicFrameLocks noGrp="1"/>
          </p:cNvGraphicFramePr>
          <p:nvPr>
            <p:extLst>
              <p:ext uri="{D42A27DB-BD31-4B8C-83A1-F6EECF244321}">
                <p14:modId xmlns:p14="http://schemas.microsoft.com/office/powerpoint/2010/main" val="2036812196"/>
              </p:ext>
            </p:extLst>
          </p:nvPr>
        </p:nvGraphicFramePr>
        <p:xfrm>
          <a:off x="152400" y="1524000"/>
          <a:ext cx="8839200" cy="3281364"/>
        </p:xfrm>
        <a:graphic>
          <a:graphicData uri="http://schemas.openxmlformats.org/drawingml/2006/table">
            <a:tbl>
              <a:tblPr/>
              <a:tblGrid>
                <a:gridCol w="609600"/>
                <a:gridCol w="1016000"/>
                <a:gridCol w="1116013"/>
                <a:gridCol w="1016000"/>
                <a:gridCol w="982662"/>
                <a:gridCol w="804863"/>
                <a:gridCol w="1285875"/>
                <a:gridCol w="1044575"/>
                <a:gridCol w="963612"/>
              </a:tblGrid>
              <a:tr h="665163">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dirty="0" smtClean="0">
                          <a:ln>
                            <a:noFill/>
                          </a:ln>
                          <a:solidFill>
                            <a:schemeClr val="tx1"/>
                          </a:solidFill>
                          <a:effectLst/>
                          <a:latin typeface="黑体" pitchFamily="49" charset="-122"/>
                          <a:ea typeface="黑体" pitchFamily="49" charset="-122"/>
                        </a:rPr>
                        <a:t>方法</a:t>
                      </a:r>
                      <a:endParaRPr kumimoji="0" lang="zh-CN" altLang="en-US" sz="3200" b="0" i="0" u="none" strike="noStrike" cap="none" normalizeH="0" baseline="0" dirty="0" smtClean="0">
                        <a:ln>
                          <a:noFill/>
                        </a:ln>
                        <a:solidFill>
                          <a:schemeClr val="tx1"/>
                        </a:solidFill>
                        <a:effectLst/>
                        <a:latin typeface="黑体" pitchFamily="49" charset="-122"/>
                        <a:ea typeface="黑体" pitchFamily="49" charset="-122"/>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dirty="0" smtClean="0">
                          <a:ln>
                            <a:noFill/>
                          </a:ln>
                          <a:solidFill>
                            <a:schemeClr val="tx1"/>
                          </a:solidFill>
                          <a:effectLst/>
                          <a:latin typeface="黑体" pitchFamily="49" charset="-122"/>
                          <a:ea typeface="黑体" pitchFamily="49" charset="-122"/>
                        </a:rPr>
                        <a:t>原子化热源</a:t>
                      </a:r>
                      <a:endParaRPr kumimoji="0" lang="zh-CN" altLang="en-US" sz="3200" b="0" i="0" u="none" strike="noStrike" cap="none" normalizeH="0" baseline="0" dirty="0" smtClean="0">
                        <a:ln>
                          <a:noFill/>
                        </a:ln>
                        <a:solidFill>
                          <a:schemeClr val="tx1"/>
                        </a:solidFill>
                        <a:effectLst/>
                        <a:latin typeface="黑体" pitchFamily="49" charset="-122"/>
                        <a:ea typeface="黑体" pitchFamily="49" charset="-122"/>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dirty="0" smtClean="0">
                          <a:ln>
                            <a:noFill/>
                          </a:ln>
                          <a:solidFill>
                            <a:schemeClr val="tx1"/>
                          </a:solidFill>
                          <a:effectLst/>
                          <a:latin typeface="黑体" pitchFamily="49" charset="-122"/>
                          <a:ea typeface="黑体" pitchFamily="49" charset="-122"/>
                        </a:rPr>
                        <a:t>原子化</a:t>
                      </a:r>
                    </a:p>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dirty="0" smtClean="0">
                          <a:ln>
                            <a:noFill/>
                          </a:ln>
                          <a:solidFill>
                            <a:schemeClr val="tx1"/>
                          </a:solidFill>
                          <a:effectLst/>
                          <a:latin typeface="黑体" pitchFamily="49" charset="-122"/>
                          <a:ea typeface="黑体" pitchFamily="49" charset="-122"/>
                        </a:rPr>
                        <a:t>温度</a:t>
                      </a:r>
                      <a:endParaRPr kumimoji="0" lang="zh-CN" altLang="en-US" sz="3200" b="0" i="0" u="none" strike="noStrike" cap="none" normalizeH="0" baseline="0" dirty="0" smtClean="0">
                        <a:ln>
                          <a:noFill/>
                        </a:ln>
                        <a:solidFill>
                          <a:schemeClr val="tx1"/>
                        </a:solidFill>
                        <a:effectLst/>
                        <a:latin typeface="黑体" pitchFamily="49" charset="-122"/>
                        <a:ea typeface="黑体" pitchFamily="49" charset="-122"/>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dirty="0" smtClean="0">
                          <a:ln>
                            <a:noFill/>
                          </a:ln>
                          <a:solidFill>
                            <a:schemeClr val="tx1"/>
                          </a:solidFill>
                          <a:effectLst/>
                          <a:latin typeface="黑体" pitchFamily="49" charset="-122"/>
                          <a:ea typeface="黑体" pitchFamily="49" charset="-122"/>
                        </a:rPr>
                        <a:t>原子化效率</a:t>
                      </a:r>
                      <a:endParaRPr kumimoji="0" lang="zh-CN" altLang="en-US" sz="3200" b="0" i="0" u="none" strike="noStrike" cap="none" normalizeH="0" baseline="0" dirty="0" smtClean="0">
                        <a:ln>
                          <a:noFill/>
                        </a:ln>
                        <a:solidFill>
                          <a:schemeClr val="tx1"/>
                        </a:solidFill>
                        <a:effectLst/>
                        <a:latin typeface="黑体" pitchFamily="49" charset="-122"/>
                        <a:ea typeface="黑体" pitchFamily="49" charset="-122"/>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smtClean="0">
                          <a:ln>
                            <a:noFill/>
                          </a:ln>
                          <a:solidFill>
                            <a:schemeClr val="tx1"/>
                          </a:solidFill>
                          <a:effectLst/>
                          <a:latin typeface="黑体" pitchFamily="49" charset="-122"/>
                          <a:ea typeface="黑体" pitchFamily="49" charset="-122"/>
                        </a:rPr>
                        <a:t>进样体积 </a:t>
                      </a:r>
                      <a:endParaRPr kumimoji="0" lang="zh-CN" altLang="en-US" sz="3200" b="0" i="0" u="none" strike="noStrike" cap="none" normalizeH="0" baseline="0" smtClean="0">
                        <a:ln>
                          <a:noFill/>
                        </a:ln>
                        <a:solidFill>
                          <a:schemeClr val="tx1"/>
                        </a:solidFill>
                        <a:effectLst/>
                        <a:latin typeface="黑体" pitchFamily="49" charset="-122"/>
                        <a:ea typeface="黑体" pitchFamily="49" charset="-122"/>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smtClean="0">
                          <a:ln>
                            <a:noFill/>
                          </a:ln>
                          <a:solidFill>
                            <a:schemeClr val="tx1"/>
                          </a:solidFill>
                          <a:effectLst/>
                          <a:latin typeface="黑体" pitchFamily="49" charset="-122"/>
                          <a:ea typeface="黑体" pitchFamily="49" charset="-122"/>
                        </a:rPr>
                        <a:t>讯号形状</a:t>
                      </a:r>
                      <a:endParaRPr kumimoji="0" lang="zh-CN" altLang="en-US" sz="3200" b="0" i="0" u="none" strike="noStrike" cap="none" normalizeH="0" baseline="0" smtClean="0">
                        <a:ln>
                          <a:noFill/>
                        </a:ln>
                        <a:solidFill>
                          <a:schemeClr val="tx1"/>
                        </a:solidFill>
                        <a:effectLst/>
                        <a:latin typeface="黑体" pitchFamily="49" charset="-122"/>
                        <a:ea typeface="黑体" pitchFamily="49" charset="-122"/>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smtClean="0">
                          <a:ln>
                            <a:noFill/>
                          </a:ln>
                          <a:solidFill>
                            <a:schemeClr val="tx1"/>
                          </a:solidFill>
                          <a:effectLst/>
                          <a:latin typeface="黑体" pitchFamily="49" charset="-122"/>
                          <a:ea typeface="黑体" pitchFamily="49" charset="-122"/>
                        </a:rPr>
                        <a:t>检出限</a:t>
                      </a:r>
                      <a:endParaRPr kumimoji="0" lang="zh-CN" altLang="en-US" sz="3200" b="0" i="0" u="none" strike="noStrike" cap="none" normalizeH="0" baseline="0" smtClean="0">
                        <a:ln>
                          <a:noFill/>
                        </a:ln>
                        <a:solidFill>
                          <a:schemeClr val="tx1"/>
                        </a:solidFill>
                        <a:effectLst/>
                        <a:latin typeface="黑体" pitchFamily="49" charset="-122"/>
                        <a:ea typeface="黑体" pitchFamily="49" charset="-122"/>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smtClean="0">
                          <a:ln>
                            <a:noFill/>
                          </a:ln>
                          <a:solidFill>
                            <a:schemeClr val="tx1"/>
                          </a:solidFill>
                          <a:effectLst/>
                          <a:latin typeface="黑体" pitchFamily="49" charset="-122"/>
                          <a:ea typeface="黑体" pitchFamily="49" charset="-122"/>
                        </a:rPr>
                        <a:t>重现性</a:t>
                      </a:r>
                      <a:endParaRPr kumimoji="0" lang="zh-CN" altLang="en-US" sz="3200" b="0" i="0" u="none" strike="noStrike" cap="none" normalizeH="0" baseline="0" smtClean="0">
                        <a:ln>
                          <a:noFill/>
                        </a:ln>
                        <a:solidFill>
                          <a:schemeClr val="tx1"/>
                        </a:solidFill>
                        <a:effectLst/>
                        <a:latin typeface="黑体" pitchFamily="49" charset="-122"/>
                        <a:ea typeface="黑体" pitchFamily="49" charset="-122"/>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smtClean="0">
                          <a:ln>
                            <a:noFill/>
                          </a:ln>
                          <a:solidFill>
                            <a:schemeClr val="tx1"/>
                          </a:solidFill>
                          <a:effectLst/>
                          <a:latin typeface="黑体" pitchFamily="49" charset="-122"/>
                          <a:ea typeface="黑体" pitchFamily="49" charset="-122"/>
                        </a:rPr>
                        <a:t>基体效应</a:t>
                      </a:r>
                      <a:endParaRPr kumimoji="0" lang="zh-CN" altLang="en-US" sz="3200" b="0" i="0" u="none" strike="noStrike" cap="none" normalizeH="0" baseline="0" smtClean="0">
                        <a:ln>
                          <a:noFill/>
                        </a:ln>
                        <a:solidFill>
                          <a:schemeClr val="tx1"/>
                        </a:solidFill>
                        <a:effectLst/>
                        <a:latin typeface="黑体" pitchFamily="49" charset="-122"/>
                        <a:ea typeface="黑体" pitchFamily="49" charset="-122"/>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r>
              <a:tr h="1436688">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smtClean="0">
                          <a:ln>
                            <a:noFill/>
                          </a:ln>
                          <a:solidFill>
                            <a:schemeClr val="tx1"/>
                          </a:solidFill>
                          <a:effectLst/>
                          <a:latin typeface="黑体" pitchFamily="49" charset="-122"/>
                          <a:ea typeface="黑体" pitchFamily="49" charset="-122"/>
                        </a:rPr>
                        <a:t>火焰</a:t>
                      </a:r>
                      <a:endParaRPr kumimoji="0" lang="zh-CN" altLang="en-US" sz="3200" b="0" i="0" u="none" strike="noStrike" cap="none" normalizeH="0" baseline="0" smtClean="0">
                        <a:ln>
                          <a:noFill/>
                        </a:ln>
                        <a:solidFill>
                          <a:schemeClr val="tx1"/>
                        </a:solidFill>
                        <a:effectLst/>
                        <a:latin typeface="黑体" pitchFamily="49" charset="-122"/>
                        <a:ea typeface="黑体" pitchFamily="49" charset="-122"/>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smtClean="0">
                          <a:ln>
                            <a:noFill/>
                          </a:ln>
                          <a:solidFill>
                            <a:schemeClr val="tx1"/>
                          </a:solidFill>
                          <a:effectLst/>
                          <a:latin typeface="黑体" pitchFamily="49" charset="-122"/>
                          <a:ea typeface="黑体" pitchFamily="49" charset="-122"/>
                        </a:rPr>
                        <a:t>化学火焰能</a:t>
                      </a:r>
                      <a:endParaRPr kumimoji="0" lang="zh-CN" altLang="en-US" sz="3200" b="0" i="0" u="none" strike="noStrike" cap="none" normalizeH="0" baseline="0" smtClean="0">
                        <a:ln>
                          <a:noFill/>
                        </a:ln>
                        <a:solidFill>
                          <a:schemeClr val="tx1"/>
                        </a:solidFill>
                        <a:effectLst/>
                        <a:latin typeface="黑体" pitchFamily="49" charset="-122"/>
                        <a:ea typeface="黑体" pitchFamily="49" charset="-122"/>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smtClean="0">
                          <a:ln>
                            <a:noFill/>
                          </a:ln>
                          <a:solidFill>
                            <a:schemeClr val="tx1"/>
                          </a:solidFill>
                          <a:effectLst/>
                          <a:latin typeface="黑体" pitchFamily="49" charset="-122"/>
                          <a:ea typeface="黑体" pitchFamily="49" charset="-122"/>
                        </a:rPr>
                        <a:t>相对较低 </a:t>
                      </a:r>
                      <a:r>
                        <a:rPr kumimoji="0" lang="en-US" altLang="zh-CN" sz="1800" b="0" i="0" u="none" strike="noStrike" cap="none" normalizeH="0" baseline="0" smtClean="0">
                          <a:ln>
                            <a:noFill/>
                          </a:ln>
                          <a:solidFill>
                            <a:schemeClr val="tx1"/>
                          </a:solidFill>
                          <a:effectLst/>
                          <a:latin typeface="黑体" pitchFamily="49" charset="-122"/>
                          <a:ea typeface="黑体" pitchFamily="49" charset="-122"/>
                        </a:rPr>
                        <a:t>(</a:t>
                      </a:r>
                      <a:r>
                        <a:rPr kumimoji="0" lang="zh-CN" altLang="en-US" sz="1800" b="0" i="0" u="none" strike="noStrike" cap="none" normalizeH="0" baseline="0" smtClean="0">
                          <a:ln>
                            <a:noFill/>
                          </a:ln>
                          <a:solidFill>
                            <a:schemeClr val="tx1"/>
                          </a:solidFill>
                          <a:effectLst/>
                          <a:latin typeface="黑体" pitchFamily="49" charset="-122"/>
                          <a:ea typeface="黑体" pitchFamily="49" charset="-122"/>
                        </a:rPr>
                        <a:t>一般</a:t>
                      </a:r>
                      <a:r>
                        <a:rPr kumimoji="0" lang="en-US" altLang="zh-CN" sz="1800" b="0" i="0" u="none" strike="noStrike" cap="none" normalizeH="0" baseline="0" smtClean="0">
                          <a:ln>
                            <a:noFill/>
                          </a:ln>
                          <a:solidFill>
                            <a:schemeClr val="tx1"/>
                          </a:solidFill>
                          <a:effectLst/>
                          <a:latin typeface="黑体" pitchFamily="49" charset="-122"/>
                          <a:ea typeface="黑体" pitchFamily="49" charset="-122"/>
                        </a:rPr>
                        <a:t>&lt;3000℃)</a:t>
                      </a:r>
                      <a:endParaRPr kumimoji="0" lang="en-US" altLang="zh-CN" sz="3200" b="0" i="0" u="none" strike="noStrike" cap="none" normalizeH="0" baseline="0" smtClean="0">
                        <a:ln>
                          <a:noFill/>
                        </a:ln>
                        <a:solidFill>
                          <a:schemeClr val="tx1"/>
                        </a:solidFill>
                        <a:effectLst/>
                        <a:latin typeface="黑体" pitchFamily="49" charset="-122"/>
                        <a:ea typeface="黑体" pitchFamily="49" charset="-122"/>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dirty="0" smtClean="0">
                          <a:ln>
                            <a:noFill/>
                          </a:ln>
                          <a:solidFill>
                            <a:schemeClr val="tx1"/>
                          </a:solidFill>
                          <a:effectLst/>
                          <a:latin typeface="黑体" pitchFamily="49" charset="-122"/>
                          <a:ea typeface="黑体" pitchFamily="49" charset="-122"/>
                        </a:rPr>
                        <a:t>较低 </a:t>
                      </a:r>
                      <a:r>
                        <a:rPr kumimoji="0" lang="en-US" altLang="zh-CN" sz="1800" b="0" i="0" u="none" strike="noStrike" cap="none" normalizeH="0" baseline="0" dirty="0" smtClean="0">
                          <a:ln>
                            <a:noFill/>
                          </a:ln>
                          <a:solidFill>
                            <a:schemeClr val="tx1"/>
                          </a:solidFill>
                          <a:effectLst/>
                          <a:latin typeface="黑体" pitchFamily="49" charset="-122"/>
                          <a:ea typeface="黑体" pitchFamily="49" charset="-122"/>
                        </a:rPr>
                        <a:t>(&lt;30</a:t>
                      </a:r>
                      <a:r>
                        <a:rPr kumimoji="0" lang="zh-CN" altLang="en-US" sz="1800" b="0" i="0" u="none" strike="noStrike" cap="none" normalizeH="0" baseline="0" dirty="0" smtClean="0">
                          <a:ln>
                            <a:noFill/>
                          </a:ln>
                          <a:solidFill>
                            <a:schemeClr val="tx1"/>
                          </a:solidFill>
                          <a:effectLst/>
                          <a:latin typeface="黑体" pitchFamily="49" charset="-122"/>
                          <a:ea typeface="黑体" pitchFamily="49" charset="-122"/>
                        </a:rPr>
                        <a:t>％</a:t>
                      </a:r>
                      <a:r>
                        <a:rPr kumimoji="0" lang="en-US" altLang="zh-CN" sz="1800" b="0" i="0" u="none" strike="noStrike" cap="none" normalizeH="0" baseline="0" dirty="0" smtClean="0">
                          <a:ln>
                            <a:noFill/>
                          </a:ln>
                          <a:solidFill>
                            <a:schemeClr val="tx1"/>
                          </a:solidFill>
                          <a:effectLst/>
                          <a:latin typeface="黑体" pitchFamily="49" charset="-122"/>
                          <a:ea typeface="黑体" pitchFamily="49" charset="-122"/>
                        </a:rPr>
                        <a:t>)</a:t>
                      </a:r>
                      <a:endParaRPr kumimoji="0" lang="en-US" altLang="zh-CN" sz="3200" b="0" i="0" u="none" strike="noStrike" cap="none" normalizeH="0" baseline="0" dirty="0" smtClean="0">
                        <a:ln>
                          <a:noFill/>
                        </a:ln>
                        <a:solidFill>
                          <a:schemeClr val="tx1"/>
                        </a:solidFill>
                        <a:effectLst/>
                        <a:latin typeface="黑体" pitchFamily="49" charset="-122"/>
                        <a:ea typeface="黑体" pitchFamily="49" charset="-122"/>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dirty="0" smtClean="0">
                          <a:ln>
                            <a:noFill/>
                          </a:ln>
                          <a:solidFill>
                            <a:schemeClr val="tx1"/>
                          </a:solidFill>
                          <a:effectLst/>
                          <a:latin typeface="黑体" pitchFamily="49" charset="-122"/>
                          <a:ea typeface="黑体" pitchFamily="49" charset="-122"/>
                        </a:rPr>
                        <a:t>较多 </a:t>
                      </a:r>
                      <a:r>
                        <a:rPr kumimoji="0" lang="en-US" altLang="zh-CN" sz="1800" b="0" i="0" u="none" strike="noStrike" cap="none" normalizeH="0" baseline="0" dirty="0" smtClean="0">
                          <a:ln>
                            <a:noFill/>
                          </a:ln>
                          <a:solidFill>
                            <a:schemeClr val="tx1"/>
                          </a:solidFill>
                          <a:effectLst/>
                          <a:latin typeface="黑体" pitchFamily="49" charset="-122"/>
                          <a:ea typeface="黑体" pitchFamily="49" charset="-122"/>
                        </a:rPr>
                        <a:t>(1ml)</a:t>
                      </a:r>
                      <a:endParaRPr kumimoji="0" lang="en-US" altLang="zh-CN" sz="3200" b="0" i="0" u="none" strike="noStrike" cap="none" normalizeH="0" baseline="0" dirty="0" smtClean="0">
                        <a:ln>
                          <a:noFill/>
                        </a:ln>
                        <a:solidFill>
                          <a:schemeClr val="tx1"/>
                        </a:solidFill>
                        <a:effectLst/>
                        <a:latin typeface="黑体" pitchFamily="49" charset="-122"/>
                        <a:ea typeface="黑体" pitchFamily="49" charset="-122"/>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dirty="0" smtClean="0">
                          <a:ln>
                            <a:noFill/>
                          </a:ln>
                          <a:solidFill>
                            <a:schemeClr val="tx1"/>
                          </a:solidFill>
                          <a:effectLst/>
                          <a:latin typeface="黑体" pitchFamily="49" charset="-122"/>
                          <a:ea typeface="黑体" pitchFamily="49" charset="-122"/>
                        </a:rPr>
                        <a:t>平顶形</a:t>
                      </a:r>
                      <a:endParaRPr kumimoji="0" lang="zh-CN" altLang="en-US" sz="3200" b="0" i="0" u="none" strike="noStrike" cap="none" normalizeH="0" baseline="0" dirty="0" smtClean="0">
                        <a:ln>
                          <a:noFill/>
                        </a:ln>
                        <a:solidFill>
                          <a:schemeClr val="tx1"/>
                        </a:solidFill>
                        <a:effectLst/>
                        <a:latin typeface="黑体" pitchFamily="49" charset="-122"/>
                        <a:ea typeface="黑体" pitchFamily="49" charset="-122"/>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dirty="0" smtClean="0">
                          <a:ln>
                            <a:noFill/>
                          </a:ln>
                          <a:solidFill>
                            <a:schemeClr val="tx1"/>
                          </a:solidFill>
                          <a:effectLst/>
                          <a:latin typeface="黑体" pitchFamily="49" charset="-122"/>
                          <a:ea typeface="黑体" pitchFamily="49" charset="-122"/>
                        </a:rPr>
                        <a:t>高 </a:t>
                      </a:r>
                      <a:r>
                        <a:rPr kumimoji="0" lang="en-US" altLang="zh-CN" sz="1800" b="0" i="0" u="none" strike="noStrike" cap="none" normalizeH="0" baseline="0" dirty="0" smtClean="0">
                          <a:ln>
                            <a:noFill/>
                          </a:ln>
                          <a:solidFill>
                            <a:schemeClr val="tx1"/>
                          </a:solidFill>
                          <a:effectLst/>
                          <a:latin typeface="黑体" pitchFamily="49" charset="-122"/>
                          <a:ea typeface="黑体" pitchFamily="49" charset="-122"/>
                        </a:rPr>
                        <a:t>Cd</a:t>
                      </a:r>
                      <a:r>
                        <a:rPr kumimoji="0" lang="zh-CN" altLang="en-US" sz="1800" b="0" i="0" u="none" strike="noStrike" cap="none" normalizeH="0" baseline="0" dirty="0" smtClean="0">
                          <a:ln>
                            <a:noFill/>
                          </a:ln>
                          <a:solidFill>
                            <a:schemeClr val="tx1"/>
                          </a:solidFill>
                          <a:effectLst/>
                          <a:latin typeface="黑体" pitchFamily="49" charset="-122"/>
                          <a:ea typeface="黑体" pitchFamily="49" charset="-122"/>
                        </a:rPr>
                        <a:t>：</a:t>
                      </a:r>
                      <a:r>
                        <a:rPr kumimoji="0" lang="en-US" altLang="zh-CN" sz="1800" b="0" i="0" u="none" strike="noStrike" cap="none" normalizeH="0" baseline="0" dirty="0" smtClean="0">
                          <a:ln>
                            <a:noFill/>
                          </a:ln>
                          <a:solidFill>
                            <a:schemeClr val="tx1"/>
                          </a:solidFill>
                          <a:effectLst/>
                          <a:latin typeface="黑体" pitchFamily="49" charset="-122"/>
                          <a:ea typeface="黑体" pitchFamily="49" charset="-122"/>
                        </a:rPr>
                        <a:t>0.5ng/ml</a:t>
                      </a:r>
                      <a:endParaRPr kumimoji="0" lang="en-US" altLang="zh-CN" sz="3200" b="0" i="0" u="none" strike="noStrike" cap="none" normalizeH="0" baseline="0" dirty="0" smtClean="0">
                        <a:ln>
                          <a:noFill/>
                        </a:ln>
                        <a:solidFill>
                          <a:schemeClr val="tx1"/>
                        </a:solidFill>
                        <a:effectLst/>
                        <a:latin typeface="黑体" pitchFamily="49" charset="-122"/>
                        <a:ea typeface="黑体" pitchFamily="49" charset="-122"/>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smtClean="0">
                          <a:ln>
                            <a:noFill/>
                          </a:ln>
                          <a:solidFill>
                            <a:schemeClr val="tx1"/>
                          </a:solidFill>
                          <a:effectLst/>
                          <a:latin typeface="黑体" pitchFamily="49" charset="-122"/>
                          <a:ea typeface="黑体" pitchFamily="49" charset="-122"/>
                        </a:rPr>
                        <a:t>较好</a:t>
                      </a:r>
                      <a:br>
                        <a:rPr kumimoji="0" lang="zh-CN" altLang="en-US" sz="1800" b="0" i="0" u="none" strike="noStrike" cap="none" normalizeH="0" baseline="0" smtClean="0">
                          <a:ln>
                            <a:noFill/>
                          </a:ln>
                          <a:solidFill>
                            <a:schemeClr val="tx1"/>
                          </a:solidFill>
                          <a:effectLst/>
                          <a:latin typeface="黑体" pitchFamily="49" charset="-122"/>
                          <a:ea typeface="黑体" pitchFamily="49" charset="-122"/>
                        </a:rPr>
                      </a:br>
                      <a:r>
                        <a:rPr kumimoji="0" lang="en-US" altLang="zh-CN" sz="1800" b="0" i="0" u="none" strike="noStrike" cap="none" normalizeH="0" baseline="0" smtClean="0">
                          <a:ln>
                            <a:noFill/>
                          </a:ln>
                          <a:solidFill>
                            <a:schemeClr val="tx1"/>
                          </a:solidFill>
                          <a:effectLst/>
                          <a:latin typeface="黑体" pitchFamily="49" charset="-122"/>
                          <a:ea typeface="黑体" pitchFamily="49" charset="-122"/>
                        </a:rPr>
                        <a:t>RSD</a:t>
                      </a:r>
                      <a:r>
                        <a:rPr kumimoji="0" lang="zh-CN" altLang="en-US" sz="1800" b="0" i="0" u="none" strike="noStrike" cap="none" normalizeH="0" baseline="0" smtClean="0">
                          <a:ln>
                            <a:noFill/>
                          </a:ln>
                          <a:solidFill>
                            <a:schemeClr val="tx1"/>
                          </a:solidFill>
                          <a:effectLst/>
                          <a:latin typeface="黑体" pitchFamily="49" charset="-122"/>
                          <a:ea typeface="黑体" pitchFamily="49" charset="-122"/>
                        </a:rPr>
                        <a:t>为</a:t>
                      </a:r>
                      <a:r>
                        <a:rPr kumimoji="0" lang="en-US" altLang="zh-CN" sz="1800" b="0" i="0" u="none" strike="noStrike" cap="none" normalizeH="0" baseline="0" smtClean="0">
                          <a:ln>
                            <a:noFill/>
                          </a:ln>
                          <a:solidFill>
                            <a:schemeClr val="tx1"/>
                          </a:solidFill>
                          <a:effectLst/>
                          <a:latin typeface="黑体" pitchFamily="49" charset="-122"/>
                          <a:ea typeface="黑体" pitchFamily="49" charset="-122"/>
                        </a:rPr>
                        <a:t>0.5</a:t>
                      </a:r>
                      <a:r>
                        <a:rPr kumimoji="0" lang="zh-CN" altLang="en-US" sz="1800" b="0" i="0" u="none" strike="noStrike" cap="none" normalizeH="0" baseline="0" smtClean="0">
                          <a:ln>
                            <a:noFill/>
                          </a:ln>
                          <a:solidFill>
                            <a:schemeClr val="tx1"/>
                          </a:solidFill>
                          <a:effectLst/>
                          <a:latin typeface="黑体" pitchFamily="49" charset="-122"/>
                          <a:ea typeface="黑体" pitchFamily="49" charset="-122"/>
                        </a:rPr>
                        <a:t>～</a:t>
                      </a:r>
                      <a:r>
                        <a:rPr kumimoji="0" lang="en-US" altLang="zh-CN" sz="1800" b="0" i="0" u="none" strike="noStrike" cap="none" normalizeH="0" baseline="0" smtClean="0">
                          <a:ln>
                            <a:noFill/>
                          </a:ln>
                          <a:solidFill>
                            <a:schemeClr val="tx1"/>
                          </a:solidFill>
                          <a:effectLst/>
                          <a:latin typeface="黑体" pitchFamily="49" charset="-122"/>
                          <a:ea typeface="黑体" pitchFamily="49" charset="-122"/>
                        </a:rPr>
                        <a:t>1%</a:t>
                      </a:r>
                      <a:endParaRPr kumimoji="0" lang="en-US" altLang="zh-CN" sz="3200" b="0" i="0" u="none" strike="noStrike" cap="none" normalizeH="0" baseline="0" smtClean="0">
                        <a:ln>
                          <a:noFill/>
                        </a:ln>
                        <a:solidFill>
                          <a:schemeClr val="tx1"/>
                        </a:solidFill>
                        <a:effectLst/>
                        <a:latin typeface="黑体" pitchFamily="49" charset="-122"/>
                        <a:ea typeface="黑体" pitchFamily="49" charset="-122"/>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smtClean="0">
                          <a:ln>
                            <a:noFill/>
                          </a:ln>
                          <a:solidFill>
                            <a:schemeClr val="tx1"/>
                          </a:solidFill>
                          <a:effectLst/>
                          <a:latin typeface="黑体" pitchFamily="49" charset="-122"/>
                          <a:ea typeface="黑体" pitchFamily="49" charset="-122"/>
                        </a:rPr>
                        <a:t>较小</a:t>
                      </a:r>
                      <a:endParaRPr kumimoji="0" lang="zh-CN" altLang="en-US" sz="3200" b="0" i="0" u="none" strike="noStrike" cap="none" normalizeH="0" baseline="0" smtClean="0">
                        <a:ln>
                          <a:noFill/>
                        </a:ln>
                        <a:solidFill>
                          <a:schemeClr val="tx1"/>
                        </a:solidFill>
                        <a:effectLst/>
                        <a:latin typeface="黑体" pitchFamily="49" charset="-122"/>
                        <a:ea typeface="黑体" pitchFamily="49" charset="-122"/>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r>
              <a:tr h="1179513">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smtClean="0">
                          <a:ln>
                            <a:noFill/>
                          </a:ln>
                          <a:solidFill>
                            <a:schemeClr val="tx1"/>
                          </a:solidFill>
                          <a:effectLst/>
                          <a:latin typeface="黑体" pitchFamily="49" charset="-122"/>
                          <a:ea typeface="黑体" pitchFamily="49" charset="-122"/>
                        </a:rPr>
                        <a:t>石墨炉</a:t>
                      </a:r>
                      <a:endParaRPr kumimoji="0" lang="zh-CN" altLang="en-US" sz="3200" b="0" i="0" u="none" strike="noStrike" cap="none" normalizeH="0" baseline="0" smtClean="0">
                        <a:ln>
                          <a:noFill/>
                        </a:ln>
                        <a:solidFill>
                          <a:schemeClr val="tx1"/>
                        </a:solidFill>
                        <a:effectLst/>
                        <a:latin typeface="黑体" pitchFamily="49" charset="-122"/>
                        <a:ea typeface="黑体" pitchFamily="49" charset="-122"/>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smtClean="0">
                          <a:ln>
                            <a:noFill/>
                          </a:ln>
                          <a:solidFill>
                            <a:schemeClr val="tx1"/>
                          </a:solidFill>
                          <a:effectLst/>
                          <a:latin typeface="黑体" pitchFamily="49" charset="-122"/>
                          <a:ea typeface="黑体" pitchFamily="49" charset="-122"/>
                        </a:rPr>
                        <a:t>电热能</a:t>
                      </a:r>
                      <a:endParaRPr kumimoji="0" lang="zh-CN" altLang="en-US" sz="3200" b="0" i="0" u="none" strike="noStrike" cap="none" normalizeH="0" baseline="0" smtClean="0">
                        <a:ln>
                          <a:noFill/>
                        </a:ln>
                        <a:solidFill>
                          <a:schemeClr val="tx1"/>
                        </a:solidFill>
                        <a:effectLst/>
                        <a:latin typeface="黑体" pitchFamily="49" charset="-122"/>
                        <a:ea typeface="黑体" pitchFamily="49" charset="-122"/>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smtClean="0">
                          <a:ln>
                            <a:noFill/>
                          </a:ln>
                          <a:solidFill>
                            <a:schemeClr val="tx1"/>
                          </a:solidFill>
                          <a:effectLst/>
                          <a:latin typeface="黑体" pitchFamily="49" charset="-122"/>
                          <a:ea typeface="黑体" pitchFamily="49" charset="-122"/>
                        </a:rPr>
                        <a:t>相对较高</a:t>
                      </a:r>
                      <a:br>
                        <a:rPr kumimoji="0" lang="zh-CN" altLang="en-US" sz="1800" b="0" i="0" u="none" strike="noStrike" cap="none" normalizeH="0" baseline="0" smtClean="0">
                          <a:ln>
                            <a:noFill/>
                          </a:ln>
                          <a:solidFill>
                            <a:schemeClr val="tx1"/>
                          </a:solidFill>
                          <a:effectLst/>
                          <a:latin typeface="黑体" pitchFamily="49" charset="-122"/>
                          <a:ea typeface="黑体" pitchFamily="49" charset="-122"/>
                        </a:rPr>
                      </a:br>
                      <a:r>
                        <a:rPr kumimoji="0" lang="en-US" altLang="zh-CN" sz="1800" b="0" i="0" u="none" strike="noStrike" cap="none" normalizeH="0" baseline="0" smtClean="0">
                          <a:ln>
                            <a:noFill/>
                          </a:ln>
                          <a:solidFill>
                            <a:schemeClr val="tx1"/>
                          </a:solidFill>
                          <a:effectLst/>
                          <a:latin typeface="黑体" pitchFamily="49" charset="-122"/>
                          <a:ea typeface="黑体" pitchFamily="49" charset="-122"/>
                        </a:rPr>
                        <a:t>(</a:t>
                      </a:r>
                      <a:r>
                        <a:rPr kumimoji="0" lang="zh-CN" altLang="en-US" sz="1800" b="0" i="0" u="none" strike="noStrike" cap="none" normalizeH="0" baseline="0" smtClean="0">
                          <a:ln>
                            <a:noFill/>
                          </a:ln>
                          <a:solidFill>
                            <a:schemeClr val="tx1"/>
                          </a:solidFill>
                          <a:effectLst/>
                          <a:latin typeface="黑体" pitchFamily="49" charset="-122"/>
                          <a:ea typeface="黑体" pitchFamily="49" charset="-122"/>
                        </a:rPr>
                        <a:t>可达</a:t>
                      </a:r>
                      <a:r>
                        <a:rPr kumimoji="0" lang="en-US" altLang="zh-CN" sz="1800" b="0" i="0" u="none" strike="noStrike" cap="none" normalizeH="0" baseline="0" smtClean="0">
                          <a:ln>
                            <a:noFill/>
                          </a:ln>
                          <a:solidFill>
                            <a:schemeClr val="tx1"/>
                          </a:solidFill>
                          <a:effectLst/>
                          <a:latin typeface="黑体" pitchFamily="49" charset="-122"/>
                          <a:ea typeface="黑体" pitchFamily="49" charset="-122"/>
                        </a:rPr>
                        <a:t>3000℃</a:t>
                      </a:r>
                      <a:endParaRPr kumimoji="0" lang="en-US" altLang="zh-CN" sz="3200" b="0" i="0" u="none" strike="noStrike" cap="none" normalizeH="0" baseline="0" smtClean="0">
                        <a:ln>
                          <a:noFill/>
                        </a:ln>
                        <a:solidFill>
                          <a:schemeClr val="tx1"/>
                        </a:solidFill>
                        <a:effectLst/>
                        <a:latin typeface="黑体" pitchFamily="49" charset="-122"/>
                        <a:ea typeface="黑体" pitchFamily="49" charset="-122"/>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smtClean="0">
                          <a:ln>
                            <a:noFill/>
                          </a:ln>
                          <a:solidFill>
                            <a:schemeClr val="tx1"/>
                          </a:solidFill>
                          <a:effectLst/>
                          <a:latin typeface="黑体" pitchFamily="49" charset="-122"/>
                          <a:ea typeface="黑体" pitchFamily="49" charset="-122"/>
                        </a:rPr>
                        <a:t>高 </a:t>
                      </a:r>
                      <a:r>
                        <a:rPr kumimoji="0" lang="en-US" altLang="zh-CN" sz="1800" b="0" i="0" u="none" strike="noStrike" cap="none" normalizeH="0" baseline="0" smtClean="0">
                          <a:ln>
                            <a:noFill/>
                          </a:ln>
                          <a:solidFill>
                            <a:schemeClr val="tx1"/>
                          </a:solidFill>
                          <a:effectLst/>
                          <a:latin typeface="黑体" pitchFamily="49" charset="-122"/>
                          <a:ea typeface="黑体" pitchFamily="49" charset="-122"/>
                        </a:rPr>
                        <a:t>(&gt;90%)</a:t>
                      </a:r>
                      <a:endParaRPr kumimoji="0" lang="en-US" altLang="zh-CN" sz="3200" b="0" i="0" u="none" strike="noStrike" cap="none" normalizeH="0" baseline="0" smtClean="0">
                        <a:ln>
                          <a:noFill/>
                        </a:ln>
                        <a:solidFill>
                          <a:schemeClr val="tx1"/>
                        </a:solidFill>
                        <a:effectLst/>
                        <a:latin typeface="黑体" pitchFamily="49" charset="-122"/>
                        <a:ea typeface="黑体" pitchFamily="49" charset="-122"/>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smtClean="0">
                          <a:ln>
                            <a:noFill/>
                          </a:ln>
                          <a:solidFill>
                            <a:schemeClr val="tx1"/>
                          </a:solidFill>
                          <a:effectLst/>
                          <a:latin typeface="黑体" pitchFamily="49" charset="-122"/>
                          <a:ea typeface="黑体" pitchFamily="49" charset="-122"/>
                        </a:rPr>
                        <a:t>较少 </a:t>
                      </a:r>
                      <a:r>
                        <a:rPr kumimoji="0" lang="en-US" altLang="zh-CN" sz="1800" b="0" i="0" u="none" strike="noStrike" cap="none" normalizeH="0" baseline="0" smtClean="0">
                          <a:ln>
                            <a:noFill/>
                          </a:ln>
                          <a:solidFill>
                            <a:schemeClr val="tx1"/>
                          </a:solidFill>
                          <a:effectLst/>
                          <a:latin typeface="黑体" pitchFamily="49" charset="-122"/>
                          <a:ea typeface="黑体" pitchFamily="49" charset="-122"/>
                        </a:rPr>
                        <a:t>(1</a:t>
                      </a:r>
                      <a:r>
                        <a:rPr kumimoji="0" lang="zh-CN" altLang="en-US" sz="1800" b="0" i="0" u="none" strike="noStrike" cap="none" normalizeH="0" baseline="0" smtClean="0">
                          <a:ln>
                            <a:noFill/>
                          </a:ln>
                          <a:solidFill>
                            <a:schemeClr val="tx1"/>
                          </a:solidFill>
                          <a:effectLst/>
                          <a:latin typeface="黑体" pitchFamily="49" charset="-122"/>
                          <a:ea typeface="黑体" pitchFamily="49" charset="-122"/>
                        </a:rPr>
                        <a:t>～</a:t>
                      </a:r>
                      <a:r>
                        <a:rPr kumimoji="0" lang="en-US" altLang="zh-CN" sz="1800" b="0" i="0" u="none" strike="noStrike" cap="none" normalizeH="0" baseline="0" smtClean="0">
                          <a:ln>
                            <a:noFill/>
                          </a:ln>
                          <a:solidFill>
                            <a:schemeClr val="tx1"/>
                          </a:solidFill>
                          <a:effectLst/>
                          <a:latin typeface="黑体" pitchFamily="49" charset="-122"/>
                          <a:ea typeface="黑体" pitchFamily="49" charset="-122"/>
                        </a:rPr>
                        <a:t>50μl)</a:t>
                      </a:r>
                      <a:endParaRPr kumimoji="0" lang="en-US" altLang="zh-CN" sz="3200" b="0" i="0" u="none" strike="noStrike" cap="none" normalizeH="0" baseline="0" smtClean="0">
                        <a:ln>
                          <a:noFill/>
                        </a:ln>
                        <a:solidFill>
                          <a:schemeClr val="tx1"/>
                        </a:solidFill>
                        <a:effectLst/>
                        <a:latin typeface="黑体" pitchFamily="49" charset="-122"/>
                        <a:ea typeface="黑体" pitchFamily="49" charset="-122"/>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smtClean="0">
                          <a:ln>
                            <a:noFill/>
                          </a:ln>
                          <a:solidFill>
                            <a:schemeClr val="tx1"/>
                          </a:solidFill>
                          <a:effectLst/>
                          <a:latin typeface="黑体" pitchFamily="49" charset="-122"/>
                          <a:ea typeface="黑体" pitchFamily="49" charset="-122"/>
                        </a:rPr>
                        <a:t>尖峰状</a:t>
                      </a:r>
                      <a:endParaRPr kumimoji="0" lang="zh-CN" altLang="en-US" sz="3200" b="0" i="0" u="none" strike="noStrike" cap="none" normalizeH="0" baseline="0" smtClean="0">
                        <a:ln>
                          <a:noFill/>
                        </a:ln>
                        <a:solidFill>
                          <a:schemeClr val="tx1"/>
                        </a:solidFill>
                        <a:effectLst/>
                        <a:latin typeface="黑体" pitchFamily="49" charset="-122"/>
                        <a:ea typeface="黑体" pitchFamily="49" charset="-122"/>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smtClean="0">
                          <a:ln>
                            <a:noFill/>
                          </a:ln>
                          <a:solidFill>
                            <a:schemeClr val="tx1"/>
                          </a:solidFill>
                          <a:effectLst/>
                          <a:latin typeface="黑体" pitchFamily="49" charset="-122"/>
                          <a:ea typeface="黑体" pitchFamily="49" charset="-122"/>
                        </a:rPr>
                        <a:t>低 </a:t>
                      </a:r>
                      <a:r>
                        <a:rPr kumimoji="0" lang="en-US" altLang="zh-CN" sz="1800" b="0" i="0" u="none" strike="noStrike" cap="none" normalizeH="0" baseline="0" smtClean="0">
                          <a:ln>
                            <a:noFill/>
                          </a:ln>
                          <a:solidFill>
                            <a:schemeClr val="tx1"/>
                          </a:solidFill>
                          <a:effectLst/>
                          <a:latin typeface="黑体" pitchFamily="49" charset="-122"/>
                          <a:ea typeface="黑体" pitchFamily="49" charset="-122"/>
                        </a:rPr>
                        <a:t>Cd</a:t>
                      </a:r>
                      <a:r>
                        <a:rPr kumimoji="0" lang="zh-CN" altLang="en-US" sz="1800" b="0" i="0" u="none" strike="noStrike" cap="none" normalizeH="0" baseline="0" smtClean="0">
                          <a:ln>
                            <a:noFill/>
                          </a:ln>
                          <a:solidFill>
                            <a:schemeClr val="tx1"/>
                          </a:solidFill>
                          <a:effectLst/>
                          <a:latin typeface="黑体" pitchFamily="49" charset="-122"/>
                          <a:ea typeface="黑体" pitchFamily="49" charset="-122"/>
                        </a:rPr>
                        <a:t>：</a:t>
                      </a:r>
                      <a:r>
                        <a:rPr kumimoji="0" lang="en-US" altLang="zh-CN" sz="1800" b="0" i="0" u="none" strike="noStrike" cap="none" normalizeH="0" baseline="0" smtClean="0">
                          <a:ln>
                            <a:noFill/>
                          </a:ln>
                          <a:solidFill>
                            <a:schemeClr val="tx1"/>
                          </a:solidFill>
                          <a:effectLst/>
                          <a:latin typeface="黑体" pitchFamily="49" charset="-122"/>
                          <a:ea typeface="黑体" pitchFamily="49" charset="-122"/>
                        </a:rPr>
                        <a:t>o.oo2ng/ml</a:t>
                      </a:r>
                      <a:endParaRPr kumimoji="0" lang="en-US" altLang="zh-CN" sz="3200" b="0" i="0" u="none" strike="noStrike" cap="none" normalizeH="0" baseline="0" smtClean="0">
                        <a:ln>
                          <a:noFill/>
                        </a:ln>
                        <a:solidFill>
                          <a:schemeClr val="tx1"/>
                        </a:solidFill>
                        <a:effectLst/>
                        <a:latin typeface="黑体" pitchFamily="49" charset="-122"/>
                        <a:ea typeface="黑体" pitchFamily="49" charset="-122"/>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dirty="0" smtClean="0">
                          <a:ln>
                            <a:noFill/>
                          </a:ln>
                          <a:solidFill>
                            <a:schemeClr val="tx1"/>
                          </a:solidFill>
                          <a:effectLst/>
                          <a:latin typeface="黑体" pitchFamily="49" charset="-122"/>
                          <a:ea typeface="黑体" pitchFamily="49" charset="-122"/>
                        </a:rPr>
                        <a:t>较差</a:t>
                      </a:r>
                      <a:br>
                        <a:rPr kumimoji="0" lang="zh-CN" altLang="en-US" sz="1800" b="0" i="0" u="none" strike="noStrike" cap="none" normalizeH="0" baseline="0" dirty="0" smtClean="0">
                          <a:ln>
                            <a:noFill/>
                          </a:ln>
                          <a:solidFill>
                            <a:schemeClr val="tx1"/>
                          </a:solidFill>
                          <a:effectLst/>
                          <a:latin typeface="黑体" pitchFamily="49" charset="-122"/>
                          <a:ea typeface="黑体" pitchFamily="49" charset="-122"/>
                        </a:rPr>
                      </a:br>
                      <a:r>
                        <a:rPr kumimoji="0" lang="en-US" altLang="zh-CN" sz="1800" b="0" i="0" u="none" strike="noStrike" cap="none" normalizeH="0" baseline="0" dirty="0" smtClean="0">
                          <a:ln>
                            <a:noFill/>
                          </a:ln>
                          <a:solidFill>
                            <a:schemeClr val="tx1"/>
                          </a:solidFill>
                          <a:effectLst/>
                          <a:latin typeface="黑体" pitchFamily="49" charset="-122"/>
                          <a:ea typeface="黑体" pitchFamily="49" charset="-122"/>
                        </a:rPr>
                        <a:t>RSD</a:t>
                      </a:r>
                      <a:r>
                        <a:rPr kumimoji="0" lang="zh-CN" altLang="en-US" sz="1800" b="0" i="0" u="none" strike="noStrike" cap="none" normalizeH="0" baseline="0" dirty="0" smtClean="0">
                          <a:ln>
                            <a:noFill/>
                          </a:ln>
                          <a:solidFill>
                            <a:schemeClr val="tx1"/>
                          </a:solidFill>
                          <a:effectLst/>
                          <a:latin typeface="黑体" pitchFamily="49" charset="-122"/>
                          <a:ea typeface="黑体" pitchFamily="49" charset="-122"/>
                        </a:rPr>
                        <a:t>为</a:t>
                      </a:r>
                      <a:r>
                        <a:rPr kumimoji="0" lang="en-US" altLang="zh-CN" sz="1800" b="0" i="0" u="none" strike="noStrike" cap="none" normalizeH="0" baseline="0" dirty="0" smtClean="0">
                          <a:ln>
                            <a:noFill/>
                          </a:ln>
                          <a:solidFill>
                            <a:schemeClr val="tx1"/>
                          </a:solidFill>
                          <a:effectLst/>
                          <a:latin typeface="黑体" pitchFamily="49" charset="-122"/>
                          <a:ea typeface="黑体" pitchFamily="49" charset="-122"/>
                        </a:rPr>
                        <a:t>1.5</a:t>
                      </a:r>
                      <a:r>
                        <a:rPr kumimoji="0" lang="zh-CN" altLang="en-US" sz="1800" b="0" i="0" u="none" strike="noStrike" cap="none" normalizeH="0" baseline="0" dirty="0" smtClean="0">
                          <a:ln>
                            <a:noFill/>
                          </a:ln>
                          <a:solidFill>
                            <a:schemeClr val="tx1"/>
                          </a:solidFill>
                          <a:effectLst/>
                          <a:latin typeface="黑体" pitchFamily="49" charset="-122"/>
                          <a:ea typeface="黑体" pitchFamily="49" charset="-122"/>
                        </a:rPr>
                        <a:t>～</a:t>
                      </a:r>
                      <a:r>
                        <a:rPr kumimoji="0" lang="en-US" altLang="zh-CN" sz="1800" b="0" i="0" u="none" strike="noStrike" cap="none" normalizeH="0" baseline="0" dirty="0" smtClean="0">
                          <a:ln>
                            <a:noFill/>
                          </a:ln>
                          <a:solidFill>
                            <a:schemeClr val="tx1"/>
                          </a:solidFill>
                          <a:effectLst/>
                          <a:latin typeface="黑体" pitchFamily="49" charset="-122"/>
                          <a:ea typeface="黑体" pitchFamily="49" charset="-122"/>
                        </a:rPr>
                        <a:t>5%</a:t>
                      </a:r>
                      <a:endParaRPr kumimoji="0" lang="en-US" altLang="zh-CN" sz="3200" b="0" i="0" u="none" strike="noStrike" cap="none" normalizeH="0" baseline="0" dirty="0" smtClean="0">
                        <a:ln>
                          <a:noFill/>
                        </a:ln>
                        <a:solidFill>
                          <a:schemeClr val="tx1"/>
                        </a:solidFill>
                        <a:effectLst/>
                        <a:latin typeface="黑体" pitchFamily="49" charset="-122"/>
                        <a:ea typeface="黑体" pitchFamily="49" charset="-122"/>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dirty="0" smtClean="0">
                          <a:ln>
                            <a:noFill/>
                          </a:ln>
                          <a:solidFill>
                            <a:schemeClr val="tx1"/>
                          </a:solidFill>
                          <a:effectLst/>
                          <a:latin typeface="黑体" pitchFamily="49" charset="-122"/>
                          <a:ea typeface="黑体" pitchFamily="49" charset="-122"/>
                        </a:rPr>
                        <a:t>较大</a:t>
                      </a:r>
                      <a:endParaRPr kumimoji="0" lang="zh-CN" altLang="en-US" sz="3200" b="0" i="0" u="none" strike="noStrike" cap="none" normalizeH="0" baseline="0" dirty="0" smtClean="0">
                        <a:ln>
                          <a:noFill/>
                        </a:ln>
                        <a:solidFill>
                          <a:schemeClr val="tx1"/>
                        </a:solidFill>
                        <a:effectLst/>
                        <a:latin typeface="黑体" pitchFamily="49" charset="-122"/>
                        <a:ea typeface="黑体" pitchFamily="49" charset="-122"/>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r>
            </a:tbl>
          </a:graphicData>
        </a:graphic>
      </p:graphicFrame>
      <p:sp>
        <p:nvSpPr>
          <p:cNvPr id="73905" name="Rectangle 177"/>
          <p:cNvSpPr>
            <a:spLocks noChangeArrowheads="1"/>
          </p:cNvSpPr>
          <p:nvPr/>
        </p:nvSpPr>
        <p:spPr bwMode="auto">
          <a:xfrm>
            <a:off x="2085975" y="4610100"/>
            <a:ext cx="184150" cy="503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altLang="zh-CN" sz="900"/>
              <a:t/>
            </a:r>
            <a:br>
              <a:rPr lang="en-US" altLang="zh-CN" sz="900"/>
            </a:br>
            <a:endParaRPr lang="en-US" altLang="zh-CN"/>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a:xfrm>
            <a:off x="685800" y="381000"/>
            <a:ext cx="4191000" cy="533400"/>
          </a:xfrm>
        </p:spPr>
        <p:txBody>
          <a:bodyPr/>
          <a:lstStyle/>
          <a:p>
            <a:pPr algn="l"/>
            <a:r>
              <a:rPr kumimoji="1" lang="en-US" altLang="zh-CN" sz="2800" b="1" kern="1200" dirty="0">
                <a:solidFill>
                  <a:srgbClr val="A50021"/>
                </a:solidFill>
                <a:effectLst>
                  <a:outerShdw blurRad="38100" dist="38100" dir="2700000" algn="tl">
                    <a:srgbClr val="C0C0C0"/>
                  </a:outerShdw>
                </a:effectLst>
                <a:latin typeface="黑体" pitchFamily="49" charset="-122"/>
                <a:ea typeface="黑体" pitchFamily="49" charset="-122"/>
                <a:cs typeface="+mn-cs"/>
              </a:rPr>
              <a:t>3.</a:t>
            </a:r>
            <a:r>
              <a:rPr kumimoji="1" lang="zh-CN" altLang="en-US" sz="2800" b="1" kern="1200" dirty="0">
                <a:solidFill>
                  <a:srgbClr val="A50021"/>
                </a:solidFill>
                <a:effectLst>
                  <a:outerShdw blurRad="38100" dist="38100" dir="2700000" algn="tl">
                    <a:srgbClr val="C0C0C0"/>
                  </a:outerShdw>
                </a:effectLst>
                <a:latin typeface="黑体" pitchFamily="49" charset="-122"/>
                <a:ea typeface="黑体" pitchFamily="49" charset="-122"/>
                <a:cs typeface="+mn-cs"/>
              </a:rPr>
              <a:t>其他原子化方法</a:t>
            </a:r>
            <a:endParaRPr kumimoji="1" lang="zh-CN" altLang="zh-CN" sz="2800" b="1" kern="1200" dirty="0">
              <a:solidFill>
                <a:srgbClr val="A50021"/>
              </a:solidFill>
              <a:effectLst>
                <a:outerShdw blurRad="38100" dist="38100" dir="2700000" algn="tl">
                  <a:srgbClr val="C0C0C0"/>
                </a:outerShdw>
              </a:effectLst>
              <a:latin typeface="黑体" pitchFamily="49" charset="-122"/>
              <a:ea typeface="黑体" pitchFamily="49" charset="-122"/>
              <a:cs typeface="+mn-cs"/>
            </a:endParaRPr>
          </a:p>
        </p:txBody>
      </p:sp>
      <p:sp>
        <p:nvSpPr>
          <p:cNvPr id="30723" name="Text Box 3"/>
          <p:cNvSpPr txBox="1">
            <a:spLocks noChangeArrowheads="1"/>
          </p:cNvSpPr>
          <p:nvPr/>
        </p:nvSpPr>
        <p:spPr bwMode="auto">
          <a:xfrm>
            <a:off x="457200" y="990600"/>
            <a:ext cx="8382000" cy="48567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just" eaLnBrk="0" hangingPunct="0">
              <a:lnSpc>
                <a:spcPct val="120000"/>
              </a:lnSpc>
            </a:pPr>
            <a:r>
              <a:rPr kumimoji="1" lang="zh-CN" altLang="en-US" sz="2400" b="1" dirty="0">
                <a:solidFill>
                  <a:srgbClr val="0000CC"/>
                </a:solidFill>
                <a:latin typeface="Times New Roman" pitchFamily="18" charset="0"/>
                <a:ea typeface="仿宋_GB2312" pitchFamily="49" charset="-122"/>
              </a:rPr>
              <a:t>（</a:t>
            </a:r>
            <a:r>
              <a:rPr kumimoji="1" lang="en-US" altLang="zh-CN" sz="2400" b="1" dirty="0">
                <a:solidFill>
                  <a:srgbClr val="0000CC"/>
                </a:solidFill>
                <a:latin typeface="黑体" pitchFamily="49" charset="-122"/>
                <a:ea typeface="黑体" pitchFamily="49" charset="-122"/>
              </a:rPr>
              <a:t>1</a:t>
            </a:r>
            <a:r>
              <a:rPr kumimoji="1" lang="zh-CN" altLang="en-US" sz="2400" b="1" dirty="0">
                <a:solidFill>
                  <a:srgbClr val="0000CC"/>
                </a:solidFill>
                <a:latin typeface="黑体" pitchFamily="49" charset="-122"/>
                <a:ea typeface="黑体" pitchFamily="49" charset="-122"/>
              </a:rPr>
              <a:t>）低温原子化方法</a:t>
            </a:r>
            <a:endParaRPr kumimoji="1" lang="zh-CN" altLang="en-US" sz="2400" dirty="0">
              <a:solidFill>
                <a:srgbClr val="0000CC"/>
              </a:solidFill>
              <a:latin typeface="黑体" pitchFamily="49" charset="-122"/>
              <a:ea typeface="黑体" pitchFamily="49" charset="-122"/>
            </a:endParaRPr>
          </a:p>
          <a:p>
            <a:pPr algn="just" eaLnBrk="0" hangingPunct="0">
              <a:lnSpc>
                <a:spcPct val="130000"/>
              </a:lnSpc>
            </a:pPr>
            <a:r>
              <a:rPr kumimoji="1" lang="zh-CN" altLang="en-US" sz="2400" b="1" dirty="0">
                <a:solidFill>
                  <a:srgbClr val="0000CC"/>
                </a:solidFill>
                <a:latin typeface="黑体" pitchFamily="49" charset="-122"/>
                <a:ea typeface="黑体" pitchFamily="49" charset="-122"/>
              </a:rPr>
              <a:t>   </a:t>
            </a:r>
            <a:r>
              <a:rPr kumimoji="1" lang="zh-CN" altLang="en-US" sz="2400" dirty="0" smtClean="0">
                <a:solidFill>
                  <a:srgbClr val="0000CC"/>
                </a:solidFill>
                <a:latin typeface="黑体" pitchFamily="49" charset="-122"/>
                <a:ea typeface="黑体" pitchFamily="49" charset="-122"/>
              </a:rPr>
              <a:t>主要</a:t>
            </a:r>
            <a:r>
              <a:rPr kumimoji="1" lang="zh-CN" altLang="en-US" sz="2400" dirty="0">
                <a:solidFill>
                  <a:srgbClr val="0000CC"/>
                </a:solidFill>
                <a:latin typeface="黑体" pitchFamily="49" charset="-122"/>
                <a:ea typeface="黑体" pitchFamily="49" charset="-122"/>
              </a:rPr>
              <a:t>是氢化物原子化方法，原子化温度</a:t>
            </a:r>
            <a:r>
              <a:rPr kumimoji="1" lang="en-US" altLang="zh-CN" sz="2400" dirty="0">
                <a:solidFill>
                  <a:srgbClr val="0000CC"/>
                </a:solidFill>
                <a:latin typeface="黑体" pitchFamily="49" charset="-122"/>
                <a:ea typeface="黑体" pitchFamily="49" charset="-122"/>
              </a:rPr>
              <a:t>700~900</a:t>
            </a:r>
            <a:r>
              <a:rPr kumimoji="1" lang="zh-CN" altLang="en-US" sz="2400" dirty="0">
                <a:solidFill>
                  <a:srgbClr val="0000CC"/>
                </a:solidFill>
                <a:latin typeface="黑体" pitchFamily="49" charset="-122"/>
                <a:ea typeface="黑体" pitchFamily="49" charset="-122"/>
              </a:rPr>
              <a:t>゜</a:t>
            </a:r>
            <a:r>
              <a:rPr kumimoji="1" lang="en-US" altLang="zh-CN" sz="2400" dirty="0">
                <a:solidFill>
                  <a:srgbClr val="0000CC"/>
                </a:solidFill>
                <a:latin typeface="黑体" pitchFamily="49" charset="-122"/>
                <a:ea typeface="黑体" pitchFamily="49" charset="-122"/>
              </a:rPr>
              <a:t>C </a:t>
            </a:r>
            <a:r>
              <a:rPr kumimoji="1" lang="zh-CN" altLang="en-US" sz="2400" dirty="0">
                <a:solidFill>
                  <a:srgbClr val="0000CC"/>
                </a:solidFill>
                <a:latin typeface="黑体" pitchFamily="49" charset="-122"/>
                <a:ea typeface="黑体" pitchFamily="49" charset="-122"/>
              </a:rPr>
              <a:t>；</a:t>
            </a:r>
          </a:p>
          <a:p>
            <a:pPr algn="just" eaLnBrk="0" hangingPunct="0">
              <a:lnSpc>
                <a:spcPct val="130000"/>
              </a:lnSpc>
            </a:pPr>
            <a:r>
              <a:rPr kumimoji="1" lang="zh-CN" altLang="en-US" sz="2400" dirty="0">
                <a:solidFill>
                  <a:srgbClr val="0000CC"/>
                </a:solidFill>
                <a:latin typeface="黑体" pitchFamily="49" charset="-122"/>
                <a:ea typeface="黑体" pitchFamily="49" charset="-122"/>
              </a:rPr>
              <a:t>   </a:t>
            </a:r>
            <a:r>
              <a:rPr kumimoji="1" lang="zh-CN" altLang="en-US" sz="2400" b="1" dirty="0" smtClean="0">
                <a:solidFill>
                  <a:srgbClr val="FF0000"/>
                </a:solidFill>
                <a:latin typeface="黑体" pitchFamily="49" charset="-122"/>
                <a:ea typeface="黑体" pitchFamily="49" charset="-122"/>
              </a:rPr>
              <a:t>主要</a:t>
            </a:r>
            <a:r>
              <a:rPr kumimoji="1" lang="zh-CN" altLang="en-US" sz="2400" b="1" dirty="0">
                <a:solidFill>
                  <a:srgbClr val="FF0000"/>
                </a:solidFill>
                <a:latin typeface="黑体" pitchFamily="49" charset="-122"/>
                <a:ea typeface="黑体" pitchFamily="49" charset="-122"/>
              </a:rPr>
              <a:t>应用于</a:t>
            </a:r>
            <a:r>
              <a:rPr kumimoji="1" lang="zh-CN" altLang="en-US" sz="2400" dirty="0">
                <a:solidFill>
                  <a:srgbClr val="0000CC"/>
                </a:solidFill>
                <a:latin typeface="黑体" pitchFamily="49" charset="-122"/>
                <a:ea typeface="黑体" pitchFamily="49" charset="-122"/>
              </a:rPr>
              <a:t>：</a:t>
            </a:r>
            <a:r>
              <a:rPr kumimoji="1" lang="en-US" altLang="zh-CN" sz="2400" dirty="0">
                <a:solidFill>
                  <a:srgbClr val="0000CC"/>
                </a:solidFill>
                <a:latin typeface="黑体" pitchFamily="49" charset="-122"/>
                <a:ea typeface="黑体" pitchFamily="49" charset="-122"/>
              </a:rPr>
              <a:t>As</a:t>
            </a:r>
            <a:r>
              <a:rPr kumimoji="1" lang="zh-CN" altLang="en-US" sz="2400" dirty="0">
                <a:solidFill>
                  <a:srgbClr val="0000CC"/>
                </a:solidFill>
                <a:latin typeface="黑体" pitchFamily="49" charset="-122"/>
                <a:ea typeface="黑体" pitchFamily="49" charset="-122"/>
              </a:rPr>
              <a:t>、</a:t>
            </a:r>
            <a:r>
              <a:rPr kumimoji="1" lang="en-US" altLang="zh-CN" sz="2400" dirty="0" err="1">
                <a:solidFill>
                  <a:srgbClr val="0000CC"/>
                </a:solidFill>
                <a:latin typeface="黑体" pitchFamily="49" charset="-122"/>
                <a:ea typeface="黑体" pitchFamily="49" charset="-122"/>
              </a:rPr>
              <a:t>Sb</a:t>
            </a:r>
            <a:r>
              <a:rPr kumimoji="1" lang="zh-CN" altLang="en-US" sz="2400" dirty="0">
                <a:solidFill>
                  <a:srgbClr val="0000CC"/>
                </a:solidFill>
                <a:latin typeface="黑体" pitchFamily="49" charset="-122"/>
                <a:ea typeface="黑体" pitchFamily="49" charset="-122"/>
              </a:rPr>
              <a:t>、</a:t>
            </a:r>
            <a:r>
              <a:rPr kumimoji="1" lang="en-US" altLang="zh-CN" sz="2400" dirty="0">
                <a:solidFill>
                  <a:srgbClr val="0000CC"/>
                </a:solidFill>
                <a:latin typeface="黑体" pitchFamily="49" charset="-122"/>
                <a:ea typeface="黑体" pitchFamily="49" charset="-122"/>
              </a:rPr>
              <a:t>Bi</a:t>
            </a:r>
            <a:r>
              <a:rPr kumimoji="1" lang="zh-CN" altLang="en-US" sz="2400" dirty="0">
                <a:solidFill>
                  <a:srgbClr val="0000CC"/>
                </a:solidFill>
                <a:latin typeface="黑体" pitchFamily="49" charset="-122"/>
                <a:ea typeface="黑体" pitchFamily="49" charset="-122"/>
              </a:rPr>
              <a:t>、</a:t>
            </a:r>
            <a:r>
              <a:rPr kumimoji="1" lang="en-US" altLang="zh-CN" sz="2400" dirty="0" err="1">
                <a:solidFill>
                  <a:srgbClr val="0000CC"/>
                </a:solidFill>
                <a:latin typeface="黑体" pitchFamily="49" charset="-122"/>
                <a:ea typeface="黑体" pitchFamily="49" charset="-122"/>
              </a:rPr>
              <a:t>Sn</a:t>
            </a:r>
            <a:r>
              <a:rPr kumimoji="1" lang="zh-CN" altLang="en-US" sz="2400" dirty="0">
                <a:solidFill>
                  <a:srgbClr val="0000CC"/>
                </a:solidFill>
                <a:latin typeface="黑体" pitchFamily="49" charset="-122"/>
                <a:ea typeface="黑体" pitchFamily="49" charset="-122"/>
              </a:rPr>
              <a:t>、</a:t>
            </a:r>
            <a:r>
              <a:rPr kumimoji="1" lang="en-US" altLang="zh-CN" sz="2400" dirty="0" err="1">
                <a:solidFill>
                  <a:srgbClr val="0000CC"/>
                </a:solidFill>
                <a:latin typeface="黑体" pitchFamily="49" charset="-122"/>
                <a:ea typeface="黑体" pitchFamily="49" charset="-122"/>
              </a:rPr>
              <a:t>Ge</a:t>
            </a:r>
            <a:r>
              <a:rPr kumimoji="1" lang="zh-CN" altLang="en-US" sz="2400" dirty="0">
                <a:solidFill>
                  <a:srgbClr val="0000CC"/>
                </a:solidFill>
                <a:latin typeface="黑体" pitchFamily="49" charset="-122"/>
                <a:ea typeface="黑体" pitchFamily="49" charset="-122"/>
              </a:rPr>
              <a:t>、</a:t>
            </a:r>
            <a:r>
              <a:rPr kumimoji="1" lang="en-US" altLang="zh-CN" sz="2400" dirty="0">
                <a:solidFill>
                  <a:srgbClr val="0000CC"/>
                </a:solidFill>
                <a:latin typeface="黑体" pitchFamily="49" charset="-122"/>
                <a:ea typeface="黑体" pitchFamily="49" charset="-122"/>
              </a:rPr>
              <a:t>Se</a:t>
            </a:r>
            <a:r>
              <a:rPr kumimoji="1" lang="zh-CN" altLang="en-US" sz="2400" dirty="0">
                <a:solidFill>
                  <a:srgbClr val="0000CC"/>
                </a:solidFill>
                <a:latin typeface="黑体" pitchFamily="49" charset="-122"/>
                <a:ea typeface="黑体" pitchFamily="49" charset="-122"/>
              </a:rPr>
              <a:t>、</a:t>
            </a:r>
            <a:r>
              <a:rPr kumimoji="1" lang="en-US" altLang="zh-CN" sz="2400" dirty="0" err="1">
                <a:solidFill>
                  <a:srgbClr val="0000CC"/>
                </a:solidFill>
                <a:latin typeface="黑体" pitchFamily="49" charset="-122"/>
                <a:ea typeface="黑体" pitchFamily="49" charset="-122"/>
              </a:rPr>
              <a:t>Pb</a:t>
            </a:r>
            <a:r>
              <a:rPr kumimoji="1" lang="zh-CN" altLang="en-US" sz="2400" dirty="0">
                <a:solidFill>
                  <a:srgbClr val="0000CC"/>
                </a:solidFill>
                <a:latin typeface="黑体" pitchFamily="49" charset="-122"/>
                <a:ea typeface="黑体" pitchFamily="49" charset="-122"/>
              </a:rPr>
              <a:t>、</a:t>
            </a:r>
            <a:r>
              <a:rPr kumimoji="1" lang="en-US" altLang="zh-CN" sz="2400" dirty="0">
                <a:solidFill>
                  <a:srgbClr val="0000CC"/>
                </a:solidFill>
                <a:latin typeface="黑体" pitchFamily="49" charset="-122"/>
                <a:ea typeface="黑体" pitchFamily="49" charset="-122"/>
              </a:rPr>
              <a:t>Ti</a:t>
            </a:r>
            <a:r>
              <a:rPr kumimoji="1" lang="zh-CN" altLang="en-US" sz="2400" dirty="0">
                <a:solidFill>
                  <a:srgbClr val="0000CC"/>
                </a:solidFill>
                <a:latin typeface="黑体" pitchFamily="49" charset="-122"/>
                <a:ea typeface="黑体" pitchFamily="49" charset="-122"/>
              </a:rPr>
              <a:t>等元素</a:t>
            </a:r>
          </a:p>
          <a:p>
            <a:pPr algn="just" eaLnBrk="0" hangingPunct="0">
              <a:lnSpc>
                <a:spcPct val="130000"/>
              </a:lnSpc>
            </a:pPr>
            <a:r>
              <a:rPr kumimoji="1" lang="zh-CN" altLang="en-US" sz="2400" dirty="0">
                <a:solidFill>
                  <a:srgbClr val="0000CC"/>
                </a:solidFill>
                <a:latin typeface="黑体" pitchFamily="49" charset="-122"/>
                <a:ea typeface="黑体" pitchFamily="49" charset="-122"/>
              </a:rPr>
              <a:t>   </a:t>
            </a:r>
            <a:r>
              <a:rPr kumimoji="1" lang="zh-CN" altLang="en-US" sz="2400" b="1" dirty="0" smtClean="0">
                <a:solidFill>
                  <a:srgbClr val="FF0000"/>
                </a:solidFill>
                <a:latin typeface="黑体" pitchFamily="49" charset="-122"/>
                <a:ea typeface="黑体" pitchFamily="49" charset="-122"/>
              </a:rPr>
              <a:t>原理</a:t>
            </a:r>
            <a:r>
              <a:rPr kumimoji="1" lang="zh-CN" altLang="en-US" sz="2400" dirty="0">
                <a:solidFill>
                  <a:srgbClr val="0000CC"/>
                </a:solidFill>
                <a:latin typeface="黑体" pitchFamily="49" charset="-122"/>
                <a:ea typeface="黑体" pitchFamily="49" charset="-122"/>
              </a:rPr>
              <a:t>：在酸性介质中，与强还原剂硼氢化钠反应生成气态氢化物。例</a:t>
            </a:r>
          </a:p>
          <a:p>
            <a:pPr algn="just" eaLnBrk="0" hangingPunct="0">
              <a:lnSpc>
                <a:spcPct val="130000"/>
              </a:lnSpc>
            </a:pPr>
            <a:r>
              <a:rPr kumimoji="1" lang="zh-CN" altLang="en-US" sz="2400" dirty="0">
                <a:solidFill>
                  <a:srgbClr val="0000CC"/>
                </a:solidFill>
                <a:latin typeface="黑体" pitchFamily="49" charset="-122"/>
                <a:ea typeface="黑体" pitchFamily="49" charset="-122"/>
              </a:rPr>
              <a:t>    </a:t>
            </a:r>
            <a:r>
              <a:rPr kumimoji="1" lang="en-US" altLang="zh-CN" sz="2400" dirty="0">
                <a:solidFill>
                  <a:srgbClr val="0000CC"/>
                </a:solidFill>
                <a:latin typeface="黑体" pitchFamily="49" charset="-122"/>
                <a:ea typeface="黑体" pitchFamily="49" charset="-122"/>
              </a:rPr>
              <a:t>AsCl</a:t>
            </a:r>
            <a:r>
              <a:rPr kumimoji="1" lang="en-US" altLang="zh-CN" sz="2400" baseline="-25000" dirty="0">
                <a:solidFill>
                  <a:srgbClr val="0000CC"/>
                </a:solidFill>
                <a:latin typeface="黑体" pitchFamily="49" charset="-122"/>
                <a:ea typeface="黑体" pitchFamily="49" charset="-122"/>
              </a:rPr>
              <a:t>3</a:t>
            </a:r>
            <a:r>
              <a:rPr kumimoji="1" lang="en-US" altLang="zh-CN" sz="2400" dirty="0">
                <a:solidFill>
                  <a:srgbClr val="0000CC"/>
                </a:solidFill>
                <a:latin typeface="黑体" pitchFamily="49" charset="-122"/>
                <a:ea typeface="黑体" pitchFamily="49" charset="-122"/>
              </a:rPr>
              <a:t> +4NaBH</a:t>
            </a:r>
            <a:r>
              <a:rPr kumimoji="1" lang="en-US" altLang="zh-CN" sz="2400" baseline="-25000" dirty="0">
                <a:solidFill>
                  <a:srgbClr val="0000CC"/>
                </a:solidFill>
                <a:latin typeface="黑体" pitchFamily="49" charset="-122"/>
                <a:ea typeface="黑体" pitchFamily="49" charset="-122"/>
              </a:rPr>
              <a:t>4</a:t>
            </a:r>
            <a:r>
              <a:rPr kumimoji="1" lang="en-US" altLang="zh-CN" sz="2400" dirty="0">
                <a:solidFill>
                  <a:srgbClr val="0000CC"/>
                </a:solidFill>
                <a:latin typeface="黑体" pitchFamily="49" charset="-122"/>
                <a:ea typeface="黑体" pitchFamily="49" charset="-122"/>
              </a:rPr>
              <a:t> + </a:t>
            </a:r>
            <a:r>
              <a:rPr kumimoji="1" lang="en-US" altLang="zh-CN" sz="2400" dirty="0" err="1">
                <a:solidFill>
                  <a:srgbClr val="0000CC"/>
                </a:solidFill>
                <a:latin typeface="黑体" pitchFamily="49" charset="-122"/>
                <a:ea typeface="黑体" pitchFamily="49" charset="-122"/>
              </a:rPr>
              <a:t>HCl</a:t>
            </a:r>
            <a:r>
              <a:rPr kumimoji="1" lang="en-US" altLang="zh-CN" sz="2400" dirty="0">
                <a:solidFill>
                  <a:srgbClr val="0000CC"/>
                </a:solidFill>
                <a:latin typeface="黑体" pitchFamily="49" charset="-122"/>
                <a:ea typeface="黑体" pitchFamily="49" charset="-122"/>
              </a:rPr>
              <a:t> +8H</a:t>
            </a:r>
            <a:r>
              <a:rPr kumimoji="1" lang="en-US" altLang="zh-CN" sz="2400" baseline="-25000" dirty="0">
                <a:solidFill>
                  <a:srgbClr val="0000CC"/>
                </a:solidFill>
                <a:latin typeface="黑体" pitchFamily="49" charset="-122"/>
                <a:ea typeface="黑体" pitchFamily="49" charset="-122"/>
              </a:rPr>
              <a:t>2</a:t>
            </a:r>
            <a:r>
              <a:rPr kumimoji="1" lang="en-US" altLang="zh-CN" sz="2400" dirty="0">
                <a:solidFill>
                  <a:srgbClr val="0000CC"/>
                </a:solidFill>
                <a:latin typeface="黑体" pitchFamily="49" charset="-122"/>
                <a:ea typeface="黑体" pitchFamily="49" charset="-122"/>
              </a:rPr>
              <a:t>O = AsH</a:t>
            </a:r>
            <a:r>
              <a:rPr kumimoji="1" lang="en-US" altLang="zh-CN" sz="2400" baseline="-25000" dirty="0">
                <a:solidFill>
                  <a:srgbClr val="0000CC"/>
                </a:solidFill>
                <a:latin typeface="黑体" pitchFamily="49" charset="-122"/>
                <a:ea typeface="黑体" pitchFamily="49" charset="-122"/>
              </a:rPr>
              <a:t>3</a:t>
            </a:r>
            <a:r>
              <a:rPr kumimoji="1" lang="en-US" altLang="zh-CN" sz="2400" dirty="0">
                <a:solidFill>
                  <a:srgbClr val="0000CC"/>
                </a:solidFill>
                <a:latin typeface="黑体" pitchFamily="49" charset="-122"/>
                <a:ea typeface="黑体" pitchFamily="49" charset="-122"/>
              </a:rPr>
              <a:t> +4NaCl +4HBO</a:t>
            </a:r>
            <a:r>
              <a:rPr kumimoji="1" lang="en-US" altLang="zh-CN" sz="2400" baseline="-25000" dirty="0">
                <a:solidFill>
                  <a:srgbClr val="0000CC"/>
                </a:solidFill>
                <a:latin typeface="黑体" pitchFamily="49" charset="-122"/>
                <a:ea typeface="黑体" pitchFamily="49" charset="-122"/>
              </a:rPr>
              <a:t>2</a:t>
            </a:r>
            <a:r>
              <a:rPr kumimoji="1" lang="en-US" altLang="zh-CN" sz="2400" dirty="0">
                <a:solidFill>
                  <a:srgbClr val="0000CC"/>
                </a:solidFill>
                <a:latin typeface="黑体" pitchFamily="49" charset="-122"/>
                <a:ea typeface="黑体" pitchFamily="49" charset="-122"/>
              </a:rPr>
              <a:t>+13H</a:t>
            </a:r>
            <a:r>
              <a:rPr kumimoji="1" lang="en-US" altLang="zh-CN" sz="2400" baseline="-25000" dirty="0">
                <a:solidFill>
                  <a:srgbClr val="0000CC"/>
                </a:solidFill>
                <a:latin typeface="黑体" pitchFamily="49" charset="-122"/>
                <a:ea typeface="黑体" pitchFamily="49" charset="-122"/>
              </a:rPr>
              <a:t>2</a:t>
            </a:r>
          </a:p>
          <a:p>
            <a:pPr algn="just" eaLnBrk="0" hangingPunct="0">
              <a:lnSpc>
                <a:spcPct val="130000"/>
              </a:lnSpc>
            </a:pPr>
            <a:r>
              <a:rPr kumimoji="1" lang="zh-CN" altLang="en-US" sz="2400" b="1" dirty="0">
                <a:solidFill>
                  <a:srgbClr val="0000CC"/>
                </a:solidFill>
                <a:latin typeface="黑体" pitchFamily="49" charset="-122"/>
                <a:ea typeface="黑体" pitchFamily="49" charset="-122"/>
              </a:rPr>
              <a:t>引入石英管原子化器进行低温原子化测定。</a:t>
            </a:r>
          </a:p>
          <a:p>
            <a:pPr algn="just" eaLnBrk="0" hangingPunct="0">
              <a:lnSpc>
                <a:spcPct val="130000"/>
              </a:lnSpc>
            </a:pPr>
            <a:r>
              <a:rPr kumimoji="1" lang="zh-CN" altLang="en-US" sz="2400" dirty="0">
                <a:solidFill>
                  <a:srgbClr val="0000CC"/>
                </a:solidFill>
                <a:latin typeface="黑体" pitchFamily="49" charset="-122"/>
                <a:ea typeface="黑体" pitchFamily="49" charset="-122"/>
              </a:rPr>
              <a:t>        </a:t>
            </a:r>
            <a:r>
              <a:rPr kumimoji="1" lang="zh-CN" altLang="en-US" sz="2400" b="1" dirty="0">
                <a:solidFill>
                  <a:srgbClr val="FF0000"/>
                </a:solidFill>
                <a:latin typeface="黑体" pitchFamily="49" charset="-122"/>
                <a:ea typeface="黑体" pitchFamily="49" charset="-122"/>
              </a:rPr>
              <a:t>特点</a:t>
            </a:r>
            <a:r>
              <a:rPr kumimoji="1" lang="zh-CN" altLang="en-US" sz="2400" dirty="0">
                <a:solidFill>
                  <a:srgbClr val="0000CC"/>
                </a:solidFill>
                <a:latin typeface="黑体" pitchFamily="49" charset="-122"/>
                <a:ea typeface="黑体" pitchFamily="49" charset="-122"/>
              </a:rPr>
              <a:t>：原子化温度低 ；</a:t>
            </a:r>
          </a:p>
          <a:p>
            <a:pPr algn="just" eaLnBrk="0" hangingPunct="0">
              <a:lnSpc>
                <a:spcPct val="130000"/>
              </a:lnSpc>
            </a:pPr>
            <a:r>
              <a:rPr kumimoji="1" lang="zh-CN" altLang="en-US" sz="2400" dirty="0">
                <a:solidFill>
                  <a:srgbClr val="0000CC"/>
                </a:solidFill>
                <a:latin typeface="黑体" pitchFamily="49" charset="-122"/>
                <a:ea typeface="黑体" pitchFamily="49" charset="-122"/>
              </a:rPr>
              <a:t>              </a:t>
            </a:r>
            <a:r>
              <a:rPr kumimoji="1" lang="zh-CN" altLang="en-US" sz="2400" dirty="0" smtClean="0">
                <a:solidFill>
                  <a:srgbClr val="0000CC"/>
                </a:solidFill>
                <a:latin typeface="黑体" pitchFamily="49" charset="-122"/>
                <a:ea typeface="黑体" pitchFamily="49" charset="-122"/>
              </a:rPr>
              <a:t>灵敏度</a:t>
            </a:r>
            <a:r>
              <a:rPr kumimoji="1" lang="zh-CN" altLang="en-US" sz="2400" dirty="0">
                <a:solidFill>
                  <a:srgbClr val="0000CC"/>
                </a:solidFill>
                <a:latin typeface="黑体" pitchFamily="49" charset="-122"/>
                <a:ea typeface="黑体" pitchFamily="49" charset="-122"/>
              </a:rPr>
              <a:t>高（对砷、硒可达</a:t>
            </a:r>
            <a:r>
              <a:rPr kumimoji="1" lang="en-US" altLang="zh-CN" sz="2400" dirty="0">
                <a:solidFill>
                  <a:srgbClr val="0000CC"/>
                </a:solidFill>
                <a:latin typeface="黑体" pitchFamily="49" charset="-122"/>
                <a:ea typeface="黑体" pitchFamily="49" charset="-122"/>
              </a:rPr>
              <a:t>10</a:t>
            </a:r>
            <a:r>
              <a:rPr kumimoji="1" lang="en-US" altLang="zh-CN" sz="2400" baseline="30000" dirty="0">
                <a:solidFill>
                  <a:srgbClr val="0000CC"/>
                </a:solidFill>
                <a:latin typeface="黑体" pitchFamily="49" charset="-122"/>
                <a:ea typeface="黑体" pitchFamily="49" charset="-122"/>
              </a:rPr>
              <a:t>-9</a:t>
            </a:r>
            <a:r>
              <a:rPr kumimoji="1" lang="en-US" altLang="zh-CN" sz="2400" dirty="0">
                <a:solidFill>
                  <a:srgbClr val="0000CC"/>
                </a:solidFill>
                <a:latin typeface="黑体" pitchFamily="49" charset="-122"/>
                <a:ea typeface="黑体" pitchFamily="49" charset="-122"/>
              </a:rPr>
              <a:t>g</a:t>
            </a:r>
            <a:r>
              <a:rPr kumimoji="1" lang="zh-CN" altLang="en-US" sz="2400" dirty="0">
                <a:solidFill>
                  <a:srgbClr val="0000CC"/>
                </a:solidFill>
                <a:latin typeface="黑体" pitchFamily="49" charset="-122"/>
                <a:ea typeface="黑体" pitchFamily="49" charset="-122"/>
              </a:rPr>
              <a:t>）；</a:t>
            </a:r>
          </a:p>
          <a:p>
            <a:pPr algn="just" eaLnBrk="0" hangingPunct="0">
              <a:lnSpc>
                <a:spcPct val="130000"/>
              </a:lnSpc>
            </a:pPr>
            <a:r>
              <a:rPr kumimoji="1" lang="zh-CN" altLang="en-US" sz="2400" dirty="0">
                <a:solidFill>
                  <a:srgbClr val="0000CC"/>
                </a:solidFill>
                <a:latin typeface="黑体" pitchFamily="49" charset="-122"/>
                <a:ea typeface="黑体" pitchFamily="49" charset="-122"/>
              </a:rPr>
              <a:t>　　　　　</a:t>
            </a:r>
            <a:r>
              <a:rPr kumimoji="1" lang="zh-CN" altLang="en-US" sz="2400" dirty="0" smtClean="0">
                <a:solidFill>
                  <a:srgbClr val="0000CC"/>
                </a:solidFill>
                <a:latin typeface="黑体" pitchFamily="49" charset="-122"/>
                <a:ea typeface="黑体" pitchFamily="49" charset="-122"/>
              </a:rPr>
              <a:t>    基体干扰</a:t>
            </a:r>
            <a:r>
              <a:rPr kumimoji="1" lang="zh-CN" altLang="en-US" sz="2400" dirty="0">
                <a:solidFill>
                  <a:srgbClr val="0000CC"/>
                </a:solidFill>
                <a:latin typeface="黑体" pitchFamily="49" charset="-122"/>
                <a:ea typeface="黑体" pitchFamily="49" charset="-122"/>
              </a:rPr>
              <a:t>和化学干扰小； </a:t>
            </a:r>
          </a:p>
        </p:txBody>
      </p:sp>
    </p:spTree>
  </p:cSld>
  <p:clrMapOvr>
    <a:masterClrMapping/>
  </p:clrMapOvr>
  <p:transition spd="med">
    <p:wip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0722"/>
                                        </p:tgtEl>
                                        <p:attrNameLst>
                                          <p:attrName>style.visibility</p:attrName>
                                        </p:attrNameLst>
                                      </p:cBhvr>
                                      <p:to>
                                        <p:strVal val="visible"/>
                                      </p:to>
                                    </p:set>
                                    <p:animEffect transition="in" filter="wipe(left)">
                                      <p:cBhvr>
                                        <p:cTn id="7" dur="500"/>
                                        <p:tgtEl>
                                          <p:spTgt spid="3072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0723">
                                            <p:txEl>
                                              <p:pRg st="0" end="0"/>
                                            </p:txEl>
                                          </p:spTgt>
                                        </p:tgtEl>
                                        <p:attrNameLst>
                                          <p:attrName>style.visibility</p:attrName>
                                        </p:attrNameLst>
                                      </p:cBhvr>
                                      <p:to>
                                        <p:strVal val="visible"/>
                                      </p:to>
                                    </p:set>
                                    <p:animEffect transition="in" filter="wipe(left)">
                                      <p:cBhvr>
                                        <p:cTn id="12" dur="500"/>
                                        <p:tgtEl>
                                          <p:spTgt spid="30723">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0723">
                                            <p:txEl>
                                              <p:pRg st="1" end="1"/>
                                            </p:txEl>
                                          </p:spTgt>
                                        </p:tgtEl>
                                        <p:attrNameLst>
                                          <p:attrName>style.visibility</p:attrName>
                                        </p:attrNameLst>
                                      </p:cBhvr>
                                      <p:to>
                                        <p:strVal val="visible"/>
                                      </p:to>
                                    </p:set>
                                    <p:animEffect transition="in" filter="wipe(left)">
                                      <p:cBhvr>
                                        <p:cTn id="17" dur="500"/>
                                        <p:tgtEl>
                                          <p:spTgt spid="30723">
                                            <p:txEl>
                                              <p:pRg st="1" end="1"/>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0723">
                                            <p:txEl>
                                              <p:pRg st="2" end="2"/>
                                            </p:txEl>
                                          </p:spTgt>
                                        </p:tgtEl>
                                        <p:attrNameLst>
                                          <p:attrName>style.visibility</p:attrName>
                                        </p:attrNameLst>
                                      </p:cBhvr>
                                      <p:to>
                                        <p:strVal val="visible"/>
                                      </p:to>
                                    </p:set>
                                    <p:animEffect transition="in" filter="wipe(left)">
                                      <p:cBhvr>
                                        <p:cTn id="22" dur="500"/>
                                        <p:tgtEl>
                                          <p:spTgt spid="30723">
                                            <p:txEl>
                                              <p:pRg st="2" end="2"/>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0723">
                                            <p:txEl>
                                              <p:pRg st="3" end="3"/>
                                            </p:txEl>
                                          </p:spTgt>
                                        </p:tgtEl>
                                        <p:attrNameLst>
                                          <p:attrName>style.visibility</p:attrName>
                                        </p:attrNameLst>
                                      </p:cBhvr>
                                      <p:to>
                                        <p:strVal val="visible"/>
                                      </p:to>
                                    </p:set>
                                    <p:animEffect transition="in" filter="wipe(left)">
                                      <p:cBhvr>
                                        <p:cTn id="27" dur="500"/>
                                        <p:tgtEl>
                                          <p:spTgt spid="30723">
                                            <p:txEl>
                                              <p:pRg st="3" end="3"/>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30723">
                                            <p:txEl>
                                              <p:pRg st="4" end="4"/>
                                            </p:txEl>
                                          </p:spTgt>
                                        </p:tgtEl>
                                        <p:attrNameLst>
                                          <p:attrName>style.visibility</p:attrName>
                                        </p:attrNameLst>
                                      </p:cBhvr>
                                      <p:to>
                                        <p:strVal val="visible"/>
                                      </p:to>
                                    </p:set>
                                    <p:animEffect transition="in" filter="wipe(left)">
                                      <p:cBhvr>
                                        <p:cTn id="32" dur="500"/>
                                        <p:tgtEl>
                                          <p:spTgt spid="30723">
                                            <p:txEl>
                                              <p:pRg st="4" end="4"/>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30723">
                                            <p:txEl>
                                              <p:pRg st="5" end="5"/>
                                            </p:txEl>
                                          </p:spTgt>
                                        </p:tgtEl>
                                        <p:attrNameLst>
                                          <p:attrName>style.visibility</p:attrName>
                                        </p:attrNameLst>
                                      </p:cBhvr>
                                      <p:to>
                                        <p:strVal val="visible"/>
                                      </p:to>
                                    </p:set>
                                    <p:animEffect transition="in" filter="wipe(left)">
                                      <p:cBhvr>
                                        <p:cTn id="37" dur="500"/>
                                        <p:tgtEl>
                                          <p:spTgt spid="30723">
                                            <p:txEl>
                                              <p:pRg st="5" end="5"/>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30723">
                                            <p:txEl>
                                              <p:pRg st="6" end="6"/>
                                            </p:txEl>
                                          </p:spTgt>
                                        </p:tgtEl>
                                        <p:attrNameLst>
                                          <p:attrName>style.visibility</p:attrName>
                                        </p:attrNameLst>
                                      </p:cBhvr>
                                      <p:to>
                                        <p:strVal val="visible"/>
                                      </p:to>
                                    </p:set>
                                    <p:animEffect transition="in" filter="wipe(left)">
                                      <p:cBhvr>
                                        <p:cTn id="42" dur="500"/>
                                        <p:tgtEl>
                                          <p:spTgt spid="30723">
                                            <p:txEl>
                                              <p:pRg st="6" end="6"/>
                                            </p:txEl>
                                          </p:spTgt>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30723">
                                            <p:txEl>
                                              <p:pRg st="7" end="7"/>
                                            </p:txEl>
                                          </p:spTgt>
                                        </p:tgtEl>
                                        <p:attrNameLst>
                                          <p:attrName>style.visibility</p:attrName>
                                        </p:attrNameLst>
                                      </p:cBhvr>
                                      <p:to>
                                        <p:strVal val="visible"/>
                                      </p:to>
                                    </p:set>
                                    <p:animEffect transition="in" filter="wipe(left)">
                                      <p:cBhvr>
                                        <p:cTn id="47" dur="500"/>
                                        <p:tgtEl>
                                          <p:spTgt spid="30723">
                                            <p:txEl>
                                              <p:pRg st="7" end="7"/>
                                            </p:txEl>
                                          </p:spTgt>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30723">
                                            <p:txEl>
                                              <p:pRg st="8" end="8"/>
                                            </p:txEl>
                                          </p:spTgt>
                                        </p:tgtEl>
                                        <p:attrNameLst>
                                          <p:attrName>style.visibility</p:attrName>
                                        </p:attrNameLst>
                                      </p:cBhvr>
                                      <p:to>
                                        <p:strVal val="visible"/>
                                      </p:to>
                                    </p:set>
                                    <p:animEffect transition="in" filter="wipe(left)">
                                      <p:cBhvr>
                                        <p:cTn id="52" dur="500"/>
                                        <p:tgtEl>
                                          <p:spTgt spid="3072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2" grpId="0" autoUpdateAnimBg="0"/>
      <p:bldP spid="30723" grpId="0" build="p" autoUpdateAnimBg="0"/>
    </p:bldLst>
  </p:timing>
</p:sld>
</file>

<file path=ppt/slides/slide2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a:xfrm>
            <a:off x="685800" y="457200"/>
            <a:ext cx="3200400" cy="487363"/>
          </a:xfrm>
        </p:spPr>
        <p:txBody>
          <a:bodyPr/>
          <a:lstStyle/>
          <a:p>
            <a:pPr algn="l"/>
            <a:r>
              <a:rPr kumimoji="1" lang="zh-CN" altLang="en-US" sz="2800" b="1" kern="1200" dirty="0">
                <a:solidFill>
                  <a:srgbClr val="0000CC"/>
                </a:solidFill>
                <a:latin typeface="黑体" pitchFamily="49" charset="-122"/>
                <a:ea typeface="黑体" pitchFamily="49" charset="-122"/>
                <a:cs typeface="+mn-cs"/>
              </a:rPr>
              <a:t>（</a:t>
            </a:r>
            <a:r>
              <a:rPr kumimoji="1" lang="en-US" altLang="zh-CN" sz="2800" b="1" kern="1200" dirty="0">
                <a:solidFill>
                  <a:srgbClr val="0000CC"/>
                </a:solidFill>
                <a:latin typeface="黑体" pitchFamily="49" charset="-122"/>
                <a:ea typeface="黑体" pitchFamily="49" charset="-122"/>
                <a:cs typeface="+mn-cs"/>
              </a:rPr>
              <a:t>2</a:t>
            </a:r>
            <a:r>
              <a:rPr kumimoji="1" lang="zh-CN" altLang="en-US" sz="2800" b="1" kern="1200" dirty="0">
                <a:solidFill>
                  <a:srgbClr val="0000CC"/>
                </a:solidFill>
                <a:latin typeface="黑体" pitchFamily="49" charset="-122"/>
                <a:ea typeface="黑体" pitchFamily="49" charset="-122"/>
                <a:cs typeface="+mn-cs"/>
              </a:rPr>
              <a:t>）冷原子化法</a:t>
            </a:r>
            <a:endParaRPr kumimoji="1" lang="zh-CN" altLang="zh-CN" sz="2800" b="1" kern="1200" dirty="0">
              <a:solidFill>
                <a:srgbClr val="0000CC"/>
              </a:solidFill>
              <a:latin typeface="黑体" pitchFamily="49" charset="-122"/>
              <a:ea typeface="黑体" pitchFamily="49" charset="-122"/>
              <a:cs typeface="+mn-cs"/>
            </a:endParaRPr>
          </a:p>
        </p:txBody>
      </p:sp>
      <p:sp>
        <p:nvSpPr>
          <p:cNvPr id="31747" name="Text Box 3"/>
          <p:cNvSpPr txBox="1">
            <a:spLocks noChangeArrowheads="1"/>
          </p:cNvSpPr>
          <p:nvPr/>
        </p:nvSpPr>
        <p:spPr bwMode="auto">
          <a:xfrm>
            <a:off x="457200" y="990600"/>
            <a:ext cx="8382000" cy="3859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just" eaLnBrk="0" hangingPunct="0">
              <a:lnSpc>
                <a:spcPct val="150000"/>
              </a:lnSpc>
            </a:pPr>
            <a:r>
              <a:rPr kumimoji="1" lang="en-US" altLang="zh-CN" sz="2400" dirty="0">
                <a:solidFill>
                  <a:srgbClr val="0000CC"/>
                </a:solidFill>
                <a:latin typeface="Times New Roman" pitchFamily="18" charset="0"/>
              </a:rPr>
              <a:t>        </a:t>
            </a:r>
            <a:r>
              <a:rPr kumimoji="1" lang="en-US" altLang="zh-CN" sz="2400" dirty="0">
                <a:solidFill>
                  <a:srgbClr val="0000CC"/>
                </a:solidFill>
                <a:latin typeface="Times New Roman" pitchFamily="18" charset="0"/>
                <a:ea typeface="仿宋_GB2312" pitchFamily="49" charset="-122"/>
              </a:rPr>
              <a:t> </a:t>
            </a:r>
            <a:r>
              <a:rPr kumimoji="1" lang="zh-CN" altLang="en-US" sz="2400" b="1" dirty="0">
                <a:solidFill>
                  <a:srgbClr val="FF0000"/>
                </a:solidFill>
                <a:latin typeface="黑体" pitchFamily="49" charset="-122"/>
                <a:ea typeface="黑体" pitchFamily="49" charset="-122"/>
              </a:rPr>
              <a:t>主要应用于</a:t>
            </a:r>
            <a:r>
              <a:rPr kumimoji="1" lang="zh-CN" altLang="en-US" sz="2400" dirty="0">
                <a:solidFill>
                  <a:srgbClr val="0000CC"/>
                </a:solidFill>
                <a:latin typeface="黑体" pitchFamily="49" charset="-122"/>
                <a:ea typeface="黑体" pitchFamily="49" charset="-122"/>
              </a:rPr>
              <a:t>：各种试样中</a:t>
            </a:r>
            <a:r>
              <a:rPr kumimoji="1" lang="en-US" altLang="zh-CN" sz="2400" dirty="0">
                <a:solidFill>
                  <a:srgbClr val="0000CC"/>
                </a:solidFill>
                <a:latin typeface="黑体" pitchFamily="49" charset="-122"/>
                <a:ea typeface="黑体" pitchFamily="49" charset="-122"/>
              </a:rPr>
              <a:t>Hg</a:t>
            </a:r>
            <a:r>
              <a:rPr kumimoji="1" lang="zh-CN" altLang="en-US" sz="2400" dirty="0">
                <a:solidFill>
                  <a:srgbClr val="0000CC"/>
                </a:solidFill>
                <a:latin typeface="黑体" pitchFamily="49" charset="-122"/>
                <a:ea typeface="黑体" pitchFamily="49" charset="-122"/>
              </a:rPr>
              <a:t>元素的测量；</a:t>
            </a:r>
          </a:p>
          <a:p>
            <a:pPr algn="just" eaLnBrk="0" hangingPunct="0">
              <a:lnSpc>
                <a:spcPct val="150000"/>
              </a:lnSpc>
            </a:pPr>
            <a:r>
              <a:rPr kumimoji="1" lang="zh-CN" altLang="en-US" sz="2400" dirty="0">
                <a:solidFill>
                  <a:srgbClr val="0000CC"/>
                </a:solidFill>
                <a:latin typeface="黑体" pitchFamily="49" charset="-122"/>
                <a:ea typeface="黑体" pitchFamily="49" charset="-122"/>
              </a:rPr>
              <a:t>     </a:t>
            </a:r>
            <a:r>
              <a:rPr kumimoji="1" lang="zh-CN" altLang="en-US" sz="2400" b="1" dirty="0" smtClean="0">
                <a:solidFill>
                  <a:srgbClr val="FF0000"/>
                </a:solidFill>
                <a:latin typeface="黑体" pitchFamily="49" charset="-122"/>
                <a:ea typeface="黑体" pitchFamily="49" charset="-122"/>
              </a:rPr>
              <a:t>原理</a:t>
            </a:r>
            <a:r>
              <a:rPr kumimoji="1" lang="zh-CN" altLang="en-US" sz="2400" dirty="0">
                <a:solidFill>
                  <a:srgbClr val="0000CC"/>
                </a:solidFill>
                <a:latin typeface="黑体" pitchFamily="49" charset="-122"/>
                <a:ea typeface="黑体" pitchFamily="49" charset="-122"/>
              </a:rPr>
              <a:t>：将试样中的汞离子用</a:t>
            </a:r>
            <a:r>
              <a:rPr kumimoji="1" lang="en-US" altLang="zh-CN" sz="2400" dirty="0">
                <a:solidFill>
                  <a:srgbClr val="0000CC"/>
                </a:solidFill>
                <a:latin typeface="黑体" pitchFamily="49" charset="-122"/>
                <a:ea typeface="黑体" pitchFamily="49" charset="-122"/>
              </a:rPr>
              <a:t>SnCl</a:t>
            </a:r>
            <a:r>
              <a:rPr kumimoji="1" lang="en-US" altLang="zh-CN" sz="2400" baseline="-25000" dirty="0">
                <a:solidFill>
                  <a:srgbClr val="0000CC"/>
                </a:solidFill>
                <a:latin typeface="黑体" pitchFamily="49" charset="-122"/>
                <a:ea typeface="黑体" pitchFamily="49" charset="-122"/>
              </a:rPr>
              <a:t>2</a:t>
            </a:r>
            <a:r>
              <a:rPr kumimoji="1" lang="zh-CN" altLang="en-US" sz="2400" dirty="0">
                <a:solidFill>
                  <a:srgbClr val="0000CC"/>
                </a:solidFill>
                <a:latin typeface="黑体" pitchFamily="49" charset="-122"/>
                <a:ea typeface="黑体" pitchFamily="49" charset="-122"/>
              </a:rPr>
              <a:t>或盐酸羟胺完全还原为金属汞后，用气流将汞蒸气带入具有石英窗的气体测量管中进行吸光度测量。</a:t>
            </a:r>
          </a:p>
          <a:p>
            <a:pPr algn="just" eaLnBrk="0" hangingPunct="0">
              <a:lnSpc>
                <a:spcPct val="150000"/>
              </a:lnSpc>
            </a:pPr>
            <a:r>
              <a:rPr kumimoji="1" lang="zh-CN" altLang="en-US" sz="2400" dirty="0">
                <a:solidFill>
                  <a:srgbClr val="0000CC"/>
                </a:solidFill>
                <a:latin typeface="黑体" pitchFamily="49" charset="-122"/>
                <a:ea typeface="黑体" pitchFamily="49" charset="-122"/>
              </a:rPr>
              <a:t>     </a:t>
            </a:r>
            <a:r>
              <a:rPr kumimoji="1" lang="zh-CN" altLang="en-US" sz="2400" b="1" dirty="0" smtClean="0">
                <a:solidFill>
                  <a:srgbClr val="FF0000"/>
                </a:solidFill>
                <a:latin typeface="黑体" pitchFamily="49" charset="-122"/>
                <a:ea typeface="黑体" pitchFamily="49" charset="-122"/>
              </a:rPr>
              <a:t>特点</a:t>
            </a:r>
            <a:r>
              <a:rPr kumimoji="1" lang="zh-CN" altLang="en-US" sz="2400" dirty="0">
                <a:solidFill>
                  <a:srgbClr val="0000CC"/>
                </a:solidFill>
                <a:latin typeface="黑体" pitchFamily="49" charset="-122"/>
                <a:ea typeface="黑体" pitchFamily="49" charset="-122"/>
              </a:rPr>
              <a:t>：常温测量；</a:t>
            </a:r>
          </a:p>
          <a:p>
            <a:pPr algn="just" eaLnBrk="0" hangingPunct="0">
              <a:lnSpc>
                <a:spcPct val="150000"/>
              </a:lnSpc>
            </a:pPr>
            <a:r>
              <a:rPr kumimoji="1" lang="zh-CN" altLang="en-US" sz="2400" dirty="0">
                <a:solidFill>
                  <a:srgbClr val="0000CC"/>
                </a:solidFill>
                <a:latin typeface="黑体" pitchFamily="49" charset="-122"/>
                <a:ea typeface="黑体" pitchFamily="49" charset="-122"/>
              </a:rPr>
              <a:t>           </a:t>
            </a:r>
            <a:r>
              <a:rPr kumimoji="1" lang="zh-CN" altLang="en-US" sz="2400" dirty="0" smtClean="0">
                <a:solidFill>
                  <a:srgbClr val="0000CC"/>
                </a:solidFill>
                <a:latin typeface="黑体" pitchFamily="49" charset="-122"/>
                <a:ea typeface="黑体" pitchFamily="49" charset="-122"/>
              </a:rPr>
              <a:t>灵敏度</a:t>
            </a:r>
            <a:r>
              <a:rPr kumimoji="1" lang="zh-CN" altLang="en-US" sz="2400" dirty="0">
                <a:solidFill>
                  <a:srgbClr val="0000CC"/>
                </a:solidFill>
                <a:latin typeface="黑体" pitchFamily="49" charset="-122"/>
                <a:ea typeface="黑体" pitchFamily="49" charset="-122"/>
              </a:rPr>
              <a:t>、准确度较高（可达</a:t>
            </a:r>
            <a:r>
              <a:rPr kumimoji="1" lang="en-US" altLang="zh-CN" sz="2400" dirty="0">
                <a:solidFill>
                  <a:srgbClr val="0000CC"/>
                </a:solidFill>
                <a:latin typeface="黑体" pitchFamily="49" charset="-122"/>
                <a:ea typeface="黑体" pitchFamily="49" charset="-122"/>
              </a:rPr>
              <a:t>10</a:t>
            </a:r>
            <a:r>
              <a:rPr kumimoji="1" lang="en-US" altLang="zh-CN" sz="2400" baseline="30000" dirty="0">
                <a:solidFill>
                  <a:srgbClr val="0000CC"/>
                </a:solidFill>
                <a:latin typeface="黑体" pitchFamily="49" charset="-122"/>
                <a:ea typeface="黑体" pitchFamily="49" charset="-122"/>
              </a:rPr>
              <a:t>-8</a:t>
            </a:r>
            <a:r>
              <a:rPr kumimoji="1" lang="en-US" altLang="zh-CN" sz="2400" dirty="0">
                <a:solidFill>
                  <a:srgbClr val="0000CC"/>
                </a:solidFill>
                <a:latin typeface="黑体" pitchFamily="49" charset="-122"/>
                <a:ea typeface="黑体" pitchFamily="49" charset="-122"/>
              </a:rPr>
              <a:t>g</a:t>
            </a:r>
            <a:r>
              <a:rPr kumimoji="1" lang="zh-CN" altLang="en-US" sz="2400" dirty="0">
                <a:solidFill>
                  <a:srgbClr val="0000CC"/>
                </a:solidFill>
                <a:latin typeface="黑体" pitchFamily="49" charset="-122"/>
                <a:ea typeface="黑体" pitchFamily="49" charset="-122"/>
              </a:rPr>
              <a:t>汞</a:t>
            </a:r>
            <a:r>
              <a:rPr kumimoji="1" lang="zh-CN" altLang="zh-CN" sz="2400" dirty="0">
                <a:solidFill>
                  <a:srgbClr val="0000CC"/>
                </a:solidFill>
                <a:latin typeface="黑体" pitchFamily="49" charset="-122"/>
                <a:ea typeface="黑体" pitchFamily="49" charset="-122"/>
              </a:rPr>
              <a:t>）；</a:t>
            </a:r>
          </a:p>
          <a:p>
            <a:pPr algn="just" eaLnBrk="0" hangingPunct="0">
              <a:lnSpc>
                <a:spcPct val="120000"/>
              </a:lnSpc>
            </a:pPr>
            <a:r>
              <a:rPr kumimoji="1" lang="zh-CN" altLang="zh-CN" sz="2400" dirty="0">
                <a:solidFill>
                  <a:srgbClr val="0000CC"/>
                </a:solidFill>
                <a:latin typeface="黑体" pitchFamily="49" charset="-122"/>
                <a:ea typeface="黑体" pitchFamily="49" charset="-122"/>
              </a:rPr>
              <a:t>　　　　　</a:t>
            </a:r>
            <a:endParaRPr kumimoji="1" lang="zh-CN" altLang="en-US" sz="2400" dirty="0">
              <a:solidFill>
                <a:srgbClr val="0000CC"/>
              </a:solidFill>
              <a:latin typeface="黑体" pitchFamily="49" charset="-122"/>
              <a:ea typeface="黑体" pitchFamily="49" charset="-122"/>
            </a:endParaRPr>
          </a:p>
        </p:txBody>
      </p:sp>
    </p:spTree>
  </p:cSld>
  <p:clrMapOvr>
    <a:masterClrMapping/>
  </p:clrMapOvr>
  <p:transition spd="med">
    <p:wip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1746"/>
                                        </p:tgtEl>
                                        <p:attrNameLst>
                                          <p:attrName>style.visibility</p:attrName>
                                        </p:attrNameLst>
                                      </p:cBhvr>
                                      <p:to>
                                        <p:strVal val="visible"/>
                                      </p:to>
                                    </p:set>
                                    <p:animEffect transition="in" filter="wipe(left)">
                                      <p:cBhvr>
                                        <p:cTn id="7" dur="500"/>
                                        <p:tgtEl>
                                          <p:spTgt spid="3174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1747">
                                            <p:txEl>
                                              <p:pRg st="0" end="0"/>
                                            </p:txEl>
                                          </p:spTgt>
                                        </p:tgtEl>
                                        <p:attrNameLst>
                                          <p:attrName>style.visibility</p:attrName>
                                        </p:attrNameLst>
                                      </p:cBhvr>
                                      <p:to>
                                        <p:strVal val="visible"/>
                                      </p:to>
                                    </p:set>
                                    <p:animEffect transition="in" filter="wipe(left)">
                                      <p:cBhvr>
                                        <p:cTn id="12" dur="500"/>
                                        <p:tgtEl>
                                          <p:spTgt spid="31747">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1747">
                                            <p:txEl>
                                              <p:pRg st="1" end="1"/>
                                            </p:txEl>
                                          </p:spTgt>
                                        </p:tgtEl>
                                        <p:attrNameLst>
                                          <p:attrName>style.visibility</p:attrName>
                                        </p:attrNameLst>
                                      </p:cBhvr>
                                      <p:to>
                                        <p:strVal val="visible"/>
                                      </p:to>
                                    </p:set>
                                    <p:animEffect transition="in" filter="wipe(left)">
                                      <p:cBhvr>
                                        <p:cTn id="17" dur="500"/>
                                        <p:tgtEl>
                                          <p:spTgt spid="31747">
                                            <p:txEl>
                                              <p:pRg st="1" end="1"/>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1747">
                                            <p:txEl>
                                              <p:pRg st="2" end="2"/>
                                            </p:txEl>
                                          </p:spTgt>
                                        </p:tgtEl>
                                        <p:attrNameLst>
                                          <p:attrName>style.visibility</p:attrName>
                                        </p:attrNameLst>
                                      </p:cBhvr>
                                      <p:to>
                                        <p:strVal val="visible"/>
                                      </p:to>
                                    </p:set>
                                    <p:animEffect transition="in" filter="wipe(left)">
                                      <p:cBhvr>
                                        <p:cTn id="22" dur="500"/>
                                        <p:tgtEl>
                                          <p:spTgt spid="31747">
                                            <p:txEl>
                                              <p:pRg st="2" end="2"/>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1747">
                                            <p:txEl>
                                              <p:pRg st="3" end="3"/>
                                            </p:txEl>
                                          </p:spTgt>
                                        </p:tgtEl>
                                        <p:attrNameLst>
                                          <p:attrName>style.visibility</p:attrName>
                                        </p:attrNameLst>
                                      </p:cBhvr>
                                      <p:to>
                                        <p:strVal val="visible"/>
                                      </p:to>
                                    </p:set>
                                    <p:animEffect transition="in" filter="wipe(left)">
                                      <p:cBhvr>
                                        <p:cTn id="27" dur="500"/>
                                        <p:tgtEl>
                                          <p:spTgt spid="31747">
                                            <p:txEl>
                                              <p:pRg st="3" end="3"/>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31747">
                                            <p:txEl>
                                              <p:pRg st="4" end="4"/>
                                            </p:txEl>
                                          </p:spTgt>
                                        </p:tgtEl>
                                        <p:attrNameLst>
                                          <p:attrName>style.visibility</p:attrName>
                                        </p:attrNameLst>
                                      </p:cBhvr>
                                      <p:to>
                                        <p:strVal val="visible"/>
                                      </p:to>
                                    </p:set>
                                    <p:animEffect transition="in" filter="wipe(left)">
                                      <p:cBhvr>
                                        <p:cTn id="32" dur="500"/>
                                        <p:tgtEl>
                                          <p:spTgt spid="3174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46" grpId="0" autoUpdateAnimBg="0"/>
      <p:bldP spid="31747" grpId="0" build="p" autoUpdateAnimBg="0"/>
    </p:bldLst>
  </p:timing>
</p:sld>
</file>

<file path=ppt/slides/slide2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a:xfrm>
            <a:off x="304800" y="76200"/>
            <a:ext cx="8229600" cy="639763"/>
          </a:xfrm>
        </p:spPr>
        <p:txBody>
          <a:bodyPr/>
          <a:lstStyle/>
          <a:p>
            <a:pPr algn="l"/>
            <a:r>
              <a:rPr lang="zh-CN" altLang="en-US" sz="2800" b="1" dirty="0">
                <a:solidFill>
                  <a:srgbClr val="FF0000"/>
                </a:solidFill>
                <a:latin typeface="黑体" pitchFamily="49" charset="-122"/>
                <a:ea typeface="黑体" pitchFamily="49" charset="-122"/>
              </a:rPr>
              <a:t>三、单色器</a:t>
            </a:r>
            <a:endParaRPr lang="zh-CN" altLang="zh-CN" sz="2800" b="1" dirty="0">
              <a:solidFill>
                <a:srgbClr val="FF0000"/>
              </a:solidFill>
              <a:latin typeface="黑体" pitchFamily="49" charset="-122"/>
              <a:ea typeface="黑体" pitchFamily="49" charset="-122"/>
            </a:endParaRPr>
          </a:p>
        </p:txBody>
      </p:sp>
      <p:sp>
        <p:nvSpPr>
          <p:cNvPr id="32771" name="Text Box 3"/>
          <p:cNvSpPr txBox="1">
            <a:spLocks noChangeArrowheads="1"/>
          </p:cNvSpPr>
          <p:nvPr/>
        </p:nvSpPr>
        <p:spPr bwMode="auto">
          <a:xfrm>
            <a:off x="381000" y="838200"/>
            <a:ext cx="8001000" cy="15661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2"/>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p>
            <a:pPr eaLnBrk="0" hangingPunct="0">
              <a:lnSpc>
                <a:spcPct val="140000"/>
              </a:lnSpc>
            </a:pPr>
            <a:r>
              <a:rPr kumimoji="1" lang="zh-CN" altLang="en-US" sz="2400" b="1" dirty="0" smtClean="0">
                <a:latin typeface="黑体" pitchFamily="49" charset="-122"/>
                <a:ea typeface="黑体" pitchFamily="49" charset="-122"/>
              </a:rPr>
              <a:t>单色</a:t>
            </a:r>
            <a:r>
              <a:rPr kumimoji="1" lang="zh-CN" altLang="en-US" sz="2400" b="1" dirty="0">
                <a:latin typeface="黑体" pitchFamily="49" charset="-122"/>
                <a:ea typeface="黑体" pitchFamily="49" charset="-122"/>
              </a:rPr>
              <a:t>器由入射和出射狭缝、反射镜及色散元件组成。</a:t>
            </a:r>
            <a:r>
              <a:rPr kumimoji="1" lang="zh-CN" altLang="en-US" sz="2400" b="1" dirty="0">
                <a:solidFill>
                  <a:srgbClr val="0000FF"/>
                </a:solidFill>
                <a:latin typeface="黑体" pitchFamily="49" charset="-122"/>
                <a:ea typeface="黑体" pitchFamily="49" charset="-122"/>
              </a:rPr>
              <a:t>其主要作用是将光源发射的被测元素的共振吸收线与其它邻近的谱线分开。</a:t>
            </a:r>
            <a:r>
              <a:rPr kumimoji="1" lang="zh-CN" altLang="en-US" sz="2400" dirty="0">
                <a:latin typeface="黑体" pitchFamily="49" charset="-122"/>
                <a:ea typeface="黑体" pitchFamily="49" charset="-122"/>
              </a:rPr>
              <a:t> </a:t>
            </a:r>
            <a:r>
              <a:rPr kumimoji="1" lang="zh-CN" altLang="en-US" sz="2400" b="1" dirty="0">
                <a:latin typeface="黑体" pitchFamily="49" charset="-122"/>
                <a:ea typeface="黑体" pitchFamily="49" charset="-122"/>
              </a:rPr>
              <a:t>   </a:t>
            </a:r>
          </a:p>
        </p:txBody>
      </p:sp>
      <p:sp>
        <p:nvSpPr>
          <p:cNvPr id="32772" name="AutoShape 4">
            <a:hlinkClick r:id="" action="ppaction://hlinkshowjump?jump=nextslide" highlightClick="1"/>
          </p:cNvPr>
          <p:cNvSpPr>
            <a:spLocks noChangeArrowheads="1"/>
          </p:cNvSpPr>
          <p:nvPr/>
        </p:nvSpPr>
        <p:spPr bwMode="auto">
          <a:xfrm>
            <a:off x="6019800" y="6248400"/>
            <a:ext cx="1066800" cy="381000"/>
          </a:xfrm>
          <a:prstGeom prst="actionButtonForwardNex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32773" name="Rectangle 5"/>
          <p:cNvSpPr>
            <a:spLocks noChangeArrowheads="1"/>
          </p:cNvSpPr>
          <p:nvPr/>
        </p:nvSpPr>
        <p:spPr bwMode="auto">
          <a:xfrm>
            <a:off x="381000" y="2819400"/>
            <a:ext cx="8229600" cy="71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zh-CN" altLang="en-US" sz="2800" b="1" dirty="0">
                <a:solidFill>
                  <a:srgbClr val="FF0000"/>
                </a:solidFill>
                <a:latin typeface="黑体" pitchFamily="49" charset="-122"/>
                <a:ea typeface="黑体" pitchFamily="49" charset="-122"/>
              </a:rPr>
              <a:t>四、检测系统</a:t>
            </a:r>
            <a:endParaRPr lang="zh-CN" altLang="zh-CN" sz="2800" b="1" dirty="0">
              <a:solidFill>
                <a:srgbClr val="FF0000"/>
              </a:solidFill>
              <a:latin typeface="黑体" pitchFamily="49" charset="-122"/>
              <a:ea typeface="黑体" pitchFamily="49" charset="-122"/>
            </a:endParaRPr>
          </a:p>
        </p:txBody>
      </p:sp>
      <p:pic>
        <p:nvPicPr>
          <p:cNvPr id="3277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2600" y="3429000"/>
            <a:ext cx="6096000" cy="321151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wip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2770"/>
                                        </p:tgtEl>
                                        <p:attrNameLst>
                                          <p:attrName>style.visibility</p:attrName>
                                        </p:attrNameLst>
                                      </p:cBhvr>
                                      <p:to>
                                        <p:strVal val="visible"/>
                                      </p:to>
                                    </p:set>
                                    <p:animEffect transition="in" filter="wipe(left)">
                                      <p:cBhvr>
                                        <p:cTn id="7" dur="500"/>
                                        <p:tgtEl>
                                          <p:spTgt spid="3277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2771">
                                            <p:txEl>
                                              <p:pRg st="0" end="0"/>
                                            </p:txEl>
                                          </p:spTgt>
                                        </p:tgtEl>
                                        <p:attrNameLst>
                                          <p:attrName>style.visibility</p:attrName>
                                        </p:attrNameLst>
                                      </p:cBhvr>
                                      <p:to>
                                        <p:strVal val="visible"/>
                                      </p:to>
                                    </p:set>
                                    <p:animEffect transition="in" filter="wipe(left)">
                                      <p:cBhvr>
                                        <p:cTn id="12" dur="500"/>
                                        <p:tgtEl>
                                          <p:spTgt spid="32771">
                                            <p:txEl>
                                              <p:pRg st="0" end="0"/>
                                            </p:txEl>
                                          </p:spTgt>
                                        </p:tgtEl>
                                      </p:cBhvr>
                                    </p:animEffect>
                                  </p:childTnLst>
                                </p:cTn>
                              </p:par>
                            </p:childTnLst>
                          </p:cTn>
                        </p:par>
                        <p:par>
                          <p:cTn id="13" fill="hold" nodeType="afterGroup">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32773"/>
                                        </p:tgtEl>
                                        <p:attrNameLst>
                                          <p:attrName>style.visibility</p:attrName>
                                        </p:attrNameLst>
                                      </p:cBhvr>
                                      <p:to>
                                        <p:strVal val="visible"/>
                                      </p:to>
                                    </p:set>
                                    <p:animEffect transition="in" filter="wipe(left)">
                                      <p:cBhvr>
                                        <p:cTn id="16" dur="500"/>
                                        <p:tgtEl>
                                          <p:spTgt spid="327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770" grpId="0" autoUpdateAnimBg="0"/>
      <p:bldP spid="32771" grpId="0" build="p" autoUpdateAnimBg="0"/>
      <p:bldP spid="32773" grpId="0" autoUpdateAnimBg="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533400" y="152400"/>
            <a:ext cx="7772400" cy="685800"/>
          </a:xfrm>
          <a:prstGeom prst="rect">
            <a:avLst/>
          </a:prstGeom>
        </p:spPr>
        <p:txBody>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ea typeface="宋体" pitchFamily="2" charset="-122"/>
              </a:defRPr>
            </a:lvl2pPr>
            <a:lvl3pPr algn="ctr" rtl="0" fontAlgn="base">
              <a:spcBef>
                <a:spcPct val="0"/>
              </a:spcBef>
              <a:spcAft>
                <a:spcPct val="0"/>
              </a:spcAft>
              <a:defRPr sz="4400">
                <a:solidFill>
                  <a:schemeClr val="tx2"/>
                </a:solidFill>
                <a:latin typeface="Arial" charset="0"/>
                <a:ea typeface="宋体" pitchFamily="2" charset="-122"/>
              </a:defRPr>
            </a:lvl3pPr>
            <a:lvl4pPr algn="ctr" rtl="0" fontAlgn="base">
              <a:spcBef>
                <a:spcPct val="0"/>
              </a:spcBef>
              <a:spcAft>
                <a:spcPct val="0"/>
              </a:spcAft>
              <a:defRPr sz="4400">
                <a:solidFill>
                  <a:schemeClr val="tx2"/>
                </a:solidFill>
                <a:latin typeface="Arial" charset="0"/>
                <a:ea typeface="宋体" pitchFamily="2" charset="-122"/>
              </a:defRPr>
            </a:lvl4pPr>
            <a:lvl5pPr algn="ctr" rtl="0" fontAlgn="base">
              <a:spcBef>
                <a:spcPct val="0"/>
              </a:spcBef>
              <a:spcAft>
                <a:spcPct val="0"/>
              </a:spcAft>
              <a:defRPr sz="4400">
                <a:solidFill>
                  <a:schemeClr val="tx2"/>
                </a:solidFill>
                <a:latin typeface="Arial" charset="0"/>
                <a:ea typeface="宋体" pitchFamily="2" charset="-122"/>
              </a:defRPr>
            </a:lvl5pPr>
            <a:lvl6pPr marL="457200" algn="ctr" rtl="0" fontAlgn="base">
              <a:spcBef>
                <a:spcPct val="0"/>
              </a:spcBef>
              <a:spcAft>
                <a:spcPct val="0"/>
              </a:spcAft>
              <a:defRPr sz="4400">
                <a:solidFill>
                  <a:schemeClr val="tx2"/>
                </a:solidFill>
                <a:latin typeface="Arial" charset="0"/>
                <a:ea typeface="宋体" pitchFamily="2" charset="-122"/>
              </a:defRPr>
            </a:lvl6pPr>
            <a:lvl7pPr marL="914400" algn="ctr" rtl="0" fontAlgn="base">
              <a:spcBef>
                <a:spcPct val="0"/>
              </a:spcBef>
              <a:spcAft>
                <a:spcPct val="0"/>
              </a:spcAft>
              <a:defRPr sz="4400">
                <a:solidFill>
                  <a:schemeClr val="tx2"/>
                </a:solidFill>
                <a:latin typeface="Arial" charset="0"/>
                <a:ea typeface="宋体" pitchFamily="2" charset="-122"/>
              </a:defRPr>
            </a:lvl7pPr>
            <a:lvl8pPr marL="1371600" algn="ctr" rtl="0" fontAlgn="base">
              <a:spcBef>
                <a:spcPct val="0"/>
              </a:spcBef>
              <a:spcAft>
                <a:spcPct val="0"/>
              </a:spcAft>
              <a:defRPr sz="4400">
                <a:solidFill>
                  <a:schemeClr val="tx2"/>
                </a:solidFill>
                <a:latin typeface="Arial" charset="0"/>
                <a:ea typeface="宋体" pitchFamily="2" charset="-122"/>
              </a:defRPr>
            </a:lvl8pPr>
            <a:lvl9pPr marL="1828800" algn="ctr" rtl="0" fontAlgn="base">
              <a:spcBef>
                <a:spcPct val="0"/>
              </a:spcBef>
              <a:spcAft>
                <a:spcPct val="0"/>
              </a:spcAft>
              <a:defRPr sz="4400">
                <a:solidFill>
                  <a:schemeClr val="tx2"/>
                </a:solidFill>
                <a:latin typeface="Arial" charset="0"/>
                <a:ea typeface="宋体" pitchFamily="2" charset="-122"/>
              </a:defRPr>
            </a:lvl9pPr>
          </a:lstStyle>
          <a:p>
            <a:r>
              <a:rPr kumimoji="1" lang="zh-CN" altLang="en-US" sz="3200" b="1" dirty="0">
                <a:solidFill>
                  <a:srgbClr val="800000"/>
                </a:solidFill>
                <a:effectLst>
                  <a:outerShdw blurRad="38100" dist="38100" dir="2700000" algn="tl">
                    <a:srgbClr val="C0C0C0"/>
                  </a:outerShdw>
                </a:effectLst>
                <a:latin typeface="Arial" pitchFamily="34" charset="0"/>
                <a:ea typeface="黑体" pitchFamily="49" charset="-122"/>
                <a:cs typeface="+mn-cs"/>
              </a:rPr>
              <a:t>原子吸收光谱分析法的特点</a:t>
            </a:r>
            <a:endParaRPr kumimoji="1" lang="zh-CN" altLang="zh-CN" sz="3200" b="1" dirty="0">
              <a:solidFill>
                <a:srgbClr val="800000"/>
              </a:solidFill>
              <a:effectLst>
                <a:outerShdw blurRad="38100" dist="38100" dir="2700000" algn="tl">
                  <a:srgbClr val="C0C0C0"/>
                </a:outerShdw>
              </a:effectLst>
              <a:latin typeface="Arial" pitchFamily="34" charset="0"/>
              <a:ea typeface="黑体" pitchFamily="49" charset="-122"/>
              <a:cs typeface="+mn-cs"/>
            </a:endParaRPr>
          </a:p>
        </p:txBody>
      </p:sp>
      <p:sp>
        <p:nvSpPr>
          <p:cNvPr id="3" name="Text Box 3"/>
          <p:cNvSpPr txBox="1">
            <a:spLocks noChangeArrowheads="1"/>
          </p:cNvSpPr>
          <p:nvPr/>
        </p:nvSpPr>
        <p:spPr bwMode="auto">
          <a:xfrm>
            <a:off x="533400" y="685800"/>
            <a:ext cx="8305800" cy="60755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nSpc>
                <a:spcPct val="120000"/>
              </a:lnSpc>
            </a:pPr>
            <a:r>
              <a:rPr kumimoji="1" lang="zh-CN" altLang="en-US" sz="2400" b="1" dirty="0" smtClean="0">
                <a:solidFill>
                  <a:srgbClr val="FF0000"/>
                </a:solidFill>
                <a:effectLst>
                  <a:outerShdw blurRad="38100" dist="38100" dir="2700000" algn="tl">
                    <a:srgbClr val="C0C0C0"/>
                  </a:outerShdw>
                </a:effectLst>
                <a:latin typeface="Times New Roman" pitchFamily="18" charset="0"/>
                <a:ea typeface="黑体" pitchFamily="49" charset="-122"/>
              </a:rPr>
              <a:t>优点：</a:t>
            </a:r>
            <a:endParaRPr kumimoji="1" lang="zh-CN" altLang="en-US" sz="2400" b="1" dirty="0">
              <a:solidFill>
                <a:srgbClr val="FF0000"/>
              </a:solidFill>
              <a:effectLst>
                <a:outerShdw blurRad="38100" dist="38100" dir="2700000" algn="tl">
                  <a:srgbClr val="C0C0C0"/>
                </a:outerShdw>
              </a:effectLst>
              <a:latin typeface="Times New Roman" pitchFamily="18" charset="0"/>
              <a:ea typeface="黑体" pitchFamily="49" charset="-122"/>
            </a:endParaRPr>
          </a:p>
          <a:p>
            <a:pPr algn="just">
              <a:lnSpc>
                <a:spcPct val="120000"/>
              </a:lnSpc>
            </a:pPr>
            <a:r>
              <a:rPr kumimoji="1" lang="zh-CN" altLang="en-US" sz="2400" b="1" dirty="0">
                <a:solidFill>
                  <a:srgbClr val="000099"/>
                </a:solidFill>
                <a:effectLst>
                  <a:outerShdw blurRad="38100" dist="38100" dir="2700000" algn="tl">
                    <a:srgbClr val="C0C0C0"/>
                  </a:outerShdw>
                </a:effectLst>
                <a:latin typeface="Arial" pitchFamily="34" charset="0"/>
                <a:ea typeface="黑体" pitchFamily="49" charset="-122"/>
              </a:rPr>
              <a:t>(1) 检出限低，10</a:t>
            </a:r>
            <a:r>
              <a:rPr kumimoji="1" lang="zh-CN" altLang="en-US" sz="2400" b="1" baseline="30000" dirty="0">
                <a:solidFill>
                  <a:srgbClr val="000099"/>
                </a:solidFill>
                <a:effectLst>
                  <a:outerShdw blurRad="38100" dist="38100" dir="2700000" algn="tl">
                    <a:srgbClr val="C0C0C0"/>
                  </a:outerShdw>
                </a:effectLst>
                <a:latin typeface="Arial" pitchFamily="34" charset="0"/>
                <a:ea typeface="黑体" pitchFamily="49" charset="-122"/>
              </a:rPr>
              <a:t>-9</a:t>
            </a:r>
            <a:r>
              <a:rPr kumimoji="1" lang="zh-CN" altLang="en-US" sz="2400" b="1" dirty="0">
                <a:solidFill>
                  <a:srgbClr val="000099"/>
                </a:solidFill>
                <a:effectLst>
                  <a:outerShdw blurRad="38100" dist="38100" dir="2700000" algn="tl">
                    <a:srgbClr val="C0C0C0"/>
                  </a:outerShdw>
                </a:effectLst>
                <a:latin typeface="Arial" pitchFamily="34" charset="0"/>
                <a:ea typeface="黑体" pitchFamily="49" charset="-122"/>
              </a:rPr>
              <a:t>～10</a:t>
            </a:r>
            <a:r>
              <a:rPr kumimoji="1" lang="zh-CN" altLang="en-US" sz="2400" b="1" baseline="30000" dirty="0">
                <a:solidFill>
                  <a:srgbClr val="000099"/>
                </a:solidFill>
                <a:effectLst>
                  <a:outerShdw blurRad="38100" dist="38100" dir="2700000" algn="tl">
                    <a:srgbClr val="C0C0C0"/>
                  </a:outerShdw>
                </a:effectLst>
                <a:latin typeface="Arial" pitchFamily="34" charset="0"/>
                <a:ea typeface="黑体" pitchFamily="49" charset="-122"/>
              </a:rPr>
              <a:t>-12 </a:t>
            </a:r>
            <a:r>
              <a:rPr kumimoji="1" lang="en-US" altLang="zh-CN" sz="2400" b="1" dirty="0">
                <a:solidFill>
                  <a:srgbClr val="000099"/>
                </a:solidFill>
                <a:effectLst>
                  <a:outerShdw blurRad="38100" dist="38100" dir="2700000" algn="tl">
                    <a:srgbClr val="C0C0C0"/>
                  </a:outerShdw>
                </a:effectLst>
                <a:latin typeface="Arial" pitchFamily="34" charset="0"/>
                <a:ea typeface="黑体" pitchFamily="49" charset="-122"/>
              </a:rPr>
              <a:t>g·mL</a:t>
            </a:r>
            <a:r>
              <a:rPr kumimoji="1" lang="en-US" altLang="zh-CN" sz="2400" b="1" baseline="30000" dirty="0">
                <a:solidFill>
                  <a:srgbClr val="000099"/>
                </a:solidFill>
                <a:effectLst>
                  <a:outerShdw blurRad="38100" dist="38100" dir="2700000" algn="tl">
                    <a:srgbClr val="C0C0C0"/>
                  </a:outerShdw>
                </a:effectLst>
                <a:latin typeface="Arial" pitchFamily="34" charset="0"/>
                <a:ea typeface="黑体" pitchFamily="49" charset="-122"/>
              </a:rPr>
              <a:t>-1</a:t>
            </a:r>
            <a:r>
              <a:rPr kumimoji="1" lang="en-US" altLang="zh-CN" sz="2400" b="1" dirty="0">
                <a:solidFill>
                  <a:srgbClr val="000099"/>
                </a:solidFill>
                <a:effectLst>
                  <a:outerShdw blurRad="38100" dist="38100" dir="2700000" algn="tl">
                    <a:srgbClr val="C0C0C0"/>
                  </a:outerShdw>
                </a:effectLst>
                <a:latin typeface="Arial" pitchFamily="34" charset="0"/>
                <a:ea typeface="黑体" pitchFamily="49" charset="-122"/>
              </a:rPr>
              <a:t>。</a:t>
            </a:r>
          </a:p>
          <a:p>
            <a:pPr algn="just">
              <a:lnSpc>
                <a:spcPct val="120000"/>
              </a:lnSpc>
              <a:spcBef>
                <a:spcPct val="30000"/>
              </a:spcBef>
            </a:pPr>
            <a:r>
              <a:rPr kumimoji="1" lang="zh-CN" altLang="en-US" sz="2400" b="1" dirty="0">
                <a:solidFill>
                  <a:srgbClr val="000099"/>
                </a:solidFill>
                <a:effectLst>
                  <a:outerShdw blurRad="38100" dist="38100" dir="2700000" algn="tl">
                    <a:srgbClr val="C0C0C0"/>
                  </a:outerShdw>
                </a:effectLst>
                <a:latin typeface="Arial" pitchFamily="34" charset="0"/>
                <a:ea typeface="黑体" pitchFamily="49" charset="-122"/>
              </a:rPr>
              <a:t>(2) 准确度高，1%～5%。</a:t>
            </a:r>
          </a:p>
          <a:p>
            <a:pPr algn="just">
              <a:lnSpc>
                <a:spcPct val="120000"/>
              </a:lnSpc>
              <a:spcBef>
                <a:spcPct val="30000"/>
              </a:spcBef>
            </a:pPr>
            <a:r>
              <a:rPr kumimoji="1" lang="zh-CN" altLang="en-US" sz="2400" b="1" dirty="0">
                <a:solidFill>
                  <a:srgbClr val="000099"/>
                </a:solidFill>
                <a:effectLst>
                  <a:outerShdw blurRad="38100" dist="38100" dir="2700000" algn="tl">
                    <a:srgbClr val="C0C0C0"/>
                  </a:outerShdw>
                </a:effectLst>
                <a:latin typeface="Arial" pitchFamily="34" charset="0"/>
                <a:ea typeface="黑体" pitchFamily="49" charset="-122"/>
              </a:rPr>
              <a:t>(3) 选择性高，一般情况下共存元素不干扰。</a:t>
            </a:r>
          </a:p>
          <a:p>
            <a:pPr>
              <a:lnSpc>
                <a:spcPct val="120000"/>
              </a:lnSpc>
            </a:pPr>
            <a:r>
              <a:rPr kumimoji="1" lang="zh-CN" altLang="en-US" sz="2400" b="1" dirty="0">
                <a:solidFill>
                  <a:srgbClr val="000099"/>
                </a:solidFill>
                <a:effectLst>
                  <a:outerShdw blurRad="38100" dist="38100" dir="2700000" algn="tl">
                    <a:srgbClr val="C0C0C0"/>
                  </a:outerShdw>
                </a:effectLst>
                <a:latin typeface="Arial" pitchFamily="34" charset="0"/>
                <a:ea typeface="黑体" pitchFamily="49" charset="-122"/>
              </a:rPr>
              <a:t>(4)</a:t>
            </a:r>
            <a:r>
              <a:rPr kumimoji="1" lang="zh-CN" altLang="zh-CN" sz="2400" b="1" dirty="0">
                <a:solidFill>
                  <a:srgbClr val="000099"/>
                </a:solidFill>
                <a:effectLst>
                  <a:outerShdw blurRad="38100" dist="38100" dir="2700000" algn="tl">
                    <a:srgbClr val="C0C0C0"/>
                  </a:outerShdw>
                </a:effectLst>
                <a:latin typeface="Arial" pitchFamily="34" charset="0"/>
                <a:ea typeface="黑体" pitchFamily="49" charset="-122"/>
              </a:rPr>
              <a:t> 应用广，可测定70多个元素（各种</a:t>
            </a:r>
            <a:r>
              <a:rPr kumimoji="1" lang="zh-CN" altLang="en-US" sz="2400" b="1" dirty="0">
                <a:solidFill>
                  <a:srgbClr val="000099"/>
                </a:solidFill>
                <a:effectLst>
                  <a:outerShdw blurRad="38100" dist="38100" dir="2700000" algn="tl">
                    <a:srgbClr val="C0C0C0"/>
                  </a:outerShdw>
                </a:effectLst>
                <a:latin typeface="Arial" pitchFamily="34" charset="0"/>
                <a:ea typeface="黑体" pitchFamily="49" charset="-122"/>
              </a:rPr>
              <a:t>试样</a:t>
            </a:r>
            <a:r>
              <a:rPr kumimoji="1" lang="zh-CN" altLang="zh-CN" sz="2400" b="1" dirty="0">
                <a:solidFill>
                  <a:srgbClr val="000099"/>
                </a:solidFill>
                <a:effectLst>
                  <a:outerShdw blurRad="38100" dist="38100" dir="2700000" algn="tl">
                    <a:srgbClr val="C0C0C0"/>
                  </a:outerShdw>
                </a:effectLst>
                <a:latin typeface="Arial" pitchFamily="34" charset="0"/>
                <a:ea typeface="黑体" pitchFamily="49" charset="-122"/>
              </a:rPr>
              <a:t>中）。</a:t>
            </a:r>
          </a:p>
          <a:p>
            <a:pPr>
              <a:lnSpc>
                <a:spcPct val="120000"/>
              </a:lnSpc>
            </a:pPr>
            <a:r>
              <a:rPr kumimoji="1" lang="zh-CN" altLang="zh-CN" sz="2400" b="1" dirty="0">
                <a:solidFill>
                  <a:srgbClr val="FF0000"/>
                </a:solidFill>
                <a:effectLst>
                  <a:outerShdw blurRad="38100" dist="38100" dir="2700000" algn="tl">
                    <a:srgbClr val="C0C0C0"/>
                  </a:outerShdw>
                </a:effectLst>
                <a:latin typeface="Times New Roman" pitchFamily="18" charset="0"/>
                <a:ea typeface="黑体" pitchFamily="49" charset="-122"/>
              </a:rPr>
              <a:t>局限性：</a:t>
            </a:r>
            <a:endParaRPr kumimoji="1" lang="zh-CN" altLang="en-US" sz="2400" b="1" dirty="0">
              <a:solidFill>
                <a:srgbClr val="FF0000"/>
              </a:solidFill>
              <a:effectLst>
                <a:outerShdw blurRad="38100" dist="38100" dir="2700000" algn="tl">
                  <a:srgbClr val="C0C0C0"/>
                </a:outerShdw>
              </a:effectLst>
              <a:latin typeface="Times New Roman" pitchFamily="18" charset="0"/>
              <a:ea typeface="黑体" pitchFamily="49" charset="-122"/>
            </a:endParaRPr>
          </a:p>
          <a:p>
            <a:pPr algn="just">
              <a:lnSpc>
                <a:spcPct val="120000"/>
              </a:lnSpc>
              <a:spcBef>
                <a:spcPct val="30000"/>
              </a:spcBef>
            </a:pPr>
            <a:r>
              <a:rPr kumimoji="1" lang="en-US" altLang="zh-CN" sz="2400" b="1" dirty="0" smtClean="0">
                <a:solidFill>
                  <a:srgbClr val="000099"/>
                </a:solidFill>
                <a:effectLst>
                  <a:outerShdw blurRad="38100" dist="38100" dir="2700000" algn="tl">
                    <a:srgbClr val="C0C0C0"/>
                  </a:outerShdw>
                </a:effectLst>
                <a:latin typeface="Arial" pitchFamily="34" charset="0"/>
                <a:ea typeface="黑体" pitchFamily="49" charset="-122"/>
              </a:rPr>
              <a:t>(1)</a:t>
            </a:r>
            <a:r>
              <a:rPr kumimoji="1" lang="zh-CN" altLang="zh-CN" sz="2400" b="1" dirty="0" smtClean="0">
                <a:solidFill>
                  <a:srgbClr val="000099"/>
                </a:solidFill>
                <a:effectLst>
                  <a:outerShdw blurRad="38100" dist="38100" dir="2700000" algn="tl">
                    <a:srgbClr val="C0C0C0"/>
                  </a:outerShdw>
                </a:effectLst>
                <a:latin typeface="Arial" pitchFamily="34" charset="0"/>
                <a:ea typeface="黑体" pitchFamily="49" charset="-122"/>
              </a:rPr>
              <a:t>难</a:t>
            </a:r>
            <a:r>
              <a:rPr kumimoji="1" lang="zh-CN" altLang="zh-CN" sz="2400" b="1" dirty="0">
                <a:solidFill>
                  <a:srgbClr val="000099"/>
                </a:solidFill>
                <a:effectLst>
                  <a:outerShdw blurRad="38100" dist="38100" dir="2700000" algn="tl">
                    <a:srgbClr val="C0C0C0"/>
                  </a:outerShdw>
                </a:effectLst>
                <a:latin typeface="Arial" pitchFamily="34" charset="0"/>
                <a:ea typeface="黑体" pitchFamily="49" charset="-122"/>
              </a:rPr>
              <a:t>熔元素、非金属测定困难</a:t>
            </a:r>
            <a:r>
              <a:rPr kumimoji="1" lang="zh-CN" altLang="en-US" sz="2400" b="1" dirty="0">
                <a:solidFill>
                  <a:srgbClr val="000099"/>
                </a:solidFill>
                <a:effectLst>
                  <a:outerShdw blurRad="38100" dist="38100" dir="2700000" algn="tl">
                    <a:srgbClr val="C0C0C0"/>
                  </a:outerShdw>
                </a:effectLst>
                <a:latin typeface="Arial" pitchFamily="34" charset="0"/>
                <a:ea typeface="黑体" pitchFamily="49" charset="-122"/>
              </a:rPr>
              <a:t>，</a:t>
            </a:r>
            <a:r>
              <a:rPr kumimoji="1" lang="zh-CN" altLang="zh-CN" sz="2400" b="1" dirty="0">
                <a:solidFill>
                  <a:srgbClr val="000099"/>
                </a:solidFill>
                <a:effectLst>
                  <a:outerShdw blurRad="38100" dist="38100" dir="2700000" algn="tl">
                    <a:srgbClr val="C0C0C0"/>
                  </a:outerShdw>
                </a:effectLst>
                <a:latin typeface="Arial" pitchFamily="34" charset="0"/>
                <a:ea typeface="黑体" pitchFamily="49" charset="-122"/>
              </a:rPr>
              <a:t>不能同时测多元素</a:t>
            </a:r>
            <a:r>
              <a:rPr kumimoji="1" lang="zh-CN" altLang="zh-CN" sz="2400" b="1" dirty="0" smtClean="0">
                <a:solidFill>
                  <a:srgbClr val="000099"/>
                </a:solidFill>
                <a:effectLst>
                  <a:outerShdw blurRad="38100" dist="38100" dir="2700000" algn="tl">
                    <a:srgbClr val="C0C0C0"/>
                  </a:outerShdw>
                </a:effectLst>
                <a:latin typeface="Arial" pitchFamily="34" charset="0"/>
                <a:ea typeface="黑体" pitchFamily="49" charset="-122"/>
              </a:rPr>
              <a:t>。</a:t>
            </a:r>
            <a:endParaRPr kumimoji="1" lang="en-US" altLang="zh-CN" sz="2400" b="1" dirty="0" smtClean="0">
              <a:solidFill>
                <a:srgbClr val="000099"/>
              </a:solidFill>
              <a:effectLst>
                <a:outerShdw blurRad="38100" dist="38100" dir="2700000" algn="tl">
                  <a:srgbClr val="C0C0C0"/>
                </a:outerShdw>
              </a:effectLst>
              <a:latin typeface="Arial" pitchFamily="34" charset="0"/>
              <a:ea typeface="黑体" pitchFamily="49" charset="-122"/>
            </a:endParaRPr>
          </a:p>
          <a:p>
            <a:pPr algn="just">
              <a:lnSpc>
                <a:spcPct val="120000"/>
              </a:lnSpc>
              <a:spcBef>
                <a:spcPct val="30000"/>
              </a:spcBef>
            </a:pPr>
            <a:r>
              <a:rPr kumimoji="1" lang="en-US" altLang="zh-CN" sz="2400" b="1" dirty="0" smtClean="0">
                <a:solidFill>
                  <a:srgbClr val="000099"/>
                </a:solidFill>
                <a:effectLst>
                  <a:outerShdw blurRad="38100" dist="38100" dir="2700000" algn="tl">
                    <a:srgbClr val="C0C0C0"/>
                  </a:outerShdw>
                </a:effectLst>
                <a:latin typeface="Arial" pitchFamily="34" charset="0"/>
                <a:ea typeface="黑体" pitchFamily="49" charset="-122"/>
              </a:rPr>
              <a:t>(2)</a:t>
            </a:r>
            <a:r>
              <a:rPr kumimoji="1" lang="zh-CN" altLang="en-US" sz="2400" b="1" dirty="0" smtClean="0">
                <a:solidFill>
                  <a:srgbClr val="000099"/>
                </a:solidFill>
                <a:effectLst>
                  <a:outerShdw blurRad="38100" dist="38100" dir="2700000" algn="tl">
                    <a:srgbClr val="C0C0C0"/>
                  </a:outerShdw>
                </a:effectLst>
                <a:latin typeface="Arial" pitchFamily="34" charset="0"/>
                <a:ea typeface="黑体" pitchFamily="49" charset="-122"/>
              </a:rPr>
              <a:t>由于原子化温度比较低，对于一些易形成稳定化合物的元素，如稀土等以及非金属元素，原子化效率低，检出能力差；</a:t>
            </a:r>
          </a:p>
          <a:p>
            <a:pPr algn="just">
              <a:lnSpc>
                <a:spcPct val="120000"/>
              </a:lnSpc>
              <a:spcBef>
                <a:spcPct val="30000"/>
              </a:spcBef>
            </a:pPr>
            <a:r>
              <a:rPr kumimoji="1" lang="en-US" altLang="zh-CN" sz="2400" b="1" dirty="0" smtClean="0">
                <a:solidFill>
                  <a:srgbClr val="000099"/>
                </a:solidFill>
                <a:effectLst>
                  <a:outerShdw blurRad="38100" dist="38100" dir="2700000" algn="tl">
                    <a:srgbClr val="C0C0C0"/>
                  </a:outerShdw>
                </a:effectLst>
                <a:latin typeface="Arial" pitchFamily="34" charset="0"/>
                <a:ea typeface="黑体" pitchFamily="49" charset="-122"/>
              </a:rPr>
              <a:t>(3)</a:t>
            </a:r>
            <a:r>
              <a:rPr kumimoji="1" lang="zh-CN" altLang="en-US" sz="2400" b="1" dirty="0" smtClean="0">
                <a:solidFill>
                  <a:srgbClr val="000099"/>
                </a:solidFill>
                <a:effectLst>
                  <a:outerShdw blurRad="38100" dist="38100" dir="2700000" algn="tl">
                    <a:srgbClr val="C0C0C0"/>
                  </a:outerShdw>
                </a:effectLst>
                <a:latin typeface="Arial" pitchFamily="34" charset="0"/>
                <a:ea typeface="黑体" pitchFamily="49" charset="-122"/>
              </a:rPr>
              <a:t>非火焰的石墨炉原子化器虽然原子化效率高，检测限低，但是重现性和准确性较差；</a:t>
            </a:r>
          </a:p>
          <a:p>
            <a:pPr algn="just">
              <a:lnSpc>
                <a:spcPct val="120000"/>
              </a:lnSpc>
              <a:spcBef>
                <a:spcPct val="30000"/>
              </a:spcBef>
            </a:pPr>
            <a:r>
              <a:rPr kumimoji="1" lang="en-US" altLang="zh-CN" sz="2400" b="1" dirty="0" smtClean="0">
                <a:solidFill>
                  <a:srgbClr val="000099"/>
                </a:solidFill>
                <a:effectLst>
                  <a:outerShdw blurRad="38100" dist="38100" dir="2700000" algn="tl">
                    <a:srgbClr val="C0C0C0"/>
                  </a:outerShdw>
                </a:effectLst>
                <a:latin typeface="Arial" pitchFamily="34" charset="0"/>
                <a:ea typeface="黑体" pitchFamily="49" charset="-122"/>
              </a:rPr>
              <a:t>(4)</a:t>
            </a:r>
            <a:r>
              <a:rPr kumimoji="1" lang="zh-CN" altLang="en-US" sz="2400" b="1" dirty="0" smtClean="0">
                <a:solidFill>
                  <a:srgbClr val="000099"/>
                </a:solidFill>
                <a:effectLst>
                  <a:outerShdw blurRad="38100" dist="38100" dir="2700000" algn="tl">
                    <a:srgbClr val="C0C0C0"/>
                  </a:outerShdw>
                </a:effectLst>
                <a:latin typeface="Arial" pitchFamily="34" charset="0"/>
                <a:ea typeface="黑体" pitchFamily="49" charset="-122"/>
              </a:rPr>
              <a:t>对复杂样品分析干扰也较严重。</a:t>
            </a:r>
            <a:endParaRPr kumimoji="1" lang="zh-CN" altLang="en-US" sz="2400" b="1" dirty="0">
              <a:solidFill>
                <a:srgbClr val="000099"/>
              </a:solidFill>
              <a:effectLst>
                <a:outerShdw blurRad="38100" dist="38100" dir="2700000" algn="tl">
                  <a:srgbClr val="C0C0C0"/>
                </a:outerShdw>
              </a:effectLst>
              <a:latin typeface="Arial" pitchFamily="34" charset="0"/>
              <a:ea typeface="黑体" pitchFamily="49" charset="-122"/>
            </a:endParaRPr>
          </a:p>
        </p:txBody>
      </p:sp>
    </p:spTree>
    <p:extLst>
      <p:ext uri="{BB962C8B-B14F-4D97-AF65-F5344CB8AC3E}">
        <p14:creationId xmlns:p14="http://schemas.microsoft.com/office/powerpoint/2010/main" val="257848987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txBox="1">
            <a:spLocks noChangeArrowheads="1"/>
          </p:cNvSpPr>
          <p:nvPr/>
        </p:nvSpPr>
        <p:spPr>
          <a:xfrm>
            <a:off x="533400" y="304800"/>
            <a:ext cx="7772400" cy="685800"/>
          </a:xfrm>
          <a:prstGeom prst="rect">
            <a:avLst/>
          </a:prstGeom>
        </p:spPr>
        <p:txBody>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ea typeface="宋体" pitchFamily="2" charset="-122"/>
              </a:defRPr>
            </a:lvl2pPr>
            <a:lvl3pPr algn="ctr" rtl="0" fontAlgn="base">
              <a:spcBef>
                <a:spcPct val="0"/>
              </a:spcBef>
              <a:spcAft>
                <a:spcPct val="0"/>
              </a:spcAft>
              <a:defRPr sz="4400">
                <a:solidFill>
                  <a:schemeClr val="tx2"/>
                </a:solidFill>
                <a:latin typeface="Arial" charset="0"/>
                <a:ea typeface="宋体" pitchFamily="2" charset="-122"/>
              </a:defRPr>
            </a:lvl3pPr>
            <a:lvl4pPr algn="ctr" rtl="0" fontAlgn="base">
              <a:spcBef>
                <a:spcPct val="0"/>
              </a:spcBef>
              <a:spcAft>
                <a:spcPct val="0"/>
              </a:spcAft>
              <a:defRPr sz="4400">
                <a:solidFill>
                  <a:schemeClr val="tx2"/>
                </a:solidFill>
                <a:latin typeface="Arial" charset="0"/>
                <a:ea typeface="宋体" pitchFamily="2" charset="-122"/>
              </a:defRPr>
            </a:lvl4pPr>
            <a:lvl5pPr algn="ctr" rtl="0" fontAlgn="base">
              <a:spcBef>
                <a:spcPct val="0"/>
              </a:spcBef>
              <a:spcAft>
                <a:spcPct val="0"/>
              </a:spcAft>
              <a:defRPr sz="4400">
                <a:solidFill>
                  <a:schemeClr val="tx2"/>
                </a:solidFill>
                <a:latin typeface="Arial" charset="0"/>
                <a:ea typeface="宋体" pitchFamily="2" charset="-122"/>
              </a:defRPr>
            </a:lvl5pPr>
            <a:lvl6pPr marL="457200" algn="ctr" rtl="0" fontAlgn="base">
              <a:spcBef>
                <a:spcPct val="0"/>
              </a:spcBef>
              <a:spcAft>
                <a:spcPct val="0"/>
              </a:spcAft>
              <a:defRPr sz="4400">
                <a:solidFill>
                  <a:schemeClr val="tx2"/>
                </a:solidFill>
                <a:latin typeface="Arial" charset="0"/>
                <a:ea typeface="宋体" pitchFamily="2" charset="-122"/>
              </a:defRPr>
            </a:lvl6pPr>
            <a:lvl7pPr marL="914400" algn="ctr" rtl="0" fontAlgn="base">
              <a:spcBef>
                <a:spcPct val="0"/>
              </a:spcBef>
              <a:spcAft>
                <a:spcPct val="0"/>
              </a:spcAft>
              <a:defRPr sz="4400">
                <a:solidFill>
                  <a:schemeClr val="tx2"/>
                </a:solidFill>
                <a:latin typeface="Arial" charset="0"/>
                <a:ea typeface="宋体" pitchFamily="2" charset="-122"/>
              </a:defRPr>
            </a:lvl7pPr>
            <a:lvl8pPr marL="1371600" algn="ctr" rtl="0" fontAlgn="base">
              <a:spcBef>
                <a:spcPct val="0"/>
              </a:spcBef>
              <a:spcAft>
                <a:spcPct val="0"/>
              </a:spcAft>
              <a:defRPr sz="4400">
                <a:solidFill>
                  <a:schemeClr val="tx2"/>
                </a:solidFill>
                <a:latin typeface="Arial" charset="0"/>
                <a:ea typeface="宋体" pitchFamily="2" charset="-122"/>
              </a:defRPr>
            </a:lvl8pPr>
            <a:lvl9pPr marL="1828800" algn="ctr" rtl="0" fontAlgn="base">
              <a:spcBef>
                <a:spcPct val="0"/>
              </a:spcBef>
              <a:spcAft>
                <a:spcPct val="0"/>
              </a:spcAft>
              <a:defRPr sz="4400">
                <a:solidFill>
                  <a:schemeClr val="tx2"/>
                </a:solidFill>
                <a:latin typeface="Arial" charset="0"/>
                <a:ea typeface="宋体" pitchFamily="2" charset="-122"/>
              </a:defRPr>
            </a:lvl9pPr>
          </a:lstStyle>
          <a:p>
            <a:r>
              <a:rPr lang="zh-CN" altLang="en-US" sz="3600" dirty="0" smtClean="0">
                <a:solidFill>
                  <a:srgbClr val="CC0000"/>
                </a:solidFill>
                <a:latin typeface="黑体" pitchFamily="49" charset="-122"/>
                <a:ea typeface="黑体" pitchFamily="49" charset="-122"/>
              </a:rPr>
              <a:t>二、测定条件的选择</a:t>
            </a:r>
            <a:endParaRPr lang="zh-CN" altLang="zh-CN" dirty="0">
              <a:solidFill>
                <a:srgbClr val="CC0000"/>
              </a:solidFill>
              <a:latin typeface="黑体" pitchFamily="49" charset="-122"/>
              <a:ea typeface="黑体" pitchFamily="49" charset="-122"/>
            </a:endParaRPr>
          </a:p>
        </p:txBody>
      </p:sp>
      <p:sp>
        <p:nvSpPr>
          <p:cNvPr id="4" name="Text Box 3"/>
          <p:cNvSpPr txBox="1">
            <a:spLocks noChangeArrowheads="1"/>
          </p:cNvSpPr>
          <p:nvPr/>
        </p:nvSpPr>
        <p:spPr bwMode="auto">
          <a:xfrm>
            <a:off x="533400" y="990600"/>
            <a:ext cx="8229600" cy="5307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nSpc>
                <a:spcPct val="120000"/>
              </a:lnSpc>
              <a:spcBef>
                <a:spcPct val="40000"/>
              </a:spcBef>
            </a:pPr>
            <a:r>
              <a:rPr lang="zh-CN" altLang="en-US" sz="2800" dirty="0">
                <a:solidFill>
                  <a:srgbClr val="000066"/>
                </a:solidFill>
                <a:latin typeface="黑体" pitchFamily="49" charset="-122"/>
                <a:ea typeface="黑体" pitchFamily="49" charset="-122"/>
              </a:rPr>
              <a:t>1．分析线</a:t>
            </a:r>
          </a:p>
          <a:p>
            <a:pPr>
              <a:lnSpc>
                <a:spcPct val="120000"/>
              </a:lnSpc>
              <a:spcBef>
                <a:spcPct val="40000"/>
              </a:spcBef>
            </a:pPr>
            <a:r>
              <a:rPr lang="zh-CN" altLang="en-US" sz="2600" dirty="0">
                <a:solidFill>
                  <a:srgbClr val="006600"/>
                </a:solidFill>
                <a:latin typeface="黑体" pitchFamily="49" charset="-122"/>
                <a:ea typeface="黑体" pitchFamily="49" charset="-122"/>
              </a:rPr>
              <a:t>    一般选待测元素的共振线作为分析线，测量高浓度时，也可选次灵敏线。</a:t>
            </a:r>
          </a:p>
          <a:p>
            <a:pPr>
              <a:lnSpc>
                <a:spcPct val="120000"/>
              </a:lnSpc>
              <a:spcBef>
                <a:spcPct val="40000"/>
              </a:spcBef>
            </a:pPr>
            <a:r>
              <a:rPr lang="zh-CN" altLang="en-US" sz="2800" dirty="0">
                <a:solidFill>
                  <a:srgbClr val="000066"/>
                </a:solidFill>
                <a:latin typeface="黑体" pitchFamily="49" charset="-122"/>
                <a:ea typeface="黑体" pitchFamily="49" charset="-122"/>
              </a:rPr>
              <a:t>2．通带（可调节狭缝宽度改变）</a:t>
            </a:r>
          </a:p>
          <a:p>
            <a:pPr>
              <a:lnSpc>
                <a:spcPct val="120000"/>
              </a:lnSpc>
              <a:spcBef>
                <a:spcPct val="40000"/>
              </a:spcBef>
            </a:pPr>
            <a:r>
              <a:rPr lang="zh-CN" altLang="en-US" sz="2600" dirty="0">
                <a:solidFill>
                  <a:schemeClr val="hlink"/>
                </a:solidFill>
                <a:latin typeface="黑体" pitchFamily="49" charset="-122"/>
                <a:ea typeface="黑体" pitchFamily="49" charset="-122"/>
              </a:rPr>
              <a:t>    </a:t>
            </a:r>
            <a:r>
              <a:rPr lang="zh-CN" altLang="en-US" sz="2600" dirty="0">
                <a:solidFill>
                  <a:srgbClr val="006600"/>
                </a:solidFill>
                <a:latin typeface="黑体" pitchFamily="49" charset="-122"/>
                <a:ea typeface="黑体" pitchFamily="49" charset="-122"/>
              </a:rPr>
              <a:t>无邻近干扰线（如测碱及碱土金属）时，选较大的通带，反之（如测过渡及稀土金属），宜选较小通带。</a:t>
            </a:r>
          </a:p>
          <a:p>
            <a:pPr>
              <a:lnSpc>
                <a:spcPct val="120000"/>
              </a:lnSpc>
              <a:spcBef>
                <a:spcPct val="40000"/>
              </a:spcBef>
            </a:pPr>
            <a:r>
              <a:rPr lang="zh-CN" altLang="en-US" sz="2800" dirty="0">
                <a:solidFill>
                  <a:srgbClr val="000066"/>
                </a:solidFill>
                <a:latin typeface="黑体" pitchFamily="49" charset="-122"/>
                <a:ea typeface="黑体" pitchFamily="49" charset="-122"/>
              </a:rPr>
              <a:t>3．空心阴极灯电流</a:t>
            </a:r>
          </a:p>
          <a:p>
            <a:pPr>
              <a:lnSpc>
                <a:spcPct val="120000"/>
              </a:lnSpc>
              <a:spcBef>
                <a:spcPct val="40000"/>
              </a:spcBef>
            </a:pPr>
            <a:r>
              <a:rPr lang="zh-CN" altLang="en-US" sz="2600" dirty="0">
                <a:solidFill>
                  <a:srgbClr val="006600"/>
                </a:solidFill>
                <a:latin typeface="黑体" pitchFamily="49" charset="-122"/>
                <a:ea typeface="黑体" pitchFamily="49" charset="-122"/>
              </a:rPr>
              <a:t>    在保证有稳定和足够的辐射光通量的情况下，尽量选较低的电流。</a:t>
            </a:r>
          </a:p>
        </p:txBody>
      </p:sp>
    </p:spTree>
    <p:extLst>
      <p:ext uri="{BB962C8B-B14F-4D97-AF65-F5344CB8AC3E}">
        <p14:creationId xmlns:p14="http://schemas.microsoft.com/office/powerpoint/2010/main" val="3328003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wipe(left)">
                                      <p:cBhvr>
                                        <p:cTn id="12" dur="5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animEffect transition="in" filter="wipe(left)">
                                      <p:cBhvr>
                                        <p:cTn id="17" dur="500"/>
                                        <p:tgtEl>
                                          <p:spTgt spid="4">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4">
                                            <p:txEl>
                                              <p:pRg st="2" end="2"/>
                                            </p:txEl>
                                          </p:spTgt>
                                        </p:tgtEl>
                                        <p:attrNameLst>
                                          <p:attrName>style.visibility</p:attrName>
                                        </p:attrNameLst>
                                      </p:cBhvr>
                                      <p:to>
                                        <p:strVal val="visible"/>
                                      </p:to>
                                    </p:set>
                                    <p:animEffect transition="in" filter="wipe(left)">
                                      <p:cBhvr>
                                        <p:cTn id="22" dur="500"/>
                                        <p:tgtEl>
                                          <p:spTgt spid="4">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4">
                                            <p:txEl>
                                              <p:pRg st="3" end="3"/>
                                            </p:txEl>
                                          </p:spTgt>
                                        </p:tgtEl>
                                        <p:attrNameLst>
                                          <p:attrName>style.visibility</p:attrName>
                                        </p:attrNameLst>
                                      </p:cBhvr>
                                      <p:to>
                                        <p:strVal val="visible"/>
                                      </p:to>
                                    </p:set>
                                    <p:animEffect transition="in" filter="wipe(left)">
                                      <p:cBhvr>
                                        <p:cTn id="27" dur="500"/>
                                        <p:tgtEl>
                                          <p:spTgt spid="4">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4">
                                            <p:txEl>
                                              <p:pRg st="4" end="4"/>
                                            </p:txEl>
                                          </p:spTgt>
                                        </p:tgtEl>
                                        <p:attrNameLst>
                                          <p:attrName>style.visibility</p:attrName>
                                        </p:attrNameLst>
                                      </p:cBhvr>
                                      <p:to>
                                        <p:strVal val="visible"/>
                                      </p:to>
                                    </p:set>
                                    <p:animEffect transition="in" filter="wipe(left)">
                                      <p:cBhvr>
                                        <p:cTn id="32" dur="500"/>
                                        <p:tgtEl>
                                          <p:spTgt spid="4">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4">
                                            <p:txEl>
                                              <p:pRg st="5" end="5"/>
                                            </p:txEl>
                                          </p:spTgt>
                                        </p:tgtEl>
                                        <p:attrNameLst>
                                          <p:attrName>style.visibility</p:attrName>
                                        </p:attrNameLst>
                                      </p:cBhvr>
                                      <p:to>
                                        <p:strVal val="visible"/>
                                      </p:to>
                                    </p:set>
                                    <p:animEffect transition="in" filter="wipe(left)">
                                      <p:cBhvr>
                                        <p:cTn id="37"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utoUpdateAnimBg="0" advAuto="0"/>
      <p:bldP spid="4" grpId="0" build="p" autoUpdateAnimBg="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3"/>
          <p:cNvSpPr>
            <a:spLocks noGrp="1"/>
          </p:cNvSpPr>
          <p:nvPr>
            <p:ph type="dt" sz="half" idx="10"/>
          </p:nvPr>
        </p:nvSpPr>
        <p:spPr>
          <a:xfrm>
            <a:off x="2895600" y="6400800"/>
            <a:ext cx="1905000" cy="457200"/>
          </a:xfrm>
        </p:spPr>
        <p:txBody>
          <a:bodyPr/>
          <a:lstStyle/>
          <a:p>
            <a:fld id="{B4ECF0CF-0B31-4922-B831-8266C9075D07}" type="datetime11">
              <a:rPr lang="zh-CN" altLang="en-US"/>
              <a:pPr/>
              <a:t>17:08:32</a:t>
            </a:fld>
            <a:endParaRPr lang="en-US" altLang="zh-CN"/>
          </a:p>
        </p:txBody>
      </p:sp>
      <p:sp>
        <p:nvSpPr>
          <p:cNvPr id="3" name="Rectangle 2"/>
          <p:cNvSpPr txBox="1">
            <a:spLocks noChangeArrowheads="1"/>
          </p:cNvSpPr>
          <p:nvPr/>
        </p:nvSpPr>
        <p:spPr>
          <a:xfrm>
            <a:off x="533400" y="304800"/>
            <a:ext cx="7772400" cy="685800"/>
          </a:xfrm>
          <a:prstGeom prst="rect">
            <a:avLst/>
          </a:prstGeom>
        </p:spPr>
        <p:txBody>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ea typeface="宋体" pitchFamily="2" charset="-122"/>
              </a:defRPr>
            </a:lvl2pPr>
            <a:lvl3pPr algn="ctr" rtl="0" fontAlgn="base">
              <a:spcBef>
                <a:spcPct val="0"/>
              </a:spcBef>
              <a:spcAft>
                <a:spcPct val="0"/>
              </a:spcAft>
              <a:defRPr sz="4400">
                <a:solidFill>
                  <a:schemeClr val="tx2"/>
                </a:solidFill>
                <a:latin typeface="Arial" charset="0"/>
                <a:ea typeface="宋体" pitchFamily="2" charset="-122"/>
              </a:defRPr>
            </a:lvl3pPr>
            <a:lvl4pPr algn="ctr" rtl="0" fontAlgn="base">
              <a:spcBef>
                <a:spcPct val="0"/>
              </a:spcBef>
              <a:spcAft>
                <a:spcPct val="0"/>
              </a:spcAft>
              <a:defRPr sz="4400">
                <a:solidFill>
                  <a:schemeClr val="tx2"/>
                </a:solidFill>
                <a:latin typeface="Arial" charset="0"/>
                <a:ea typeface="宋体" pitchFamily="2" charset="-122"/>
              </a:defRPr>
            </a:lvl4pPr>
            <a:lvl5pPr algn="ctr" rtl="0" fontAlgn="base">
              <a:spcBef>
                <a:spcPct val="0"/>
              </a:spcBef>
              <a:spcAft>
                <a:spcPct val="0"/>
              </a:spcAft>
              <a:defRPr sz="4400">
                <a:solidFill>
                  <a:schemeClr val="tx2"/>
                </a:solidFill>
                <a:latin typeface="Arial" charset="0"/>
                <a:ea typeface="宋体" pitchFamily="2" charset="-122"/>
              </a:defRPr>
            </a:lvl5pPr>
            <a:lvl6pPr marL="457200" algn="ctr" rtl="0" fontAlgn="base">
              <a:spcBef>
                <a:spcPct val="0"/>
              </a:spcBef>
              <a:spcAft>
                <a:spcPct val="0"/>
              </a:spcAft>
              <a:defRPr sz="4400">
                <a:solidFill>
                  <a:schemeClr val="tx2"/>
                </a:solidFill>
                <a:latin typeface="Arial" charset="0"/>
                <a:ea typeface="宋体" pitchFamily="2" charset="-122"/>
              </a:defRPr>
            </a:lvl6pPr>
            <a:lvl7pPr marL="914400" algn="ctr" rtl="0" fontAlgn="base">
              <a:spcBef>
                <a:spcPct val="0"/>
              </a:spcBef>
              <a:spcAft>
                <a:spcPct val="0"/>
              </a:spcAft>
              <a:defRPr sz="4400">
                <a:solidFill>
                  <a:schemeClr val="tx2"/>
                </a:solidFill>
                <a:latin typeface="Arial" charset="0"/>
                <a:ea typeface="宋体" pitchFamily="2" charset="-122"/>
              </a:defRPr>
            </a:lvl7pPr>
            <a:lvl8pPr marL="1371600" algn="ctr" rtl="0" fontAlgn="base">
              <a:spcBef>
                <a:spcPct val="0"/>
              </a:spcBef>
              <a:spcAft>
                <a:spcPct val="0"/>
              </a:spcAft>
              <a:defRPr sz="4400">
                <a:solidFill>
                  <a:schemeClr val="tx2"/>
                </a:solidFill>
                <a:latin typeface="Arial" charset="0"/>
                <a:ea typeface="宋体" pitchFamily="2" charset="-122"/>
              </a:defRPr>
            </a:lvl8pPr>
            <a:lvl9pPr marL="1828800" algn="ctr" rtl="0" fontAlgn="base">
              <a:spcBef>
                <a:spcPct val="0"/>
              </a:spcBef>
              <a:spcAft>
                <a:spcPct val="0"/>
              </a:spcAft>
              <a:defRPr sz="4400">
                <a:solidFill>
                  <a:schemeClr val="tx2"/>
                </a:solidFill>
                <a:latin typeface="Arial" charset="0"/>
                <a:ea typeface="宋体" pitchFamily="2" charset="-122"/>
              </a:defRPr>
            </a:lvl9pPr>
          </a:lstStyle>
          <a:p>
            <a:r>
              <a:rPr lang="zh-CN" altLang="en-US" sz="3600" dirty="0">
                <a:solidFill>
                  <a:srgbClr val="CC0000"/>
                </a:solidFill>
                <a:latin typeface="黑体" pitchFamily="49" charset="-122"/>
                <a:ea typeface="黑体" pitchFamily="49" charset="-122"/>
              </a:rPr>
              <a:t>测定条件的选择</a:t>
            </a:r>
            <a:endParaRPr lang="zh-CN" altLang="zh-CN" sz="3600" dirty="0">
              <a:solidFill>
                <a:srgbClr val="CC0000"/>
              </a:solidFill>
              <a:latin typeface="黑体" pitchFamily="49" charset="-122"/>
              <a:ea typeface="黑体" pitchFamily="49" charset="-122"/>
            </a:endParaRPr>
          </a:p>
        </p:txBody>
      </p:sp>
      <p:sp>
        <p:nvSpPr>
          <p:cNvPr id="4" name="Text Box 3"/>
          <p:cNvSpPr txBox="1">
            <a:spLocks noChangeArrowheads="1"/>
          </p:cNvSpPr>
          <p:nvPr/>
        </p:nvSpPr>
        <p:spPr bwMode="auto">
          <a:xfrm>
            <a:off x="457200" y="1219200"/>
            <a:ext cx="8229600" cy="12495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nSpc>
                <a:spcPct val="120000"/>
              </a:lnSpc>
              <a:spcBef>
                <a:spcPct val="40000"/>
              </a:spcBef>
            </a:pPr>
            <a:r>
              <a:rPr lang="zh-CN" altLang="en-US" sz="2800" dirty="0">
                <a:solidFill>
                  <a:srgbClr val="000066"/>
                </a:solidFill>
                <a:latin typeface="黑体" pitchFamily="49" charset="-122"/>
                <a:ea typeface="黑体" pitchFamily="49" charset="-122"/>
              </a:rPr>
              <a:t>4．火焰</a:t>
            </a:r>
          </a:p>
          <a:p>
            <a:pPr>
              <a:lnSpc>
                <a:spcPct val="120000"/>
              </a:lnSpc>
              <a:spcBef>
                <a:spcPct val="40000"/>
              </a:spcBef>
            </a:pPr>
            <a:r>
              <a:rPr lang="zh-CN" altLang="en-US" sz="2600" dirty="0">
                <a:solidFill>
                  <a:schemeClr val="hlink"/>
                </a:solidFill>
                <a:latin typeface="宋体" pitchFamily="2" charset="-122"/>
              </a:rPr>
              <a:t>    </a:t>
            </a:r>
            <a:r>
              <a:rPr lang="zh-CN" altLang="en-US" sz="2600" dirty="0">
                <a:solidFill>
                  <a:srgbClr val="006600"/>
                </a:solidFill>
                <a:latin typeface="黑体" pitchFamily="49" charset="-122"/>
                <a:ea typeface="黑体" pitchFamily="49" charset="-122"/>
              </a:rPr>
              <a:t>依据不同试样元素选择不同火焰类型。</a:t>
            </a:r>
          </a:p>
        </p:txBody>
      </p:sp>
      <p:sp>
        <p:nvSpPr>
          <p:cNvPr id="5" name="Text Box 4"/>
          <p:cNvSpPr txBox="1">
            <a:spLocks noChangeArrowheads="1"/>
          </p:cNvSpPr>
          <p:nvPr/>
        </p:nvSpPr>
        <p:spPr bwMode="auto">
          <a:xfrm>
            <a:off x="457200" y="2819400"/>
            <a:ext cx="5483225" cy="22098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nSpc>
                <a:spcPct val="120000"/>
              </a:lnSpc>
              <a:spcBef>
                <a:spcPct val="40000"/>
              </a:spcBef>
            </a:pPr>
            <a:r>
              <a:rPr lang="zh-CN" altLang="en-US" sz="2800" dirty="0">
                <a:solidFill>
                  <a:srgbClr val="000066"/>
                </a:solidFill>
                <a:latin typeface="黑体" pitchFamily="49" charset="-122"/>
                <a:ea typeface="黑体" pitchFamily="49" charset="-122"/>
              </a:rPr>
              <a:t>5．观测高度</a:t>
            </a:r>
          </a:p>
          <a:p>
            <a:pPr>
              <a:lnSpc>
                <a:spcPct val="120000"/>
              </a:lnSpc>
              <a:spcBef>
                <a:spcPct val="40000"/>
              </a:spcBef>
            </a:pPr>
            <a:r>
              <a:rPr lang="zh-CN" altLang="en-US" sz="2600" dirty="0">
                <a:solidFill>
                  <a:schemeClr val="hlink"/>
                </a:solidFill>
                <a:latin typeface="宋体" pitchFamily="2" charset="-122"/>
              </a:rPr>
              <a:t>    </a:t>
            </a:r>
            <a:r>
              <a:rPr lang="zh-CN" altLang="en-US" sz="2600" dirty="0">
                <a:solidFill>
                  <a:srgbClr val="006600"/>
                </a:solidFill>
                <a:latin typeface="黑体" pitchFamily="49" charset="-122"/>
                <a:ea typeface="黑体" pitchFamily="49" charset="-122"/>
              </a:rPr>
              <a:t>调节观测高度（燃烧器高度），可使元素通过自由原子浓度最大的火焰区，灵敏度高，观测稳定性好。</a:t>
            </a:r>
          </a:p>
        </p:txBody>
      </p:sp>
      <p:graphicFrame>
        <p:nvGraphicFramePr>
          <p:cNvPr id="6" name="Object 5"/>
          <p:cNvGraphicFramePr>
            <a:graphicFrameLocks noChangeAspect="1"/>
          </p:cNvGraphicFramePr>
          <p:nvPr/>
        </p:nvGraphicFramePr>
        <p:xfrm>
          <a:off x="6705600" y="2438400"/>
          <a:ext cx="2251075" cy="3733800"/>
        </p:xfrm>
        <a:graphic>
          <a:graphicData uri="http://schemas.openxmlformats.org/presentationml/2006/ole">
            <mc:AlternateContent xmlns:mc="http://schemas.openxmlformats.org/markup-compatibility/2006">
              <mc:Choice xmlns:v="urn:schemas-microsoft-com:vml" Requires="v">
                <p:oleObj spid="_x0000_s133132" name="BMP 图象" r:id="rId3" imgW="1838095" imgH="3048426" progId="Paint.Picture">
                  <p:embed/>
                </p:oleObj>
              </mc:Choice>
              <mc:Fallback>
                <p:oleObj name="BMP 图象" r:id="rId3" imgW="1838095" imgH="3048426" progId="Paint.Picture">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05600" y="2438400"/>
                        <a:ext cx="2251075" cy="3733800"/>
                      </a:xfrm>
                      <a:prstGeom prst="rect">
                        <a:avLst/>
                      </a:prstGeom>
                      <a:noFill/>
                      <a:ln w="12700" cap="sq">
                        <a:solidFill>
                          <a:srgbClr val="FF000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2327240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down)">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4">
                                            <p:txEl>
                                              <p:pRg st="0" end="0"/>
                                            </p:txEl>
                                          </p:spTgt>
                                        </p:tgtEl>
                                        <p:attrNameLst>
                                          <p:attrName>style.visibility</p:attrName>
                                        </p:attrNameLst>
                                      </p:cBhvr>
                                      <p:to>
                                        <p:strVal val="visible"/>
                                      </p:to>
                                    </p:set>
                                    <p:animEffect transition="in" filter="wipe(left)">
                                      <p:cBhvr>
                                        <p:cTn id="16" dur="500"/>
                                        <p:tgtEl>
                                          <p:spTgt spid="4">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4">
                                            <p:txEl>
                                              <p:pRg st="1" end="1"/>
                                            </p:txEl>
                                          </p:spTgt>
                                        </p:tgtEl>
                                        <p:attrNameLst>
                                          <p:attrName>style.visibility</p:attrName>
                                        </p:attrNameLst>
                                      </p:cBhvr>
                                      <p:to>
                                        <p:strVal val="visible"/>
                                      </p:to>
                                    </p:set>
                                    <p:animEffect transition="in" filter="wipe(left)">
                                      <p:cBhvr>
                                        <p:cTn id="21" dur="500"/>
                                        <p:tgtEl>
                                          <p:spTgt spid="4">
                                            <p:txEl>
                                              <p:pRg st="1" end="1"/>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5">
                                            <p:txEl>
                                              <p:pRg st="0" end="0"/>
                                            </p:txEl>
                                          </p:spTgt>
                                        </p:tgtEl>
                                        <p:attrNameLst>
                                          <p:attrName>style.visibility</p:attrName>
                                        </p:attrNameLst>
                                      </p:cBhvr>
                                      <p:to>
                                        <p:strVal val="visible"/>
                                      </p:to>
                                    </p:set>
                                    <p:animEffect transition="in" filter="wipe(left)">
                                      <p:cBhvr>
                                        <p:cTn id="26" dur="500"/>
                                        <p:tgtEl>
                                          <p:spTgt spid="5">
                                            <p:txEl>
                                              <p:pRg st="0" end="0"/>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5">
                                            <p:txEl>
                                              <p:pRg st="1" end="1"/>
                                            </p:txEl>
                                          </p:spTgt>
                                        </p:tgtEl>
                                        <p:attrNameLst>
                                          <p:attrName>style.visibility</p:attrName>
                                        </p:attrNameLst>
                                      </p:cBhvr>
                                      <p:to>
                                        <p:strVal val="visible"/>
                                      </p:to>
                                    </p:set>
                                    <p:animEffect transition="in" filter="wipe(left)">
                                      <p:cBhvr>
                                        <p:cTn id="31" dur="5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utoUpdateAnimBg="0" advAuto="0"/>
      <p:bldP spid="4" grpId="0" build="p" autoUpdateAnimBg="0"/>
      <p:bldP spid="5" grpId="0" build="p" autoUpdateAnimBg="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382588" y="914400"/>
            <a:ext cx="8532812" cy="514350"/>
          </a:xfrm>
          <a:prstGeom prst="rect">
            <a:avLst/>
          </a:prstGeom>
          <a:noFill/>
          <a:extLst>
            <a:ext uri="{909E8E84-426E-40DD-AFC4-6F175D3DCCD1}">
              <a14:hiddenFill xmlns:a14="http://schemas.microsoft.com/office/drawing/2010/main">
                <a:solidFill>
                  <a:schemeClr val="tx1"/>
                </a:solidFill>
              </a14:hiddenFill>
            </a:ext>
          </a:extLst>
        </p:spPr>
        <p:txBody>
          <a:bodyPr/>
          <a:lst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ea typeface="+mn-ea"/>
              </a:defRPr>
            </a:lvl2pPr>
            <a:lvl3pPr marL="1143000" indent="-228600" algn="l" rtl="0" fontAlgn="base">
              <a:spcBef>
                <a:spcPct val="20000"/>
              </a:spcBef>
              <a:spcAft>
                <a:spcPct val="0"/>
              </a:spcAft>
              <a:buChar char="•"/>
              <a:defRPr sz="2400">
                <a:solidFill>
                  <a:schemeClr val="tx1"/>
                </a:solidFill>
                <a:latin typeface="+mn-lt"/>
                <a:ea typeface="+mn-ea"/>
              </a:defRPr>
            </a:lvl3pPr>
            <a:lvl4pPr marL="1600200" indent="-228600" algn="l" rtl="0" fontAlgn="base">
              <a:spcBef>
                <a:spcPct val="20000"/>
              </a:spcBef>
              <a:spcAft>
                <a:spcPct val="0"/>
              </a:spcAft>
              <a:buChar char="–"/>
              <a:defRPr sz="2000">
                <a:solidFill>
                  <a:schemeClr val="tx1"/>
                </a:solidFill>
                <a:latin typeface="+mn-lt"/>
                <a:ea typeface="+mn-ea"/>
              </a:defRPr>
            </a:lvl4pPr>
            <a:lvl5pPr marL="2057400" indent="-228600" algn="l" rtl="0" fontAlgn="base">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190500" lvl="1" indent="0">
              <a:buFontTx/>
              <a:buNone/>
            </a:pPr>
            <a:r>
              <a:rPr lang="zh-CN" altLang="en-US" sz="2400" b="1" dirty="0" smtClean="0">
                <a:solidFill>
                  <a:srgbClr val="660066"/>
                </a:solidFill>
                <a:effectLst>
                  <a:outerShdw blurRad="38100" dist="38100" dir="2700000" algn="tl">
                    <a:srgbClr val="C0C0C0"/>
                  </a:outerShdw>
                </a:effectLst>
                <a:latin typeface="Arial Unicode MS" pitchFamily="34" charset="-122"/>
                <a:ea typeface="黑体" pitchFamily="49" charset="-122"/>
              </a:rPr>
              <a:t>类型</a:t>
            </a:r>
            <a:r>
              <a:rPr lang="en-US" altLang="zh-CN" sz="2400" b="1" dirty="0" smtClean="0">
                <a:solidFill>
                  <a:srgbClr val="660066"/>
                </a:solidFill>
                <a:effectLst>
                  <a:outerShdw blurRad="38100" dist="38100" dir="2700000" algn="tl">
                    <a:srgbClr val="C0C0C0"/>
                  </a:outerShdw>
                </a:effectLst>
                <a:latin typeface="Arial Unicode MS" pitchFamily="34" charset="-122"/>
                <a:ea typeface="黑体" pitchFamily="49" charset="-122"/>
              </a:rPr>
              <a:t>:</a:t>
            </a:r>
            <a:r>
              <a:rPr lang="zh-CN" altLang="en-US" sz="2400" b="1" dirty="0" smtClean="0">
                <a:solidFill>
                  <a:srgbClr val="000066"/>
                </a:solidFill>
                <a:effectLst>
                  <a:outerShdw blurRad="38100" dist="38100" dir="2700000" algn="tl">
                    <a:srgbClr val="C0C0C0"/>
                  </a:outerShdw>
                </a:effectLst>
                <a:latin typeface="Arial Unicode MS" pitchFamily="34" charset="-122"/>
                <a:ea typeface="黑体" pitchFamily="49" charset="-122"/>
              </a:rPr>
              <a:t>光谱干扰、化学干扰、电离干扰、物理干扰和背景干扰</a:t>
            </a:r>
            <a:r>
              <a:rPr lang="en-US" altLang="zh-CN" sz="2400" b="1" dirty="0" smtClean="0">
                <a:solidFill>
                  <a:srgbClr val="FFCC00"/>
                </a:solidFill>
                <a:effectLst>
                  <a:outerShdw blurRad="38100" dist="38100" dir="2700000" algn="tl">
                    <a:srgbClr val="C0C0C0"/>
                  </a:outerShdw>
                </a:effectLst>
                <a:latin typeface="Arial Unicode MS" pitchFamily="34" charset="-122"/>
                <a:ea typeface="黑体" pitchFamily="49" charset="-122"/>
              </a:rPr>
              <a:t>.</a:t>
            </a:r>
            <a:endParaRPr lang="en-US" altLang="zh-CN" sz="2400" b="1" dirty="0">
              <a:solidFill>
                <a:srgbClr val="FFCC00"/>
              </a:solidFill>
              <a:effectLst>
                <a:outerShdw blurRad="38100" dist="38100" dir="2700000" algn="tl">
                  <a:srgbClr val="C0C0C0"/>
                </a:outerShdw>
              </a:effectLst>
              <a:latin typeface="Arial Unicode MS" pitchFamily="34" charset="-122"/>
              <a:ea typeface="黑体" pitchFamily="49" charset="-122"/>
            </a:endParaRPr>
          </a:p>
        </p:txBody>
      </p:sp>
      <p:sp>
        <p:nvSpPr>
          <p:cNvPr id="3" name="Rectangle 3"/>
          <p:cNvSpPr>
            <a:spLocks noChangeArrowheads="1"/>
          </p:cNvSpPr>
          <p:nvPr/>
        </p:nvSpPr>
        <p:spPr bwMode="auto">
          <a:xfrm>
            <a:off x="382588" y="1452503"/>
            <a:ext cx="544317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zh-CN" altLang="en-US" sz="2400" b="1" dirty="0">
                <a:solidFill>
                  <a:srgbClr val="003300"/>
                </a:solidFill>
                <a:effectLst>
                  <a:outerShdw blurRad="38100" dist="38100" dir="2700000" algn="tl">
                    <a:srgbClr val="C0C0C0"/>
                  </a:outerShdw>
                </a:effectLst>
                <a:latin typeface="Arial Unicode MS" pitchFamily="34" charset="-122"/>
                <a:ea typeface="黑体" pitchFamily="49" charset="-122"/>
              </a:rPr>
              <a:t>一</a:t>
            </a:r>
            <a:r>
              <a:rPr lang="en-US" altLang="zh-CN" sz="2400" b="1" dirty="0">
                <a:solidFill>
                  <a:srgbClr val="003300"/>
                </a:solidFill>
                <a:effectLst>
                  <a:outerShdw blurRad="38100" dist="38100" dir="2700000" algn="tl">
                    <a:srgbClr val="C0C0C0"/>
                  </a:outerShdw>
                </a:effectLst>
                <a:latin typeface="Arial Unicode MS" pitchFamily="34" charset="-122"/>
                <a:ea typeface="黑体" pitchFamily="49" charset="-122"/>
              </a:rPr>
              <a:t>.</a:t>
            </a:r>
            <a:r>
              <a:rPr lang="zh-CN" altLang="en-US" sz="2400" b="1" dirty="0">
                <a:solidFill>
                  <a:srgbClr val="003300"/>
                </a:solidFill>
                <a:effectLst>
                  <a:outerShdw blurRad="38100" dist="38100" dir="2700000" algn="tl">
                    <a:srgbClr val="C0C0C0"/>
                  </a:outerShdw>
                </a:effectLst>
                <a:latin typeface="Arial Unicode MS" pitchFamily="34" charset="-122"/>
                <a:ea typeface="黑体" pitchFamily="49" charset="-122"/>
              </a:rPr>
              <a:t>光谱干扰及其消除方法</a:t>
            </a:r>
          </a:p>
        </p:txBody>
      </p:sp>
      <p:sp>
        <p:nvSpPr>
          <p:cNvPr id="4" name="Rectangle 4"/>
          <p:cNvSpPr>
            <a:spLocks noChangeArrowheads="1"/>
          </p:cNvSpPr>
          <p:nvPr/>
        </p:nvSpPr>
        <p:spPr bwMode="auto">
          <a:xfrm>
            <a:off x="519112" y="228600"/>
            <a:ext cx="7405688" cy="519112"/>
          </a:xfrm>
          <a:prstGeom prst="rect">
            <a:avLst/>
          </a:prstGeom>
          <a:noFill/>
          <a:ln>
            <a:noFill/>
          </a:ln>
          <a:effectLst/>
          <a:extLst>
            <a:ext uri="{909E8E84-426E-40DD-AFC4-6F175D3DCCD1}">
              <a14:hiddenFill xmlns:a14="http://schemas.microsoft.com/office/drawing/2010/main">
                <a:solidFill>
                  <a:srgbClr val="EAEAEA"/>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zh-CN" altLang="en-US" sz="2800" b="1" dirty="0" smtClean="0">
                <a:solidFill>
                  <a:srgbClr val="800000"/>
                </a:solidFill>
                <a:effectLst>
                  <a:outerShdw blurRad="38100" dist="38100" dir="2700000" algn="tl">
                    <a:srgbClr val="C0C0C0"/>
                  </a:outerShdw>
                </a:effectLst>
                <a:latin typeface="Arial Unicode MS" pitchFamily="34" charset="-122"/>
                <a:ea typeface="黑体" pitchFamily="49" charset="-122"/>
              </a:rPr>
              <a:t> 原子吸收光谱法</a:t>
            </a:r>
            <a:r>
              <a:rPr lang="zh-CN" altLang="en-US" sz="2800" b="1" dirty="0">
                <a:solidFill>
                  <a:srgbClr val="800000"/>
                </a:solidFill>
                <a:effectLst>
                  <a:outerShdw blurRad="38100" dist="38100" dir="2700000" algn="tl">
                    <a:srgbClr val="C0C0C0"/>
                  </a:outerShdw>
                </a:effectLst>
                <a:latin typeface="Arial Unicode MS" pitchFamily="34" charset="-122"/>
                <a:ea typeface="黑体" pitchFamily="49" charset="-122"/>
              </a:rPr>
              <a:t>的干扰效应及消除方法</a:t>
            </a:r>
          </a:p>
        </p:txBody>
      </p:sp>
      <p:sp>
        <p:nvSpPr>
          <p:cNvPr id="5" name="Rectangle 5"/>
          <p:cNvSpPr>
            <a:spLocks noChangeArrowheads="1"/>
          </p:cNvSpPr>
          <p:nvPr/>
        </p:nvSpPr>
        <p:spPr bwMode="auto">
          <a:xfrm>
            <a:off x="685800" y="2667000"/>
            <a:ext cx="8229600" cy="1901825"/>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spcBef>
                <a:spcPct val="20000"/>
              </a:spcBef>
              <a:buClr>
                <a:srgbClr val="CC00CC"/>
              </a:buClr>
              <a:buFont typeface="Wingdings" pitchFamily="2" charset="2"/>
              <a:buChar char="v"/>
            </a:pPr>
            <a:r>
              <a:rPr lang="zh-CN" altLang="en-US" sz="2400" b="1" dirty="0">
                <a:solidFill>
                  <a:srgbClr val="000066"/>
                </a:solidFill>
                <a:effectLst>
                  <a:outerShdw blurRad="38100" dist="38100" dir="2700000" algn="tl">
                    <a:srgbClr val="C0C0C0"/>
                  </a:outerShdw>
                </a:effectLst>
                <a:latin typeface="Arial Unicode MS" pitchFamily="34" charset="-122"/>
                <a:ea typeface="黑体" pitchFamily="49" charset="-122"/>
              </a:rPr>
              <a:t>吸收线重叠：</a:t>
            </a:r>
          </a:p>
          <a:p>
            <a:pPr algn="just">
              <a:spcBef>
                <a:spcPct val="20000"/>
              </a:spcBef>
            </a:pPr>
            <a:r>
              <a:rPr lang="zh-CN" altLang="en-US" sz="2400" b="1" dirty="0">
                <a:solidFill>
                  <a:srgbClr val="000066"/>
                </a:solidFill>
                <a:effectLst>
                  <a:outerShdw blurRad="38100" dist="38100" dir="2700000" algn="tl">
                    <a:srgbClr val="C0C0C0"/>
                  </a:outerShdw>
                </a:effectLst>
                <a:latin typeface="Arial Unicode MS" pitchFamily="34" charset="-122"/>
                <a:ea typeface="黑体" pitchFamily="49" charset="-122"/>
              </a:rPr>
              <a:t>  </a:t>
            </a:r>
            <a:r>
              <a:rPr lang="zh-CN" altLang="en-US" sz="2400" b="1" dirty="0">
                <a:solidFill>
                  <a:srgbClr val="003300"/>
                </a:solidFill>
                <a:effectLst>
                  <a:outerShdw blurRad="38100" dist="38100" dir="2700000" algn="tl">
                    <a:srgbClr val="C0C0C0"/>
                  </a:outerShdw>
                </a:effectLst>
                <a:latin typeface="Arial Unicode MS" pitchFamily="34" charset="-122"/>
                <a:ea typeface="黑体" pitchFamily="49" charset="-122"/>
              </a:rPr>
              <a:t>   </a:t>
            </a:r>
            <a:r>
              <a:rPr lang="en-US" altLang="zh-CN" sz="2400" b="1" dirty="0">
                <a:solidFill>
                  <a:srgbClr val="003300"/>
                </a:solidFill>
                <a:effectLst>
                  <a:outerShdw blurRad="38100" dist="38100" dir="2700000" algn="tl">
                    <a:srgbClr val="C0C0C0"/>
                  </a:outerShdw>
                </a:effectLst>
                <a:latin typeface="Arial Unicode MS" pitchFamily="34" charset="-122"/>
                <a:ea typeface="黑体" pitchFamily="49" charset="-122"/>
              </a:rPr>
              <a:t>e.g.</a:t>
            </a:r>
            <a:r>
              <a:rPr lang="en-US" altLang="zh-CN" sz="2400" b="1" dirty="0">
                <a:solidFill>
                  <a:srgbClr val="CCFF33"/>
                </a:solidFill>
                <a:effectLst>
                  <a:outerShdw blurRad="38100" dist="38100" dir="2700000" algn="tl">
                    <a:srgbClr val="C0C0C0"/>
                  </a:outerShdw>
                </a:effectLst>
                <a:latin typeface="Arial Unicode MS" pitchFamily="34" charset="-122"/>
                <a:ea typeface="黑体" pitchFamily="49" charset="-122"/>
              </a:rPr>
              <a:t> </a:t>
            </a:r>
            <a:r>
              <a:rPr lang="en-US" altLang="zh-CN" sz="2400" b="1" dirty="0">
                <a:solidFill>
                  <a:srgbClr val="003300"/>
                </a:solidFill>
                <a:effectLst>
                  <a:outerShdw blurRad="38100" dist="38100" dir="2700000" algn="tl">
                    <a:srgbClr val="C0C0C0"/>
                  </a:outerShdw>
                </a:effectLst>
                <a:latin typeface="Arial Unicode MS" pitchFamily="34" charset="-122"/>
                <a:ea typeface="黑体" pitchFamily="49" charset="-122"/>
              </a:rPr>
              <a:t> Cu   2165Å </a:t>
            </a:r>
            <a:r>
              <a:rPr lang="zh-CN" altLang="en-US" sz="2400" b="1" dirty="0">
                <a:solidFill>
                  <a:srgbClr val="003300"/>
                </a:solidFill>
                <a:effectLst>
                  <a:outerShdw blurRad="38100" dist="38100" dir="2700000" algn="tl">
                    <a:srgbClr val="C0C0C0"/>
                  </a:outerShdw>
                </a:effectLst>
                <a:latin typeface="Arial Unicode MS" pitchFamily="34" charset="-122"/>
                <a:ea typeface="黑体" pitchFamily="49" charset="-122"/>
              </a:rPr>
              <a:t>与 </a:t>
            </a:r>
            <a:r>
              <a:rPr lang="en-US" altLang="zh-CN" sz="2400" b="1" dirty="0">
                <a:solidFill>
                  <a:srgbClr val="003300"/>
                </a:solidFill>
                <a:effectLst>
                  <a:outerShdw blurRad="38100" dist="38100" dir="2700000" algn="tl">
                    <a:srgbClr val="C0C0C0"/>
                  </a:outerShdw>
                </a:effectLst>
                <a:latin typeface="Arial Unicode MS" pitchFamily="34" charset="-122"/>
                <a:ea typeface="黑体" pitchFamily="49" charset="-122"/>
              </a:rPr>
              <a:t>2178Å</a:t>
            </a:r>
            <a:r>
              <a:rPr lang="zh-CN" altLang="en-US" sz="2400" b="1" dirty="0">
                <a:solidFill>
                  <a:srgbClr val="003300"/>
                </a:solidFill>
                <a:effectLst>
                  <a:outerShdw blurRad="38100" dist="38100" dir="2700000" algn="tl">
                    <a:srgbClr val="C0C0C0"/>
                  </a:outerShdw>
                </a:effectLst>
                <a:latin typeface="Arial Unicode MS" pitchFamily="34" charset="-122"/>
                <a:ea typeface="黑体" pitchFamily="49" charset="-122"/>
              </a:rPr>
              <a:t>。狭缝较宽时出现同时吸收</a:t>
            </a:r>
          </a:p>
          <a:p>
            <a:pPr algn="just">
              <a:spcBef>
                <a:spcPct val="20000"/>
              </a:spcBef>
              <a:buClr>
                <a:srgbClr val="CC00CC"/>
              </a:buClr>
              <a:buFont typeface="Wingdings" pitchFamily="2" charset="2"/>
              <a:buChar char="v"/>
            </a:pPr>
            <a:r>
              <a:rPr lang="zh-CN" altLang="en-US" sz="2400" b="1" dirty="0">
                <a:solidFill>
                  <a:srgbClr val="000066"/>
                </a:solidFill>
                <a:effectLst>
                  <a:outerShdw blurRad="38100" dist="38100" dir="2700000" algn="tl">
                    <a:srgbClr val="C0C0C0"/>
                  </a:outerShdw>
                </a:effectLst>
                <a:latin typeface="Arial Unicode MS" pitchFamily="34" charset="-122"/>
                <a:ea typeface="黑体" pitchFamily="49" charset="-122"/>
              </a:rPr>
              <a:t>待测元素分析线与共存元素的吸收线重叠</a:t>
            </a:r>
          </a:p>
          <a:p>
            <a:pPr marL="952500" lvl="1" indent="-563563" algn="just">
              <a:spcBef>
                <a:spcPct val="20000"/>
              </a:spcBef>
              <a:buClr>
                <a:srgbClr val="FF99FF"/>
              </a:buClr>
              <a:buSzPct val="120000"/>
              <a:buFont typeface="Wingdings" pitchFamily="2" charset="2"/>
              <a:buNone/>
            </a:pPr>
            <a:r>
              <a:rPr lang="en-US" altLang="zh-CN" sz="2400" b="1" dirty="0">
                <a:solidFill>
                  <a:srgbClr val="003300"/>
                </a:solidFill>
                <a:effectLst>
                  <a:outerShdw blurRad="38100" dist="38100" dir="2700000" algn="tl">
                    <a:srgbClr val="C0C0C0"/>
                  </a:outerShdw>
                </a:effectLst>
                <a:latin typeface="Arial Unicode MS" pitchFamily="34" charset="-122"/>
                <a:ea typeface="黑体" pitchFamily="49" charset="-122"/>
              </a:rPr>
              <a:t>e.g.   Fe   2719.025Å           </a:t>
            </a:r>
            <a:r>
              <a:rPr lang="en-US" altLang="zh-CN" sz="2400" b="1" dirty="0" smtClean="0">
                <a:solidFill>
                  <a:srgbClr val="003300"/>
                </a:solidFill>
                <a:effectLst>
                  <a:outerShdw blurRad="38100" dist="38100" dir="2700000" algn="tl">
                    <a:srgbClr val="C0C0C0"/>
                  </a:outerShdw>
                </a:effectLst>
                <a:latin typeface="Arial Unicode MS" pitchFamily="34" charset="-122"/>
                <a:ea typeface="黑体" pitchFamily="49" charset="-122"/>
              </a:rPr>
              <a:t>      </a:t>
            </a:r>
            <a:r>
              <a:rPr lang="en-US" altLang="zh-CN" sz="2400" b="1" dirty="0" err="1" smtClean="0">
                <a:solidFill>
                  <a:srgbClr val="003300"/>
                </a:solidFill>
                <a:effectLst>
                  <a:outerShdw blurRad="38100" dist="38100" dir="2700000" algn="tl">
                    <a:srgbClr val="C0C0C0"/>
                  </a:outerShdw>
                </a:effectLst>
                <a:latin typeface="Arial Unicode MS" pitchFamily="34" charset="-122"/>
                <a:ea typeface="黑体" pitchFamily="49" charset="-122"/>
              </a:rPr>
              <a:t>Pt</a:t>
            </a:r>
            <a:r>
              <a:rPr lang="en-US" altLang="zh-CN" sz="2400" b="1" dirty="0" smtClean="0">
                <a:solidFill>
                  <a:srgbClr val="003300"/>
                </a:solidFill>
                <a:effectLst>
                  <a:outerShdw blurRad="38100" dist="38100" dir="2700000" algn="tl">
                    <a:srgbClr val="C0C0C0"/>
                  </a:outerShdw>
                </a:effectLst>
                <a:latin typeface="Arial Unicode MS" pitchFamily="34" charset="-122"/>
                <a:ea typeface="黑体" pitchFamily="49" charset="-122"/>
              </a:rPr>
              <a:t>     </a:t>
            </a:r>
            <a:r>
              <a:rPr lang="en-US" altLang="zh-CN" sz="2400" b="1" dirty="0">
                <a:solidFill>
                  <a:srgbClr val="003300"/>
                </a:solidFill>
                <a:effectLst>
                  <a:outerShdw blurRad="38100" dist="38100" dir="2700000" algn="tl">
                    <a:srgbClr val="C0C0C0"/>
                  </a:outerShdw>
                </a:effectLst>
                <a:latin typeface="Arial Unicode MS" pitchFamily="34" charset="-122"/>
                <a:ea typeface="黑体" pitchFamily="49" charset="-122"/>
              </a:rPr>
              <a:t>2719.038 Å</a:t>
            </a:r>
          </a:p>
          <a:p>
            <a:pPr marL="952500" lvl="1" indent="-563563" algn="just">
              <a:spcBef>
                <a:spcPct val="20000"/>
              </a:spcBef>
              <a:buClr>
                <a:srgbClr val="FF99FF"/>
              </a:buClr>
              <a:buSzPct val="120000"/>
              <a:buFont typeface="Wingdings" pitchFamily="2" charset="2"/>
              <a:buNone/>
            </a:pPr>
            <a:r>
              <a:rPr lang="en-US" altLang="zh-CN" sz="2400" b="1" dirty="0">
                <a:solidFill>
                  <a:srgbClr val="003300"/>
                </a:solidFill>
                <a:effectLst>
                  <a:outerShdw blurRad="38100" dist="38100" dir="2700000" algn="tl">
                    <a:srgbClr val="C0C0C0"/>
                  </a:outerShdw>
                </a:effectLst>
                <a:latin typeface="Arial Unicode MS" pitchFamily="34" charset="-122"/>
                <a:ea typeface="黑体" pitchFamily="49" charset="-122"/>
              </a:rPr>
              <a:t>e.g.   Cu   2165 Å </a:t>
            </a:r>
            <a:r>
              <a:rPr lang="zh-CN" altLang="en-US" sz="2400" b="1" dirty="0">
                <a:solidFill>
                  <a:srgbClr val="003300"/>
                </a:solidFill>
                <a:effectLst>
                  <a:outerShdw blurRad="38100" dist="38100" dir="2700000" algn="tl">
                    <a:srgbClr val="C0C0C0"/>
                  </a:outerShdw>
                </a:effectLst>
                <a:latin typeface="Arial Unicode MS" pitchFamily="34" charset="-122"/>
                <a:ea typeface="黑体" pitchFamily="49" charset="-122"/>
              </a:rPr>
              <a:t>与</a:t>
            </a:r>
            <a:r>
              <a:rPr lang="en-US" altLang="zh-CN" sz="2400" b="1" dirty="0">
                <a:solidFill>
                  <a:srgbClr val="003300"/>
                </a:solidFill>
                <a:effectLst>
                  <a:outerShdw blurRad="38100" dist="38100" dir="2700000" algn="tl">
                    <a:srgbClr val="C0C0C0"/>
                  </a:outerShdw>
                </a:effectLst>
                <a:latin typeface="Arial Unicode MS" pitchFamily="34" charset="-122"/>
                <a:ea typeface="黑体" pitchFamily="49" charset="-122"/>
              </a:rPr>
              <a:t>2178 Å   </a:t>
            </a:r>
            <a:r>
              <a:rPr lang="en-US" altLang="zh-CN" sz="2400" b="1" dirty="0" smtClean="0">
                <a:solidFill>
                  <a:srgbClr val="003300"/>
                </a:solidFill>
                <a:effectLst>
                  <a:outerShdw blurRad="38100" dist="38100" dir="2700000" algn="tl">
                    <a:srgbClr val="C0C0C0"/>
                  </a:outerShdw>
                </a:effectLst>
                <a:latin typeface="Arial Unicode MS" pitchFamily="34" charset="-122"/>
                <a:ea typeface="黑体" pitchFamily="49" charset="-122"/>
              </a:rPr>
              <a:t>    </a:t>
            </a:r>
            <a:r>
              <a:rPr lang="en-US" altLang="zh-CN" sz="2400" b="1" dirty="0" err="1">
                <a:solidFill>
                  <a:srgbClr val="003300"/>
                </a:solidFill>
                <a:effectLst>
                  <a:outerShdw blurRad="38100" dist="38100" dir="2700000" algn="tl">
                    <a:srgbClr val="C0C0C0"/>
                  </a:outerShdw>
                </a:effectLst>
                <a:latin typeface="Arial Unicode MS" pitchFamily="34" charset="-122"/>
                <a:ea typeface="黑体" pitchFamily="49" charset="-122"/>
              </a:rPr>
              <a:t>Pb</a:t>
            </a:r>
            <a:r>
              <a:rPr lang="en-US" altLang="zh-CN" sz="2400" b="1" dirty="0">
                <a:solidFill>
                  <a:srgbClr val="003300"/>
                </a:solidFill>
                <a:effectLst>
                  <a:outerShdw blurRad="38100" dist="38100" dir="2700000" algn="tl">
                    <a:srgbClr val="C0C0C0"/>
                  </a:outerShdw>
                </a:effectLst>
                <a:latin typeface="Arial Unicode MS" pitchFamily="34" charset="-122"/>
                <a:ea typeface="黑体" pitchFamily="49" charset="-122"/>
              </a:rPr>
              <a:t>   2170 Å</a:t>
            </a:r>
          </a:p>
        </p:txBody>
      </p:sp>
      <p:sp>
        <p:nvSpPr>
          <p:cNvPr id="7" name="Rectangle 8"/>
          <p:cNvSpPr>
            <a:spLocks noChangeArrowheads="1"/>
          </p:cNvSpPr>
          <p:nvPr/>
        </p:nvSpPr>
        <p:spPr bwMode="auto">
          <a:xfrm>
            <a:off x="392478" y="2124025"/>
            <a:ext cx="274637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altLang="zh-CN" sz="2400" b="1" dirty="0">
                <a:solidFill>
                  <a:srgbClr val="660066"/>
                </a:solidFill>
                <a:effectLst>
                  <a:outerShdw blurRad="38100" dist="38100" dir="2700000" algn="tl">
                    <a:srgbClr val="C0C0C0"/>
                  </a:outerShdw>
                </a:effectLst>
                <a:latin typeface="Arial Unicode MS" pitchFamily="34" charset="-122"/>
                <a:ea typeface="黑体" pitchFamily="49" charset="-122"/>
              </a:rPr>
              <a:t>1.  </a:t>
            </a:r>
            <a:r>
              <a:rPr lang="zh-CN" altLang="en-US" sz="2400" b="1" dirty="0">
                <a:solidFill>
                  <a:srgbClr val="660066"/>
                </a:solidFill>
                <a:effectLst>
                  <a:outerShdw blurRad="38100" dist="38100" dir="2700000" algn="tl">
                    <a:srgbClr val="C0C0C0"/>
                  </a:outerShdw>
                </a:effectLst>
                <a:latin typeface="Arial Unicode MS" pitchFamily="34" charset="-122"/>
                <a:ea typeface="黑体" pitchFamily="49" charset="-122"/>
              </a:rPr>
              <a:t>产生的原因</a:t>
            </a:r>
          </a:p>
        </p:txBody>
      </p:sp>
      <p:sp>
        <p:nvSpPr>
          <p:cNvPr id="8" name="Rectangle 9"/>
          <p:cNvSpPr>
            <a:spLocks noChangeArrowheads="1"/>
          </p:cNvSpPr>
          <p:nvPr/>
        </p:nvSpPr>
        <p:spPr bwMode="auto">
          <a:xfrm>
            <a:off x="773967" y="4988867"/>
            <a:ext cx="184858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20000"/>
              </a:spcBef>
            </a:pPr>
            <a:r>
              <a:rPr lang="en-US" altLang="zh-CN" sz="2400" b="1" dirty="0">
                <a:solidFill>
                  <a:srgbClr val="660066"/>
                </a:solidFill>
                <a:effectLst>
                  <a:outerShdw blurRad="38100" dist="38100" dir="2700000" algn="tl">
                    <a:srgbClr val="C0C0C0"/>
                  </a:outerShdw>
                </a:effectLst>
                <a:latin typeface="Arial Unicode MS" pitchFamily="34" charset="-122"/>
                <a:ea typeface="黑体" pitchFamily="49" charset="-122"/>
              </a:rPr>
              <a:t>2. </a:t>
            </a:r>
            <a:r>
              <a:rPr lang="zh-CN" altLang="en-US" sz="2400" b="1" dirty="0">
                <a:solidFill>
                  <a:srgbClr val="660066"/>
                </a:solidFill>
                <a:effectLst>
                  <a:outerShdw blurRad="38100" dist="38100" dir="2700000" algn="tl">
                    <a:srgbClr val="C0C0C0"/>
                  </a:outerShdw>
                </a:effectLst>
                <a:latin typeface="Arial Unicode MS" pitchFamily="34" charset="-122"/>
                <a:ea typeface="黑体" pitchFamily="49" charset="-122"/>
              </a:rPr>
              <a:t>消除方法</a:t>
            </a:r>
            <a:r>
              <a:rPr lang="en-US" altLang="zh-CN" sz="2400" b="1" dirty="0">
                <a:solidFill>
                  <a:srgbClr val="660066"/>
                </a:solidFill>
                <a:effectLst>
                  <a:outerShdw blurRad="38100" dist="38100" dir="2700000" algn="tl">
                    <a:srgbClr val="C0C0C0"/>
                  </a:outerShdw>
                </a:effectLst>
                <a:latin typeface="Arial Unicode MS" pitchFamily="34" charset="-122"/>
                <a:ea typeface="黑体" pitchFamily="49" charset="-122"/>
              </a:rPr>
              <a:t>:</a:t>
            </a:r>
          </a:p>
        </p:txBody>
      </p:sp>
      <p:sp>
        <p:nvSpPr>
          <p:cNvPr id="9" name="Rectangle 10"/>
          <p:cNvSpPr>
            <a:spLocks noChangeArrowheads="1"/>
          </p:cNvSpPr>
          <p:nvPr/>
        </p:nvSpPr>
        <p:spPr bwMode="auto">
          <a:xfrm>
            <a:off x="914400" y="5562600"/>
            <a:ext cx="645721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457200" indent="-457200">
              <a:spcBef>
                <a:spcPct val="20000"/>
              </a:spcBef>
              <a:buClr>
                <a:srgbClr val="FF99FF"/>
              </a:buClr>
              <a:buSzPct val="120000"/>
              <a:buFont typeface="Wingdings" pitchFamily="2" charset="2"/>
              <a:buNone/>
            </a:pPr>
            <a:r>
              <a:rPr lang="zh-CN" altLang="en-US" sz="2400" b="1" dirty="0">
                <a:solidFill>
                  <a:srgbClr val="663300"/>
                </a:solidFill>
                <a:effectLst>
                  <a:outerShdw blurRad="38100" dist="38100" dir="2700000" algn="tl">
                    <a:srgbClr val="C0C0C0"/>
                  </a:outerShdw>
                </a:effectLst>
                <a:latin typeface="Arial Unicode MS" pitchFamily="34" charset="-122"/>
                <a:ea typeface="黑体" pitchFamily="49" charset="-122"/>
              </a:rPr>
              <a:t>减小狭缝、降低灯电流、或更、换其它分析线</a:t>
            </a:r>
            <a:r>
              <a:rPr lang="en-US" altLang="zh-CN" sz="2400" b="1" dirty="0">
                <a:solidFill>
                  <a:srgbClr val="663300"/>
                </a:solidFill>
                <a:effectLst>
                  <a:outerShdw blurRad="38100" dist="38100" dir="2700000" algn="tl">
                    <a:srgbClr val="C0C0C0"/>
                  </a:outerShdw>
                </a:effectLst>
                <a:latin typeface="Arial Unicode MS" pitchFamily="34" charset="-122"/>
                <a:ea typeface="黑体" pitchFamily="49" charset="-122"/>
              </a:rPr>
              <a:t>.</a:t>
            </a:r>
          </a:p>
        </p:txBody>
      </p:sp>
    </p:spTree>
    <p:extLst>
      <p:ext uri="{BB962C8B-B14F-4D97-AF65-F5344CB8AC3E}">
        <p14:creationId xmlns:p14="http://schemas.microsoft.com/office/powerpoint/2010/main" val="39414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6"/>
          <p:cNvSpPr>
            <a:spLocks noChangeArrowheads="1"/>
          </p:cNvSpPr>
          <p:nvPr/>
        </p:nvSpPr>
        <p:spPr bwMode="auto">
          <a:xfrm>
            <a:off x="417513" y="238780"/>
            <a:ext cx="592455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3200" b="1" dirty="0">
                <a:solidFill>
                  <a:srgbClr val="003300"/>
                </a:solidFill>
                <a:effectLst>
                  <a:outerShdw blurRad="38100" dist="38100" dir="2700000" algn="tl">
                    <a:srgbClr val="C0C0C0"/>
                  </a:outerShdw>
                </a:effectLst>
                <a:latin typeface="Arial Unicode MS" pitchFamily="34" charset="-122"/>
                <a:ea typeface="黑体" pitchFamily="49" charset="-122"/>
              </a:rPr>
              <a:t>二</a:t>
            </a:r>
            <a:r>
              <a:rPr lang="en-US" altLang="zh-CN" sz="3200" b="1" dirty="0">
                <a:solidFill>
                  <a:srgbClr val="003300"/>
                </a:solidFill>
                <a:effectLst>
                  <a:outerShdw blurRad="38100" dist="38100" dir="2700000" algn="tl">
                    <a:srgbClr val="C0C0C0"/>
                  </a:outerShdw>
                </a:effectLst>
                <a:latin typeface="Arial Unicode MS" pitchFamily="34" charset="-122"/>
                <a:ea typeface="黑体" pitchFamily="49" charset="-122"/>
              </a:rPr>
              <a:t>.</a:t>
            </a:r>
            <a:r>
              <a:rPr lang="zh-CN" altLang="en-US" sz="3200" b="1" dirty="0">
                <a:solidFill>
                  <a:srgbClr val="003300"/>
                </a:solidFill>
                <a:effectLst>
                  <a:outerShdw blurRad="38100" dist="38100" dir="2700000" algn="tl">
                    <a:srgbClr val="C0C0C0"/>
                  </a:outerShdw>
                </a:effectLst>
                <a:latin typeface="Arial Unicode MS" pitchFamily="34" charset="-122"/>
                <a:ea typeface="黑体" pitchFamily="49" charset="-122"/>
              </a:rPr>
              <a:t>化学干扰及其消除方法</a:t>
            </a:r>
          </a:p>
        </p:txBody>
      </p:sp>
      <p:sp>
        <p:nvSpPr>
          <p:cNvPr id="4" name="Rectangle 11"/>
          <p:cNvSpPr>
            <a:spLocks noChangeArrowheads="1"/>
          </p:cNvSpPr>
          <p:nvPr/>
        </p:nvSpPr>
        <p:spPr bwMode="auto">
          <a:xfrm>
            <a:off x="796925" y="1254556"/>
            <a:ext cx="7497763"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400" b="1" dirty="0">
                <a:solidFill>
                  <a:srgbClr val="FF0000"/>
                </a:solidFill>
                <a:effectLst>
                  <a:outerShdw blurRad="38100" dist="38100" dir="2700000" algn="tl">
                    <a:srgbClr val="C0C0C0"/>
                  </a:outerShdw>
                </a:effectLst>
                <a:latin typeface="Arial Unicode MS" pitchFamily="34" charset="-122"/>
                <a:ea typeface="黑体" pitchFamily="49" charset="-122"/>
              </a:rPr>
              <a:t>        </a:t>
            </a:r>
            <a:r>
              <a:rPr lang="zh-CN" altLang="en-US" sz="2400" b="1" dirty="0">
                <a:solidFill>
                  <a:srgbClr val="FF0000"/>
                </a:solidFill>
                <a:effectLst>
                  <a:outerShdw blurRad="38100" dist="38100" dir="2700000" algn="tl">
                    <a:srgbClr val="C0C0C0"/>
                  </a:outerShdw>
                </a:effectLst>
                <a:latin typeface="Arial Unicode MS" pitchFamily="34" charset="-122"/>
                <a:ea typeface="黑体" pitchFamily="49" charset="-122"/>
              </a:rPr>
              <a:t>化学干扰</a:t>
            </a:r>
            <a:r>
              <a:rPr lang="zh-CN" altLang="en-US" sz="2400" b="1" dirty="0">
                <a:solidFill>
                  <a:srgbClr val="003300"/>
                </a:solidFill>
                <a:effectLst>
                  <a:outerShdw blurRad="38100" dist="38100" dir="2700000" algn="tl">
                    <a:srgbClr val="C0C0C0"/>
                  </a:outerShdw>
                </a:effectLst>
                <a:latin typeface="Arial Unicode MS" pitchFamily="34" charset="-122"/>
                <a:ea typeface="黑体" pitchFamily="49" charset="-122"/>
              </a:rPr>
              <a:t>是指被测原子</a:t>
            </a:r>
            <a:r>
              <a:rPr lang="zh-CN" altLang="en-US" sz="2400" b="1" dirty="0">
                <a:solidFill>
                  <a:srgbClr val="FF0000"/>
                </a:solidFill>
                <a:effectLst>
                  <a:outerShdw blurRad="38100" dist="38100" dir="2700000" algn="tl">
                    <a:srgbClr val="C0C0C0"/>
                  </a:outerShdw>
                </a:effectLst>
                <a:latin typeface="Arial Unicode MS" pitchFamily="34" charset="-122"/>
                <a:ea typeface="黑体" pitchFamily="49" charset="-122"/>
              </a:rPr>
              <a:t>与共存元素</a:t>
            </a:r>
            <a:r>
              <a:rPr lang="zh-CN" altLang="en-US" sz="2400" b="1" dirty="0">
                <a:solidFill>
                  <a:srgbClr val="003300"/>
                </a:solidFill>
                <a:effectLst>
                  <a:outerShdw blurRad="38100" dist="38100" dir="2700000" algn="tl">
                    <a:srgbClr val="C0C0C0"/>
                  </a:outerShdw>
                </a:effectLst>
                <a:latin typeface="Arial Unicode MS" pitchFamily="34" charset="-122"/>
                <a:ea typeface="黑体" pitchFamily="49" charset="-122"/>
              </a:rPr>
              <a:t>发生化学反应生成稳定的化合物，影响被测元素原子化效率，统称化学干扰。</a:t>
            </a:r>
          </a:p>
        </p:txBody>
      </p:sp>
      <p:sp>
        <p:nvSpPr>
          <p:cNvPr id="5" name="Rectangle 12"/>
          <p:cNvSpPr>
            <a:spLocks noChangeArrowheads="1"/>
          </p:cNvSpPr>
          <p:nvPr/>
        </p:nvSpPr>
        <p:spPr bwMode="auto">
          <a:xfrm>
            <a:off x="838200" y="864031"/>
            <a:ext cx="207300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20000"/>
              </a:spcBef>
            </a:pPr>
            <a:r>
              <a:rPr lang="en-US" altLang="zh-CN" sz="2400" b="1">
                <a:solidFill>
                  <a:srgbClr val="660066"/>
                </a:solidFill>
                <a:effectLst>
                  <a:outerShdw blurRad="38100" dist="38100" dir="2700000" algn="tl">
                    <a:srgbClr val="C0C0C0"/>
                  </a:outerShdw>
                </a:effectLst>
                <a:latin typeface="Arial Unicode MS" pitchFamily="34" charset="-122"/>
                <a:ea typeface="黑体" pitchFamily="49" charset="-122"/>
              </a:rPr>
              <a:t>1. </a:t>
            </a:r>
            <a:r>
              <a:rPr lang="zh-CN" altLang="en-US" sz="2400" b="1">
                <a:solidFill>
                  <a:srgbClr val="660066"/>
                </a:solidFill>
                <a:effectLst>
                  <a:outerShdw blurRad="38100" dist="38100" dir="2700000" algn="tl">
                    <a:srgbClr val="C0C0C0"/>
                  </a:outerShdw>
                </a:effectLst>
                <a:latin typeface="Arial Unicode MS" pitchFamily="34" charset="-122"/>
                <a:ea typeface="黑体" pitchFamily="49" charset="-122"/>
              </a:rPr>
              <a:t>产生的原因</a:t>
            </a:r>
          </a:p>
        </p:txBody>
      </p:sp>
      <p:sp>
        <p:nvSpPr>
          <p:cNvPr id="6" name="Rectangle 15"/>
          <p:cNvSpPr>
            <a:spLocks noChangeArrowheads="1"/>
          </p:cNvSpPr>
          <p:nvPr/>
        </p:nvSpPr>
        <p:spPr bwMode="auto">
          <a:xfrm>
            <a:off x="942975" y="2544948"/>
            <a:ext cx="7762875" cy="12741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855663" indent="-855663">
              <a:spcBef>
                <a:spcPct val="20000"/>
              </a:spcBef>
              <a:buClr>
                <a:srgbClr val="FF99FF"/>
              </a:buClr>
              <a:buSzPct val="120000"/>
              <a:buFont typeface="Wingdings" pitchFamily="2" charset="2"/>
              <a:buNone/>
            </a:pPr>
            <a:r>
              <a:rPr lang="en-US" altLang="zh-CN" sz="2400" b="1" dirty="0">
                <a:solidFill>
                  <a:srgbClr val="FF0066"/>
                </a:solidFill>
                <a:effectLst>
                  <a:outerShdw blurRad="38100" dist="38100" dir="2700000" algn="tl">
                    <a:srgbClr val="C0C0C0"/>
                  </a:outerShdw>
                </a:effectLst>
                <a:latin typeface="Arial Unicode MS" pitchFamily="34" charset="-122"/>
                <a:ea typeface="黑体" pitchFamily="49" charset="-122"/>
              </a:rPr>
              <a:t>e.g.1  </a:t>
            </a:r>
            <a:r>
              <a:rPr lang="en-US" altLang="zh-CN" sz="2400" b="1" dirty="0" smtClean="0">
                <a:solidFill>
                  <a:schemeClr val="bg1"/>
                </a:solidFill>
                <a:effectLst>
                  <a:outerShdw blurRad="38100" dist="38100" dir="2700000" algn="tl">
                    <a:srgbClr val="C0C0C0"/>
                  </a:outerShdw>
                </a:effectLst>
                <a:latin typeface="Arial Unicode MS" pitchFamily="34" charset="-122"/>
                <a:ea typeface="黑体" pitchFamily="49" charset="-122"/>
              </a:rPr>
              <a:t> </a:t>
            </a:r>
            <a:r>
              <a:rPr lang="en-US" altLang="zh-CN" sz="2400" b="1" dirty="0">
                <a:solidFill>
                  <a:srgbClr val="000066"/>
                </a:solidFill>
                <a:effectLst>
                  <a:outerShdw blurRad="38100" dist="38100" dir="2700000" algn="tl">
                    <a:srgbClr val="C0C0C0"/>
                  </a:outerShdw>
                </a:effectLst>
                <a:latin typeface="Arial Unicode MS" pitchFamily="34" charset="-122"/>
                <a:ea typeface="黑体" pitchFamily="49" charset="-122"/>
              </a:rPr>
              <a:t>PO</a:t>
            </a:r>
            <a:r>
              <a:rPr lang="en-US" altLang="zh-CN" sz="2400" b="1" baseline="30000" dirty="0">
                <a:solidFill>
                  <a:srgbClr val="000066"/>
                </a:solidFill>
                <a:effectLst>
                  <a:outerShdw blurRad="38100" dist="38100" dir="2700000" algn="tl">
                    <a:srgbClr val="C0C0C0"/>
                  </a:outerShdw>
                </a:effectLst>
                <a:latin typeface="Arial Unicode MS" pitchFamily="34" charset="-122"/>
                <a:ea typeface="黑体" pitchFamily="49" charset="-122"/>
              </a:rPr>
              <a:t>3-</a:t>
            </a:r>
            <a:r>
              <a:rPr lang="en-US" altLang="zh-CN" sz="2400" b="1" baseline="-25000" dirty="0">
                <a:solidFill>
                  <a:srgbClr val="000066"/>
                </a:solidFill>
                <a:effectLst>
                  <a:outerShdw blurRad="38100" dist="38100" dir="2700000" algn="tl">
                    <a:srgbClr val="C0C0C0"/>
                  </a:outerShdw>
                </a:effectLst>
                <a:latin typeface="Arial Unicode MS" pitchFamily="34" charset="-122"/>
                <a:ea typeface="黑体" pitchFamily="49" charset="-122"/>
              </a:rPr>
              <a:t>4</a:t>
            </a:r>
            <a:r>
              <a:rPr lang="en-US" altLang="zh-CN" sz="2400" b="1" dirty="0">
                <a:solidFill>
                  <a:srgbClr val="000066"/>
                </a:solidFill>
                <a:effectLst>
                  <a:outerShdw blurRad="38100" dist="38100" dir="2700000" algn="tl">
                    <a:srgbClr val="C0C0C0"/>
                  </a:outerShdw>
                </a:effectLst>
                <a:latin typeface="Arial Unicode MS" pitchFamily="34" charset="-122"/>
                <a:ea typeface="黑体" pitchFamily="49" charset="-122"/>
              </a:rPr>
              <a:t> </a:t>
            </a:r>
            <a:r>
              <a:rPr lang="zh-CN" altLang="en-US" sz="2400" b="1" dirty="0">
                <a:solidFill>
                  <a:srgbClr val="000066"/>
                </a:solidFill>
                <a:effectLst>
                  <a:outerShdw blurRad="38100" dist="38100" dir="2700000" algn="tl">
                    <a:srgbClr val="C0C0C0"/>
                  </a:outerShdw>
                </a:effectLst>
                <a:latin typeface="Arial Unicode MS" pitchFamily="34" charset="-122"/>
                <a:ea typeface="黑体" pitchFamily="49" charset="-122"/>
              </a:rPr>
              <a:t>、</a:t>
            </a:r>
            <a:r>
              <a:rPr lang="en-US" altLang="zh-CN" sz="2400" b="1" dirty="0">
                <a:solidFill>
                  <a:srgbClr val="000066"/>
                </a:solidFill>
                <a:effectLst>
                  <a:outerShdw blurRad="38100" dist="38100" dir="2700000" algn="tl">
                    <a:srgbClr val="C0C0C0"/>
                  </a:outerShdw>
                </a:effectLst>
                <a:latin typeface="Arial Unicode MS" pitchFamily="34" charset="-122"/>
                <a:ea typeface="黑体" pitchFamily="49" charset="-122"/>
              </a:rPr>
              <a:t>Ca</a:t>
            </a:r>
            <a:r>
              <a:rPr lang="en-US" altLang="zh-CN" sz="2400" b="1" baseline="30000" dirty="0">
                <a:solidFill>
                  <a:srgbClr val="000066"/>
                </a:solidFill>
                <a:effectLst>
                  <a:outerShdw blurRad="38100" dist="38100" dir="2700000" algn="tl">
                    <a:srgbClr val="C0C0C0"/>
                  </a:outerShdw>
                </a:effectLst>
                <a:latin typeface="Arial Unicode MS" pitchFamily="34" charset="-122"/>
                <a:ea typeface="黑体" pitchFamily="49" charset="-122"/>
              </a:rPr>
              <a:t>2+</a:t>
            </a:r>
            <a:r>
              <a:rPr lang="zh-CN" altLang="en-US" sz="2400" b="1" dirty="0">
                <a:solidFill>
                  <a:srgbClr val="000066"/>
                </a:solidFill>
                <a:effectLst>
                  <a:outerShdw blurRad="38100" dist="38100" dir="2700000" algn="tl">
                    <a:srgbClr val="C0C0C0"/>
                  </a:outerShdw>
                </a:effectLst>
                <a:latin typeface="Arial Unicode MS" pitchFamily="34" charset="-122"/>
                <a:ea typeface="黑体" pitchFamily="49" charset="-122"/>
              </a:rPr>
              <a:t>的反应，干扰</a:t>
            </a:r>
            <a:r>
              <a:rPr lang="en-US" altLang="zh-CN" sz="2400" b="1" dirty="0" err="1">
                <a:solidFill>
                  <a:srgbClr val="000066"/>
                </a:solidFill>
                <a:effectLst>
                  <a:outerShdw blurRad="38100" dist="38100" dir="2700000" algn="tl">
                    <a:srgbClr val="C0C0C0"/>
                  </a:outerShdw>
                </a:effectLst>
                <a:latin typeface="Arial Unicode MS" pitchFamily="34" charset="-122"/>
                <a:ea typeface="黑体" pitchFamily="49" charset="-122"/>
              </a:rPr>
              <a:t>Ca</a:t>
            </a:r>
            <a:r>
              <a:rPr lang="zh-CN" altLang="en-US" sz="2400" b="1" dirty="0">
                <a:solidFill>
                  <a:srgbClr val="000066"/>
                </a:solidFill>
                <a:effectLst>
                  <a:outerShdw blurRad="38100" dist="38100" dir="2700000" algn="tl">
                    <a:srgbClr val="C0C0C0"/>
                  </a:outerShdw>
                </a:effectLst>
                <a:latin typeface="Arial Unicode MS" pitchFamily="34" charset="-122"/>
                <a:ea typeface="黑体" pitchFamily="49" charset="-122"/>
              </a:rPr>
              <a:t>的测定。</a:t>
            </a:r>
          </a:p>
          <a:p>
            <a:pPr marL="855663" indent="-855663">
              <a:spcBef>
                <a:spcPct val="20000"/>
              </a:spcBef>
            </a:pPr>
            <a:r>
              <a:rPr lang="en-US" altLang="zh-CN" sz="2400" b="1" dirty="0">
                <a:solidFill>
                  <a:srgbClr val="FF0066"/>
                </a:solidFill>
                <a:effectLst>
                  <a:outerShdw blurRad="38100" dist="38100" dir="2700000" algn="tl">
                    <a:srgbClr val="C0C0C0"/>
                  </a:outerShdw>
                </a:effectLst>
                <a:latin typeface="Arial Unicode MS" pitchFamily="34" charset="-122"/>
                <a:ea typeface="黑体" pitchFamily="49" charset="-122"/>
              </a:rPr>
              <a:t>e.g.2</a:t>
            </a:r>
            <a:r>
              <a:rPr lang="en-US" altLang="zh-CN" sz="2400" b="1" dirty="0">
                <a:solidFill>
                  <a:schemeClr val="bg1"/>
                </a:solidFill>
                <a:effectLst>
                  <a:outerShdw blurRad="38100" dist="38100" dir="2700000" algn="tl">
                    <a:srgbClr val="C0C0C0"/>
                  </a:outerShdw>
                </a:effectLst>
                <a:latin typeface="Arial Unicode MS" pitchFamily="34" charset="-122"/>
                <a:ea typeface="黑体" pitchFamily="49" charset="-122"/>
              </a:rPr>
              <a:t>  </a:t>
            </a:r>
            <a:r>
              <a:rPr lang="en-US" altLang="zh-CN" sz="2400" b="1" dirty="0" smtClean="0">
                <a:solidFill>
                  <a:schemeClr val="bg1"/>
                </a:solidFill>
                <a:effectLst>
                  <a:outerShdw blurRad="38100" dist="38100" dir="2700000" algn="tl">
                    <a:srgbClr val="C0C0C0"/>
                  </a:outerShdw>
                </a:effectLst>
                <a:latin typeface="Arial Unicode MS" pitchFamily="34" charset="-122"/>
                <a:ea typeface="黑体" pitchFamily="49" charset="-122"/>
              </a:rPr>
              <a:t> </a:t>
            </a:r>
            <a:r>
              <a:rPr lang="en-US" altLang="zh-CN" sz="2400" b="1" dirty="0">
                <a:solidFill>
                  <a:srgbClr val="000066"/>
                </a:solidFill>
                <a:effectLst>
                  <a:outerShdw blurRad="38100" dist="38100" dir="2700000" algn="tl">
                    <a:srgbClr val="C0C0C0"/>
                  </a:outerShdw>
                </a:effectLst>
                <a:latin typeface="Arial Unicode MS" pitchFamily="34" charset="-122"/>
                <a:ea typeface="黑体" pitchFamily="49" charset="-122"/>
              </a:rPr>
              <a:t>Al</a:t>
            </a:r>
            <a:r>
              <a:rPr lang="zh-CN" altLang="en-US" sz="2400" b="1" dirty="0">
                <a:solidFill>
                  <a:srgbClr val="000066"/>
                </a:solidFill>
                <a:effectLst>
                  <a:outerShdw blurRad="38100" dist="38100" dir="2700000" algn="tl">
                    <a:srgbClr val="C0C0C0"/>
                  </a:outerShdw>
                </a:effectLst>
                <a:latin typeface="Arial Unicode MS" pitchFamily="34" charset="-122"/>
                <a:ea typeface="黑体" pitchFamily="49" charset="-122"/>
              </a:rPr>
              <a:t>，</a:t>
            </a:r>
            <a:r>
              <a:rPr lang="en-US" altLang="zh-CN" sz="2400" b="1" dirty="0">
                <a:solidFill>
                  <a:srgbClr val="000066"/>
                </a:solidFill>
                <a:effectLst>
                  <a:outerShdw blurRad="38100" dist="38100" dir="2700000" algn="tl">
                    <a:srgbClr val="C0C0C0"/>
                  </a:outerShdw>
                </a:effectLst>
                <a:latin typeface="Arial Unicode MS" pitchFamily="34" charset="-122"/>
                <a:ea typeface="黑体" pitchFamily="49" charset="-122"/>
              </a:rPr>
              <a:t>Si</a:t>
            </a:r>
            <a:r>
              <a:rPr lang="zh-CN" altLang="en-US" sz="2400" b="1" dirty="0">
                <a:solidFill>
                  <a:srgbClr val="000066"/>
                </a:solidFill>
                <a:effectLst>
                  <a:outerShdw blurRad="38100" dist="38100" dir="2700000" algn="tl">
                    <a:srgbClr val="C0C0C0"/>
                  </a:outerShdw>
                </a:effectLst>
                <a:latin typeface="Arial Unicode MS" pitchFamily="34" charset="-122"/>
                <a:ea typeface="黑体" pitchFamily="49" charset="-122"/>
              </a:rPr>
              <a:t>在空气</a:t>
            </a:r>
            <a:r>
              <a:rPr lang="en-US" altLang="zh-CN" sz="2400" b="1" dirty="0">
                <a:solidFill>
                  <a:srgbClr val="000066"/>
                </a:solidFill>
                <a:effectLst>
                  <a:outerShdw blurRad="38100" dist="38100" dir="2700000" algn="tl">
                    <a:srgbClr val="C0C0C0"/>
                  </a:outerShdw>
                </a:effectLst>
                <a:latin typeface="Arial Unicode MS" pitchFamily="34" charset="-122"/>
                <a:ea typeface="黑体" pitchFamily="49" charset="-122"/>
              </a:rPr>
              <a:t>-</a:t>
            </a:r>
            <a:r>
              <a:rPr lang="zh-CN" altLang="en-US" sz="2400" b="1" dirty="0">
                <a:solidFill>
                  <a:srgbClr val="000066"/>
                </a:solidFill>
                <a:effectLst>
                  <a:outerShdw blurRad="38100" dist="38100" dir="2700000" algn="tl">
                    <a:srgbClr val="C0C0C0"/>
                  </a:outerShdw>
                </a:effectLst>
                <a:latin typeface="Arial Unicode MS" pitchFamily="34" charset="-122"/>
                <a:ea typeface="黑体" pitchFamily="49" charset="-122"/>
              </a:rPr>
              <a:t>乙炔中形成的稳定化合物，大量</a:t>
            </a:r>
            <a:r>
              <a:rPr lang="zh-CN" altLang="en-US" sz="2400" b="1" dirty="0" smtClean="0">
                <a:solidFill>
                  <a:srgbClr val="000066"/>
                </a:solidFill>
                <a:effectLst>
                  <a:outerShdw blurRad="38100" dist="38100" dir="2700000" algn="tl">
                    <a:srgbClr val="C0C0C0"/>
                  </a:outerShdw>
                </a:effectLst>
                <a:latin typeface="Arial Unicode MS" pitchFamily="34" charset="-122"/>
                <a:ea typeface="黑体" pitchFamily="49" charset="-122"/>
              </a:rPr>
              <a:t>的 </a:t>
            </a:r>
            <a:r>
              <a:rPr lang="en-US" altLang="zh-CN" sz="2400" b="1" dirty="0" smtClean="0">
                <a:solidFill>
                  <a:srgbClr val="000066"/>
                </a:solidFill>
                <a:effectLst>
                  <a:outerShdw blurRad="38100" dist="38100" dir="2700000" algn="tl">
                    <a:srgbClr val="C0C0C0"/>
                  </a:outerShdw>
                </a:effectLst>
                <a:latin typeface="Arial Unicode MS" pitchFamily="34" charset="-122"/>
                <a:ea typeface="黑体" pitchFamily="49" charset="-122"/>
              </a:rPr>
              <a:t>Ni</a:t>
            </a:r>
            <a:r>
              <a:rPr lang="zh-CN" altLang="en-US" sz="2400" b="1" dirty="0">
                <a:solidFill>
                  <a:srgbClr val="000066"/>
                </a:solidFill>
                <a:effectLst>
                  <a:outerShdw blurRad="38100" dist="38100" dir="2700000" algn="tl">
                    <a:srgbClr val="C0C0C0"/>
                  </a:outerShdw>
                </a:effectLst>
                <a:latin typeface="Arial Unicode MS" pitchFamily="34" charset="-122"/>
                <a:ea typeface="黑体" pitchFamily="49" charset="-122"/>
              </a:rPr>
              <a:t>存在会抑制这种干扰。</a:t>
            </a:r>
          </a:p>
        </p:txBody>
      </p:sp>
      <p:sp>
        <p:nvSpPr>
          <p:cNvPr id="7" name="Rectangle 3"/>
          <p:cNvSpPr>
            <a:spLocks noChangeArrowheads="1"/>
          </p:cNvSpPr>
          <p:nvPr/>
        </p:nvSpPr>
        <p:spPr bwMode="auto">
          <a:xfrm>
            <a:off x="361950" y="3816635"/>
            <a:ext cx="8401050" cy="436563"/>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FF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1811338" indent="-1811338" algn="just">
              <a:lnSpc>
                <a:spcPct val="110000"/>
              </a:lnSpc>
            </a:pPr>
            <a:r>
              <a:rPr lang="en-US" altLang="zh-CN" sz="2400" b="1" dirty="0">
                <a:solidFill>
                  <a:srgbClr val="FF0066"/>
                </a:solidFill>
                <a:effectLst>
                  <a:outerShdw blurRad="38100" dist="38100" dir="2700000" algn="tl">
                    <a:srgbClr val="C0C0C0"/>
                  </a:outerShdw>
                </a:effectLst>
                <a:latin typeface="Arial Unicode MS" pitchFamily="34" charset="-122"/>
                <a:ea typeface="黑体" pitchFamily="49" charset="-122"/>
              </a:rPr>
              <a:t>       e.g.3  </a:t>
            </a:r>
            <a:r>
              <a:rPr lang="en-US" altLang="zh-CN" sz="2400" b="1" dirty="0">
                <a:solidFill>
                  <a:schemeClr val="bg1"/>
                </a:solidFill>
                <a:effectLst>
                  <a:outerShdw blurRad="38100" dist="38100" dir="2700000" algn="tl">
                    <a:srgbClr val="C0C0C0"/>
                  </a:outerShdw>
                </a:effectLst>
                <a:latin typeface="Arial Unicode MS" pitchFamily="34" charset="-122"/>
                <a:ea typeface="黑体" pitchFamily="49" charset="-122"/>
              </a:rPr>
              <a:t> </a:t>
            </a:r>
            <a:r>
              <a:rPr lang="en-US" altLang="zh-CN" sz="2400" b="1" dirty="0">
                <a:solidFill>
                  <a:srgbClr val="000066"/>
                </a:solidFill>
                <a:effectLst>
                  <a:outerShdw blurRad="38100" dist="38100" dir="2700000" algn="tl">
                    <a:srgbClr val="C0C0C0"/>
                  </a:outerShdw>
                </a:effectLst>
                <a:latin typeface="Arial Unicode MS" pitchFamily="34" charset="-122"/>
                <a:ea typeface="黑体" pitchFamily="49" charset="-122"/>
              </a:rPr>
              <a:t>W</a:t>
            </a:r>
            <a:r>
              <a:rPr lang="zh-CN" altLang="en-US" sz="2400" b="1" dirty="0">
                <a:solidFill>
                  <a:srgbClr val="000066"/>
                </a:solidFill>
                <a:effectLst>
                  <a:outerShdw blurRad="38100" dist="38100" dir="2700000" algn="tl">
                    <a:srgbClr val="C0C0C0"/>
                  </a:outerShdw>
                </a:effectLst>
                <a:latin typeface="Arial Unicode MS" pitchFamily="34" charset="-122"/>
                <a:ea typeface="黑体" pitchFamily="49" charset="-122"/>
              </a:rPr>
              <a:t>、</a:t>
            </a:r>
            <a:r>
              <a:rPr lang="en-US" altLang="zh-CN" sz="2400" b="1" dirty="0">
                <a:solidFill>
                  <a:srgbClr val="000066"/>
                </a:solidFill>
                <a:effectLst>
                  <a:outerShdw blurRad="38100" dist="38100" dir="2700000" algn="tl">
                    <a:srgbClr val="C0C0C0"/>
                  </a:outerShdw>
                </a:effectLst>
                <a:latin typeface="Arial Unicode MS" pitchFamily="34" charset="-122"/>
                <a:ea typeface="黑体" pitchFamily="49" charset="-122"/>
              </a:rPr>
              <a:t>B</a:t>
            </a:r>
            <a:r>
              <a:rPr lang="zh-CN" altLang="en-US" sz="2400" b="1" dirty="0">
                <a:solidFill>
                  <a:srgbClr val="000066"/>
                </a:solidFill>
                <a:effectLst>
                  <a:outerShdw blurRad="38100" dist="38100" dir="2700000" algn="tl">
                    <a:srgbClr val="C0C0C0"/>
                  </a:outerShdw>
                </a:effectLst>
                <a:latin typeface="Arial Unicode MS" pitchFamily="34" charset="-122"/>
                <a:ea typeface="黑体" pitchFamily="49" charset="-122"/>
              </a:rPr>
              <a:t>、</a:t>
            </a:r>
            <a:r>
              <a:rPr lang="en-US" altLang="zh-CN" sz="2400" b="1" dirty="0">
                <a:solidFill>
                  <a:srgbClr val="000066"/>
                </a:solidFill>
                <a:effectLst>
                  <a:outerShdw blurRad="38100" dist="38100" dir="2700000" algn="tl">
                    <a:srgbClr val="C0C0C0"/>
                  </a:outerShdw>
                </a:effectLst>
                <a:latin typeface="Arial Unicode MS" pitchFamily="34" charset="-122"/>
                <a:ea typeface="黑体" pitchFamily="49" charset="-122"/>
              </a:rPr>
              <a:t>La</a:t>
            </a:r>
            <a:r>
              <a:rPr lang="zh-CN" altLang="en-US" sz="2400" b="1" dirty="0">
                <a:solidFill>
                  <a:srgbClr val="000066"/>
                </a:solidFill>
                <a:effectLst>
                  <a:outerShdw blurRad="38100" dist="38100" dir="2700000" algn="tl">
                    <a:srgbClr val="C0C0C0"/>
                  </a:outerShdw>
                </a:effectLst>
                <a:latin typeface="Arial Unicode MS" pitchFamily="34" charset="-122"/>
                <a:ea typeface="黑体" pitchFamily="49" charset="-122"/>
              </a:rPr>
              <a:t>、</a:t>
            </a:r>
            <a:r>
              <a:rPr lang="en-US" altLang="zh-CN" sz="2400" b="1" dirty="0" err="1">
                <a:solidFill>
                  <a:srgbClr val="000066"/>
                </a:solidFill>
                <a:effectLst>
                  <a:outerShdw blurRad="38100" dist="38100" dir="2700000" algn="tl">
                    <a:srgbClr val="C0C0C0"/>
                  </a:outerShdw>
                </a:effectLst>
                <a:latin typeface="Arial Unicode MS" pitchFamily="34" charset="-122"/>
                <a:ea typeface="黑体" pitchFamily="49" charset="-122"/>
              </a:rPr>
              <a:t>Zr</a:t>
            </a:r>
            <a:r>
              <a:rPr lang="zh-CN" altLang="en-US" sz="2400" b="1" dirty="0">
                <a:solidFill>
                  <a:srgbClr val="000066"/>
                </a:solidFill>
                <a:effectLst>
                  <a:outerShdw blurRad="38100" dist="38100" dir="2700000" algn="tl">
                    <a:srgbClr val="C0C0C0"/>
                  </a:outerShdw>
                </a:effectLst>
                <a:latin typeface="Arial Unicode MS" pitchFamily="34" charset="-122"/>
                <a:ea typeface="黑体" pitchFamily="49" charset="-122"/>
              </a:rPr>
              <a:t>、</a:t>
            </a:r>
            <a:r>
              <a:rPr lang="en-US" altLang="zh-CN" sz="2400" b="1" dirty="0">
                <a:solidFill>
                  <a:srgbClr val="000066"/>
                </a:solidFill>
                <a:effectLst>
                  <a:outerShdw blurRad="38100" dist="38100" dir="2700000" algn="tl">
                    <a:srgbClr val="C0C0C0"/>
                  </a:outerShdw>
                </a:effectLst>
                <a:latin typeface="Arial Unicode MS" pitchFamily="34" charset="-122"/>
                <a:ea typeface="黑体" pitchFamily="49" charset="-122"/>
              </a:rPr>
              <a:t>Mo</a:t>
            </a:r>
            <a:r>
              <a:rPr lang="zh-CN" altLang="en-US" sz="2400" b="1" dirty="0">
                <a:solidFill>
                  <a:srgbClr val="000066"/>
                </a:solidFill>
                <a:effectLst>
                  <a:outerShdw blurRad="38100" dist="38100" dir="2700000" algn="tl">
                    <a:srgbClr val="C0C0C0"/>
                  </a:outerShdw>
                </a:effectLst>
                <a:latin typeface="Arial Unicode MS" pitchFamily="34" charset="-122"/>
                <a:ea typeface="黑体" pitchFamily="49" charset="-122"/>
              </a:rPr>
              <a:t>在石墨炉形成的碳化物。</a:t>
            </a:r>
            <a:endParaRPr lang="zh-CN" altLang="en-US" sz="2400" b="1" dirty="0">
              <a:solidFill>
                <a:srgbClr val="CCECFF"/>
              </a:solidFill>
              <a:effectLst>
                <a:outerShdw blurRad="38100" dist="38100" dir="2700000" algn="tl">
                  <a:srgbClr val="C0C0C0"/>
                </a:outerShdw>
              </a:effectLst>
              <a:latin typeface="Arial Unicode MS" pitchFamily="34" charset="-122"/>
              <a:ea typeface="黑体" pitchFamily="49" charset="-122"/>
            </a:endParaRPr>
          </a:p>
        </p:txBody>
      </p:sp>
      <p:sp>
        <p:nvSpPr>
          <p:cNvPr id="13" name="Rectangle 9"/>
          <p:cNvSpPr>
            <a:spLocks noChangeArrowheads="1"/>
          </p:cNvSpPr>
          <p:nvPr/>
        </p:nvSpPr>
        <p:spPr bwMode="auto">
          <a:xfrm>
            <a:off x="833438" y="4307074"/>
            <a:ext cx="7764462" cy="18651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0000"/>
              </a:lnSpc>
            </a:pPr>
            <a:r>
              <a:rPr lang="zh-CN" altLang="en-US" sz="2400" b="1" dirty="0">
                <a:solidFill>
                  <a:srgbClr val="660066"/>
                </a:solidFill>
                <a:effectLst>
                  <a:outerShdw blurRad="38100" dist="38100" dir="2700000" algn="tl">
                    <a:srgbClr val="C0C0C0"/>
                  </a:outerShdw>
                </a:effectLst>
                <a:latin typeface="Arial Unicode MS" pitchFamily="34" charset="-122"/>
                <a:ea typeface="黑体" pitchFamily="49" charset="-122"/>
              </a:rPr>
              <a:t>这些是选择性干扰，分不同情况采取不同方法。</a:t>
            </a:r>
          </a:p>
          <a:p>
            <a:pPr>
              <a:lnSpc>
                <a:spcPct val="120000"/>
              </a:lnSpc>
            </a:pPr>
            <a:r>
              <a:rPr lang="zh-CN" altLang="en-US" sz="2400" b="1" dirty="0">
                <a:solidFill>
                  <a:srgbClr val="663300"/>
                </a:solidFill>
                <a:effectLst>
                  <a:outerShdw blurRad="38100" dist="38100" dir="2700000" algn="tl">
                    <a:srgbClr val="C0C0C0"/>
                  </a:outerShdw>
                </a:effectLst>
                <a:latin typeface="Arial Unicode MS" pitchFamily="34" charset="-122"/>
                <a:ea typeface="黑体" pitchFamily="49" charset="-122"/>
              </a:rPr>
              <a:t>  </a:t>
            </a:r>
            <a:r>
              <a:rPr lang="zh-CN" altLang="en-US" sz="2400" b="1" dirty="0" smtClean="0">
                <a:solidFill>
                  <a:srgbClr val="663300"/>
                </a:solidFill>
                <a:effectLst>
                  <a:outerShdw blurRad="38100" dist="38100" dir="2700000" algn="tl">
                    <a:srgbClr val="C0C0C0"/>
                  </a:outerShdw>
                </a:effectLst>
                <a:latin typeface="Arial Unicode MS" pitchFamily="34" charset="-122"/>
                <a:ea typeface="黑体" pitchFamily="49" charset="-122"/>
              </a:rPr>
              <a:t>如</a:t>
            </a:r>
            <a:r>
              <a:rPr lang="zh-CN" altLang="en-US" sz="2400" b="1" dirty="0">
                <a:solidFill>
                  <a:srgbClr val="663300"/>
                </a:solidFill>
                <a:effectLst>
                  <a:outerShdw blurRad="38100" dist="38100" dir="2700000" algn="tl">
                    <a:srgbClr val="C0C0C0"/>
                  </a:outerShdw>
                </a:effectLst>
                <a:latin typeface="Arial Unicode MS" pitchFamily="34" charset="-122"/>
                <a:ea typeface="黑体" pitchFamily="49" charset="-122"/>
              </a:rPr>
              <a:t>：磷酸盐干扰</a:t>
            </a:r>
            <a:r>
              <a:rPr lang="en-US" altLang="zh-CN" sz="2400" b="1" dirty="0" err="1">
                <a:solidFill>
                  <a:srgbClr val="663300"/>
                </a:solidFill>
                <a:effectLst>
                  <a:outerShdw blurRad="38100" dist="38100" dir="2700000" algn="tl">
                    <a:srgbClr val="C0C0C0"/>
                  </a:outerShdw>
                </a:effectLst>
                <a:latin typeface="Arial Unicode MS" pitchFamily="34" charset="-122"/>
                <a:ea typeface="黑体" pitchFamily="49" charset="-122"/>
              </a:rPr>
              <a:t>Ca</a:t>
            </a:r>
            <a:r>
              <a:rPr lang="zh-CN" altLang="en-US" sz="2400" b="1" dirty="0">
                <a:solidFill>
                  <a:srgbClr val="663300"/>
                </a:solidFill>
                <a:effectLst>
                  <a:outerShdw blurRad="38100" dist="38100" dir="2700000" algn="tl">
                    <a:srgbClr val="C0C0C0"/>
                  </a:outerShdw>
                </a:effectLst>
                <a:latin typeface="Arial Unicode MS" pitchFamily="34" charset="-122"/>
                <a:ea typeface="黑体" pitchFamily="49" charset="-122"/>
              </a:rPr>
              <a:t>，当加入</a:t>
            </a:r>
            <a:r>
              <a:rPr lang="en-US" altLang="zh-CN" sz="2400" b="1" dirty="0">
                <a:solidFill>
                  <a:srgbClr val="663300"/>
                </a:solidFill>
                <a:effectLst>
                  <a:outerShdw blurRad="38100" dist="38100" dir="2700000" algn="tl">
                    <a:srgbClr val="C0C0C0"/>
                  </a:outerShdw>
                </a:effectLst>
                <a:latin typeface="Arial Unicode MS" pitchFamily="34" charset="-122"/>
                <a:ea typeface="黑体" pitchFamily="49" charset="-122"/>
              </a:rPr>
              <a:t>La</a:t>
            </a:r>
            <a:r>
              <a:rPr lang="zh-CN" altLang="en-US" sz="2400" b="1" dirty="0">
                <a:solidFill>
                  <a:srgbClr val="663300"/>
                </a:solidFill>
                <a:effectLst>
                  <a:outerShdw blurRad="38100" dist="38100" dir="2700000" algn="tl">
                    <a:srgbClr val="C0C0C0"/>
                  </a:outerShdw>
                </a:effectLst>
                <a:latin typeface="Arial Unicode MS" pitchFamily="34" charset="-122"/>
                <a:ea typeface="黑体" pitchFamily="49" charset="-122"/>
              </a:rPr>
              <a:t>或 </a:t>
            </a:r>
            <a:r>
              <a:rPr lang="en-US" altLang="zh-CN" sz="2400" b="1" dirty="0" err="1">
                <a:solidFill>
                  <a:srgbClr val="663300"/>
                </a:solidFill>
                <a:effectLst>
                  <a:outerShdw blurRad="38100" dist="38100" dir="2700000" algn="tl">
                    <a:srgbClr val="C0C0C0"/>
                  </a:outerShdw>
                </a:effectLst>
                <a:latin typeface="Arial Unicode MS" pitchFamily="34" charset="-122"/>
                <a:ea typeface="黑体" pitchFamily="49" charset="-122"/>
              </a:rPr>
              <a:t>Sr</a:t>
            </a:r>
            <a:r>
              <a:rPr lang="zh-CN" altLang="en-US" sz="2400" b="1" dirty="0">
                <a:solidFill>
                  <a:srgbClr val="663300"/>
                </a:solidFill>
                <a:effectLst>
                  <a:outerShdw blurRad="38100" dist="38100" dir="2700000" algn="tl">
                    <a:srgbClr val="C0C0C0"/>
                  </a:outerShdw>
                </a:effectLst>
                <a:latin typeface="Arial Unicode MS" pitchFamily="34" charset="-122"/>
                <a:ea typeface="黑体" pitchFamily="49" charset="-122"/>
              </a:rPr>
              <a:t>时，可释放出</a:t>
            </a:r>
            <a:r>
              <a:rPr lang="en-US" altLang="zh-CN" sz="2400" b="1" dirty="0" err="1">
                <a:solidFill>
                  <a:srgbClr val="663300"/>
                </a:solidFill>
                <a:effectLst>
                  <a:outerShdw blurRad="38100" dist="38100" dir="2700000" algn="tl">
                    <a:srgbClr val="C0C0C0"/>
                  </a:outerShdw>
                </a:effectLst>
                <a:latin typeface="Arial Unicode MS" pitchFamily="34" charset="-122"/>
                <a:ea typeface="黑体" pitchFamily="49" charset="-122"/>
              </a:rPr>
              <a:t>Ca</a:t>
            </a:r>
            <a:r>
              <a:rPr lang="zh-CN" altLang="en-US" sz="2400" b="1" dirty="0">
                <a:solidFill>
                  <a:srgbClr val="663300"/>
                </a:solidFill>
                <a:effectLst>
                  <a:outerShdw blurRad="38100" dist="38100" dir="2700000" algn="tl">
                    <a:srgbClr val="C0C0C0"/>
                  </a:outerShdw>
                </a:effectLst>
                <a:latin typeface="Arial Unicode MS" pitchFamily="34" charset="-122"/>
                <a:ea typeface="黑体" pitchFamily="49" charset="-122"/>
              </a:rPr>
              <a:t>来。</a:t>
            </a:r>
          </a:p>
          <a:p>
            <a:pPr>
              <a:lnSpc>
                <a:spcPct val="120000"/>
              </a:lnSpc>
            </a:pPr>
            <a:r>
              <a:rPr lang="zh-CN" altLang="en-US" sz="2400" b="1" dirty="0">
                <a:solidFill>
                  <a:srgbClr val="663300"/>
                </a:solidFill>
                <a:effectLst>
                  <a:outerShdw blurRad="38100" dist="38100" dir="2700000" algn="tl">
                    <a:srgbClr val="C0C0C0"/>
                  </a:outerShdw>
                </a:effectLst>
                <a:latin typeface="Arial Unicode MS" pitchFamily="34" charset="-122"/>
                <a:ea typeface="黑体" pitchFamily="49" charset="-122"/>
              </a:rPr>
              <a:t>   </a:t>
            </a:r>
            <a:r>
              <a:rPr lang="zh-CN" altLang="en-US" sz="2400" b="1" dirty="0" smtClean="0">
                <a:solidFill>
                  <a:srgbClr val="000066"/>
                </a:solidFill>
                <a:effectLst>
                  <a:outerShdw blurRad="38100" dist="38100" dir="2700000" algn="tl">
                    <a:srgbClr val="C0C0C0"/>
                  </a:outerShdw>
                </a:effectLst>
                <a:latin typeface="Arial Unicode MS" pitchFamily="34" charset="-122"/>
                <a:ea typeface="黑体" pitchFamily="49" charset="-122"/>
              </a:rPr>
              <a:t>如</a:t>
            </a:r>
            <a:r>
              <a:rPr lang="zh-CN" altLang="en-US" sz="2400" b="1" dirty="0">
                <a:solidFill>
                  <a:srgbClr val="000066"/>
                </a:solidFill>
                <a:effectLst>
                  <a:outerShdw blurRad="38100" dist="38100" dir="2700000" algn="tl">
                    <a:srgbClr val="C0C0C0"/>
                  </a:outerShdw>
                </a:effectLst>
                <a:latin typeface="Arial Unicode MS" pitchFamily="34" charset="-122"/>
                <a:ea typeface="黑体" pitchFamily="49" charset="-122"/>
              </a:rPr>
              <a:t>：</a:t>
            </a:r>
            <a:r>
              <a:rPr lang="en-US" altLang="zh-CN" sz="2400" b="1" dirty="0">
                <a:solidFill>
                  <a:srgbClr val="000066"/>
                </a:solidFill>
                <a:effectLst>
                  <a:outerShdw blurRad="38100" dist="38100" dir="2700000" algn="tl">
                    <a:srgbClr val="C0C0C0"/>
                  </a:outerShdw>
                </a:effectLst>
                <a:latin typeface="Arial Unicode MS" pitchFamily="34" charset="-122"/>
                <a:ea typeface="黑体" pitchFamily="49" charset="-122"/>
              </a:rPr>
              <a:t>EDTA</a:t>
            </a:r>
            <a:r>
              <a:rPr lang="zh-CN" altLang="en-US" sz="2400" b="1" dirty="0">
                <a:solidFill>
                  <a:srgbClr val="000066"/>
                </a:solidFill>
                <a:effectLst>
                  <a:outerShdw blurRad="38100" dist="38100" dir="2700000" algn="tl">
                    <a:srgbClr val="C0C0C0"/>
                  </a:outerShdw>
                </a:effectLst>
                <a:latin typeface="Arial Unicode MS" pitchFamily="34" charset="-122"/>
                <a:ea typeface="黑体" pitchFamily="49" charset="-122"/>
              </a:rPr>
              <a:t>与</a:t>
            </a:r>
            <a:r>
              <a:rPr lang="en-US" altLang="zh-CN" sz="2400" b="1" dirty="0" err="1">
                <a:solidFill>
                  <a:srgbClr val="000066"/>
                </a:solidFill>
                <a:effectLst>
                  <a:outerShdw blurRad="38100" dist="38100" dir="2700000" algn="tl">
                    <a:srgbClr val="C0C0C0"/>
                  </a:outerShdw>
                </a:effectLst>
                <a:latin typeface="Arial Unicode MS" pitchFamily="34" charset="-122"/>
                <a:ea typeface="黑体" pitchFamily="49" charset="-122"/>
              </a:rPr>
              <a:t>Ca</a:t>
            </a:r>
            <a:r>
              <a:rPr lang="zh-CN" altLang="en-US" sz="2400" b="1" dirty="0">
                <a:solidFill>
                  <a:srgbClr val="000066"/>
                </a:solidFill>
                <a:effectLst>
                  <a:outerShdw blurRad="38100" dist="38100" dir="2700000" algn="tl">
                    <a:srgbClr val="C0C0C0"/>
                  </a:outerShdw>
                </a:effectLst>
                <a:latin typeface="Arial Unicode MS" pitchFamily="34" charset="-122"/>
                <a:ea typeface="黑体" pitchFamily="49" charset="-122"/>
              </a:rPr>
              <a:t>、</a:t>
            </a:r>
            <a:r>
              <a:rPr lang="en-US" altLang="zh-CN" sz="2400" b="1" dirty="0">
                <a:solidFill>
                  <a:srgbClr val="000066"/>
                </a:solidFill>
                <a:effectLst>
                  <a:outerShdw blurRad="38100" dist="38100" dir="2700000" algn="tl">
                    <a:srgbClr val="C0C0C0"/>
                  </a:outerShdw>
                </a:effectLst>
                <a:latin typeface="Arial Unicode MS" pitchFamily="34" charset="-122"/>
                <a:ea typeface="黑体" pitchFamily="49" charset="-122"/>
              </a:rPr>
              <a:t>Mg</a:t>
            </a:r>
            <a:r>
              <a:rPr lang="zh-CN" altLang="en-US" sz="2400" b="1" dirty="0">
                <a:solidFill>
                  <a:srgbClr val="000066"/>
                </a:solidFill>
                <a:effectLst>
                  <a:outerShdw blurRad="38100" dist="38100" dir="2700000" algn="tl">
                    <a:srgbClr val="C0C0C0"/>
                  </a:outerShdw>
                </a:effectLst>
                <a:latin typeface="Arial Unicode MS" pitchFamily="34" charset="-122"/>
                <a:ea typeface="黑体" pitchFamily="49" charset="-122"/>
              </a:rPr>
              <a:t>形成螯合物，从而抑制磷酸根的干扰。</a:t>
            </a: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4"/>
          <p:cNvSpPr>
            <a:spLocks noChangeArrowheads="1"/>
          </p:cNvSpPr>
          <p:nvPr/>
        </p:nvSpPr>
        <p:spPr bwMode="auto">
          <a:xfrm>
            <a:off x="315911" y="304800"/>
            <a:ext cx="8510588" cy="160020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spcBef>
                <a:spcPct val="20000"/>
              </a:spcBef>
              <a:buFontTx/>
              <a:buAutoNum type="arabicPeriod" startAt="2"/>
            </a:pPr>
            <a:r>
              <a:rPr lang="zh-CN" altLang="en-US" sz="2800" b="1" dirty="0">
                <a:solidFill>
                  <a:srgbClr val="660066"/>
                </a:solidFill>
                <a:effectLst>
                  <a:outerShdw blurRad="38100" dist="38100" dir="2700000" algn="tl">
                    <a:srgbClr val="C0C0C0"/>
                  </a:outerShdw>
                </a:effectLst>
                <a:latin typeface="Arial Unicode MS" pitchFamily="34" charset="-122"/>
                <a:ea typeface="黑体" pitchFamily="49" charset="-122"/>
              </a:rPr>
              <a:t>消除</a:t>
            </a:r>
            <a:r>
              <a:rPr lang="zh-CN" altLang="en-US" sz="2800" b="1" dirty="0" smtClean="0">
                <a:solidFill>
                  <a:srgbClr val="660066"/>
                </a:solidFill>
                <a:effectLst>
                  <a:outerShdw blurRad="38100" dist="38100" dir="2700000" algn="tl">
                    <a:srgbClr val="C0C0C0"/>
                  </a:outerShdw>
                </a:effectLst>
                <a:latin typeface="Arial Unicode MS" pitchFamily="34" charset="-122"/>
                <a:ea typeface="黑体" pitchFamily="49" charset="-122"/>
              </a:rPr>
              <a:t>方法</a:t>
            </a:r>
          </a:p>
          <a:p>
            <a:pPr marL="666750" lvl="1" indent="-476250" algn="just">
              <a:spcBef>
                <a:spcPct val="20000"/>
              </a:spcBef>
              <a:buFont typeface="Wingdings" pitchFamily="2" charset="2"/>
              <a:buNone/>
            </a:pPr>
            <a:r>
              <a:rPr lang="en-US" altLang="zh-CN" sz="2400" b="1" dirty="0" smtClean="0">
                <a:solidFill>
                  <a:srgbClr val="663300"/>
                </a:solidFill>
                <a:effectLst>
                  <a:outerShdw blurRad="38100" dist="38100" dir="2700000" algn="tl">
                    <a:srgbClr val="C0C0C0"/>
                  </a:outerShdw>
                </a:effectLst>
                <a:latin typeface="Arial Unicode MS" pitchFamily="34" charset="-122"/>
                <a:ea typeface="黑体" pitchFamily="49" charset="-122"/>
              </a:rPr>
              <a:t>(1) </a:t>
            </a:r>
            <a:r>
              <a:rPr lang="zh-CN" altLang="en-US" sz="2400" b="1" dirty="0" smtClean="0">
                <a:solidFill>
                  <a:srgbClr val="663300"/>
                </a:solidFill>
                <a:effectLst>
                  <a:outerShdw blurRad="38100" dist="38100" dir="2700000" algn="tl">
                    <a:srgbClr val="C0C0C0"/>
                  </a:outerShdw>
                </a:effectLst>
                <a:latin typeface="Arial Unicode MS" pitchFamily="34" charset="-122"/>
                <a:ea typeface="黑体" pitchFamily="49" charset="-122"/>
              </a:rPr>
              <a:t>选择合适的原子化方法   提高原子化温度，化学干扰会减小，在高温火焰中</a:t>
            </a:r>
            <a:r>
              <a:rPr lang="en-US" altLang="zh-CN" sz="2400" b="1" dirty="0" smtClean="0">
                <a:solidFill>
                  <a:srgbClr val="663300"/>
                </a:solidFill>
                <a:effectLst>
                  <a:outerShdw blurRad="38100" dist="38100" dir="2700000" algn="tl">
                    <a:srgbClr val="C0C0C0"/>
                  </a:outerShdw>
                </a:effectLst>
                <a:latin typeface="Arial Unicode MS" pitchFamily="34" charset="-122"/>
                <a:ea typeface="黑体" pitchFamily="49" charset="-122"/>
              </a:rPr>
              <a:t>P0</a:t>
            </a:r>
            <a:r>
              <a:rPr lang="en-US" altLang="zh-CN" sz="2400" b="1" baseline="-25000" dirty="0" smtClean="0">
                <a:solidFill>
                  <a:srgbClr val="663300"/>
                </a:solidFill>
                <a:effectLst>
                  <a:outerShdw blurRad="38100" dist="38100" dir="2700000" algn="tl">
                    <a:srgbClr val="C0C0C0"/>
                  </a:outerShdw>
                </a:effectLst>
                <a:latin typeface="Arial Unicode MS" pitchFamily="34" charset="-122"/>
                <a:ea typeface="黑体" pitchFamily="49" charset="-122"/>
              </a:rPr>
              <a:t>4</a:t>
            </a:r>
            <a:r>
              <a:rPr lang="en-US" altLang="zh-CN" sz="2400" b="1" baseline="30000" dirty="0" smtClean="0">
                <a:solidFill>
                  <a:srgbClr val="663300"/>
                </a:solidFill>
                <a:effectLst>
                  <a:outerShdw blurRad="38100" dist="38100" dir="2700000" algn="tl">
                    <a:srgbClr val="C0C0C0"/>
                  </a:outerShdw>
                </a:effectLst>
                <a:latin typeface="Arial Unicode MS" pitchFamily="34" charset="-122"/>
                <a:ea typeface="黑体" pitchFamily="49" charset="-122"/>
              </a:rPr>
              <a:t>3-</a:t>
            </a:r>
            <a:r>
              <a:rPr lang="en-US" altLang="zh-CN" sz="2400" b="1" dirty="0" smtClean="0">
                <a:solidFill>
                  <a:srgbClr val="663300"/>
                </a:solidFill>
                <a:effectLst>
                  <a:outerShdw blurRad="38100" dist="38100" dir="2700000" algn="tl">
                    <a:srgbClr val="C0C0C0"/>
                  </a:outerShdw>
                </a:effectLst>
                <a:latin typeface="Arial Unicode MS" pitchFamily="34" charset="-122"/>
                <a:ea typeface="黑体" pitchFamily="49" charset="-122"/>
              </a:rPr>
              <a:t> </a:t>
            </a:r>
            <a:r>
              <a:rPr lang="zh-CN" altLang="en-US" sz="2400" b="1" dirty="0" smtClean="0">
                <a:solidFill>
                  <a:srgbClr val="663300"/>
                </a:solidFill>
                <a:effectLst>
                  <a:outerShdw blurRad="38100" dist="38100" dir="2700000" algn="tl">
                    <a:srgbClr val="C0C0C0"/>
                  </a:outerShdw>
                </a:effectLst>
                <a:latin typeface="Arial Unicode MS" pitchFamily="34" charset="-122"/>
                <a:ea typeface="黑体" pitchFamily="49" charset="-122"/>
              </a:rPr>
              <a:t>不干扰钙的测定。</a:t>
            </a:r>
            <a:endParaRPr lang="zh-CN" altLang="en-US" sz="2400" b="1" dirty="0">
              <a:solidFill>
                <a:srgbClr val="663300"/>
              </a:solidFill>
              <a:effectLst>
                <a:outerShdw blurRad="38100" dist="38100" dir="2700000" algn="tl">
                  <a:srgbClr val="C0C0C0"/>
                </a:outerShdw>
              </a:effectLst>
              <a:latin typeface="Arial Unicode MS" pitchFamily="34" charset="-122"/>
              <a:ea typeface="黑体" pitchFamily="49" charset="-122"/>
            </a:endParaRPr>
          </a:p>
        </p:txBody>
      </p:sp>
      <p:sp>
        <p:nvSpPr>
          <p:cNvPr id="3" name="Rectangle 5"/>
          <p:cNvSpPr>
            <a:spLocks noChangeArrowheads="1"/>
          </p:cNvSpPr>
          <p:nvPr/>
        </p:nvSpPr>
        <p:spPr bwMode="auto">
          <a:xfrm>
            <a:off x="315911" y="1746250"/>
            <a:ext cx="8283575" cy="903288"/>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716338" indent="-3716338" algn="just">
              <a:spcBef>
                <a:spcPct val="20000"/>
              </a:spcBef>
            </a:pPr>
            <a:r>
              <a:rPr lang="en-US" altLang="zh-CN" sz="2400" b="1" dirty="0">
                <a:solidFill>
                  <a:srgbClr val="000066"/>
                </a:solidFill>
                <a:effectLst>
                  <a:outerShdw blurRad="38100" dist="38100" dir="2700000" algn="tl">
                    <a:srgbClr val="C0C0C0"/>
                  </a:outerShdw>
                </a:effectLst>
                <a:latin typeface="Arial Unicode MS" pitchFamily="34" charset="-122"/>
                <a:ea typeface="黑体" pitchFamily="49" charset="-122"/>
              </a:rPr>
              <a:t>  (2) </a:t>
            </a:r>
            <a:r>
              <a:rPr lang="zh-CN" altLang="en-US" sz="2400" b="1" dirty="0">
                <a:solidFill>
                  <a:srgbClr val="000066"/>
                </a:solidFill>
                <a:effectLst>
                  <a:outerShdw blurRad="38100" dist="38100" dir="2700000" algn="tl">
                    <a:srgbClr val="C0C0C0"/>
                  </a:outerShdw>
                </a:effectLst>
                <a:latin typeface="Arial Unicode MS" pitchFamily="34" charset="-122"/>
                <a:ea typeface="黑体" pitchFamily="49" charset="-122"/>
              </a:rPr>
              <a:t>加入释放剂</a:t>
            </a:r>
            <a:r>
              <a:rPr lang="en-US" altLang="zh-CN" sz="2400" b="1" dirty="0">
                <a:solidFill>
                  <a:srgbClr val="000066"/>
                </a:solidFill>
                <a:effectLst>
                  <a:outerShdw blurRad="38100" dist="38100" dir="2700000" algn="tl">
                    <a:srgbClr val="C0C0C0"/>
                  </a:outerShdw>
                </a:effectLst>
                <a:latin typeface="Arial Unicode MS" pitchFamily="34" charset="-122"/>
                <a:ea typeface="黑体" pitchFamily="49" charset="-122"/>
              </a:rPr>
              <a:t>(</a:t>
            </a:r>
            <a:r>
              <a:rPr lang="zh-CN" altLang="en-US" sz="2400" b="1" dirty="0">
                <a:solidFill>
                  <a:srgbClr val="000066"/>
                </a:solidFill>
                <a:effectLst>
                  <a:outerShdw blurRad="38100" dist="38100" dir="2700000" algn="tl">
                    <a:srgbClr val="C0C0C0"/>
                  </a:outerShdw>
                </a:effectLst>
                <a:latin typeface="Arial Unicode MS" pitchFamily="34" charset="-122"/>
                <a:ea typeface="黑体" pitchFamily="49" charset="-122"/>
              </a:rPr>
              <a:t>广泛应用</a:t>
            </a:r>
            <a:r>
              <a:rPr lang="en-US" altLang="zh-CN" sz="2400" b="1" dirty="0" smtClean="0">
                <a:solidFill>
                  <a:srgbClr val="000066"/>
                </a:solidFill>
                <a:effectLst>
                  <a:outerShdw blurRad="38100" dist="38100" dir="2700000" algn="tl">
                    <a:srgbClr val="C0C0C0"/>
                  </a:outerShdw>
                </a:effectLst>
                <a:latin typeface="Arial Unicode MS" pitchFamily="34" charset="-122"/>
                <a:ea typeface="黑体" pitchFamily="49" charset="-122"/>
              </a:rPr>
              <a:t>)</a:t>
            </a:r>
          </a:p>
          <a:p>
            <a:pPr marL="3716338" indent="-3716338" algn="just">
              <a:spcBef>
                <a:spcPct val="20000"/>
              </a:spcBef>
            </a:pPr>
            <a:r>
              <a:rPr lang="en-US" altLang="zh-CN" sz="2400" b="1" dirty="0" smtClean="0">
                <a:solidFill>
                  <a:srgbClr val="000066"/>
                </a:solidFill>
                <a:effectLst>
                  <a:outerShdw blurRad="38100" dist="38100" dir="2700000" algn="tl">
                    <a:srgbClr val="C0C0C0"/>
                  </a:outerShdw>
                </a:effectLst>
                <a:latin typeface="Arial Unicode MS" pitchFamily="34" charset="-122"/>
                <a:ea typeface="黑体" pitchFamily="49" charset="-122"/>
              </a:rPr>
              <a:t>  </a:t>
            </a:r>
            <a:r>
              <a:rPr lang="zh-CN" altLang="en-US" sz="2400" b="1" dirty="0">
                <a:solidFill>
                  <a:srgbClr val="003300"/>
                </a:solidFill>
                <a:latin typeface="Arial Unicode MS" pitchFamily="34" charset="-122"/>
                <a:ea typeface="黑体" pitchFamily="49" charset="-122"/>
              </a:rPr>
              <a:t>如：磷酸盐干扰</a:t>
            </a:r>
            <a:r>
              <a:rPr lang="en-US" altLang="zh-CN" sz="2400" b="1" dirty="0" err="1">
                <a:solidFill>
                  <a:srgbClr val="003300"/>
                </a:solidFill>
                <a:latin typeface="Arial Unicode MS" pitchFamily="34" charset="-122"/>
                <a:ea typeface="黑体" pitchFamily="49" charset="-122"/>
              </a:rPr>
              <a:t>Ca</a:t>
            </a:r>
            <a:r>
              <a:rPr lang="zh-CN" altLang="en-US" sz="2400" b="1" dirty="0">
                <a:solidFill>
                  <a:srgbClr val="003300"/>
                </a:solidFill>
                <a:latin typeface="Arial Unicode MS" pitchFamily="34" charset="-122"/>
                <a:ea typeface="黑体" pitchFamily="49" charset="-122"/>
              </a:rPr>
              <a:t>，当加入</a:t>
            </a:r>
            <a:r>
              <a:rPr lang="en-US" altLang="zh-CN" sz="2400" b="1" dirty="0">
                <a:solidFill>
                  <a:srgbClr val="003300"/>
                </a:solidFill>
                <a:latin typeface="Arial Unicode MS" pitchFamily="34" charset="-122"/>
                <a:ea typeface="黑体" pitchFamily="49" charset="-122"/>
              </a:rPr>
              <a:t>La</a:t>
            </a:r>
            <a:r>
              <a:rPr lang="zh-CN" altLang="en-US" sz="2400" b="1" dirty="0">
                <a:solidFill>
                  <a:srgbClr val="003300"/>
                </a:solidFill>
                <a:latin typeface="Arial Unicode MS" pitchFamily="34" charset="-122"/>
                <a:ea typeface="黑体" pitchFamily="49" charset="-122"/>
              </a:rPr>
              <a:t>或 </a:t>
            </a:r>
            <a:r>
              <a:rPr lang="en-US" altLang="zh-CN" sz="2400" b="1" dirty="0" err="1">
                <a:solidFill>
                  <a:srgbClr val="003300"/>
                </a:solidFill>
                <a:latin typeface="Arial Unicode MS" pitchFamily="34" charset="-122"/>
                <a:ea typeface="黑体" pitchFamily="49" charset="-122"/>
              </a:rPr>
              <a:t>Sr</a:t>
            </a:r>
            <a:r>
              <a:rPr lang="zh-CN" altLang="en-US" sz="2400" b="1" dirty="0">
                <a:solidFill>
                  <a:srgbClr val="003300"/>
                </a:solidFill>
                <a:latin typeface="Arial Unicode MS" pitchFamily="34" charset="-122"/>
                <a:ea typeface="黑体" pitchFamily="49" charset="-122"/>
              </a:rPr>
              <a:t>时，可释放出</a:t>
            </a:r>
            <a:r>
              <a:rPr lang="en-US" altLang="zh-CN" sz="2400" b="1" dirty="0" err="1">
                <a:solidFill>
                  <a:srgbClr val="003300"/>
                </a:solidFill>
                <a:latin typeface="Arial Unicode MS" pitchFamily="34" charset="-122"/>
                <a:ea typeface="黑体" pitchFamily="49" charset="-122"/>
              </a:rPr>
              <a:t>Ca</a:t>
            </a:r>
            <a:r>
              <a:rPr lang="zh-CN" altLang="en-US" sz="2400" b="1" dirty="0">
                <a:solidFill>
                  <a:srgbClr val="003300"/>
                </a:solidFill>
                <a:latin typeface="Arial Unicode MS" pitchFamily="34" charset="-122"/>
                <a:ea typeface="黑体" pitchFamily="49" charset="-122"/>
              </a:rPr>
              <a:t>。</a:t>
            </a:r>
            <a:endParaRPr lang="zh-CN" altLang="en-US" sz="2400" b="1" dirty="0">
              <a:solidFill>
                <a:srgbClr val="003300"/>
              </a:solidFill>
              <a:effectLst>
                <a:outerShdw blurRad="38100" dist="38100" dir="2700000" algn="tl">
                  <a:srgbClr val="C0C0C0"/>
                </a:outerShdw>
              </a:effectLst>
              <a:latin typeface="Arial Unicode MS" pitchFamily="34" charset="-122"/>
              <a:ea typeface="黑体" pitchFamily="49" charset="-122"/>
            </a:endParaRPr>
          </a:p>
        </p:txBody>
      </p:sp>
      <p:sp>
        <p:nvSpPr>
          <p:cNvPr id="4" name="Rectangle 6"/>
          <p:cNvSpPr>
            <a:spLocks noChangeArrowheads="1"/>
          </p:cNvSpPr>
          <p:nvPr/>
        </p:nvSpPr>
        <p:spPr bwMode="auto">
          <a:xfrm>
            <a:off x="315911" y="2649538"/>
            <a:ext cx="7761289" cy="1395412"/>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numCol="1"/>
          <a:lstStyle/>
          <a:p>
            <a:pPr marL="2670175" indent="-2670175" algn="just">
              <a:spcBef>
                <a:spcPct val="20000"/>
              </a:spcBef>
            </a:pPr>
            <a:r>
              <a:rPr lang="en-US" altLang="zh-CN" sz="2400" b="1" dirty="0">
                <a:solidFill>
                  <a:srgbClr val="000066"/>
                </a:solidFill>
                <a:effectLst>
                  <a:outerShdw blurRad="38100" dist="38100" dir="2700000" algn="tl">
                    <a:srgbClr val="C0C0C0"/>
                  </a:outerShdw>
                </a:effectLst>
                <a:latin typeface="Arial Unicode MS" pitchFamily="34" charset="-122"/>
                <a:ea typeface="黑体" pitchFamily="49" charset="-122"/>
              </a:rPr>
              <a:t>  </a:t>
            </a:r>
            <a:r>
              <a:rPr lang="en-US" altLang="zh-CN" sz="2400" b="1" dirty="0">
                <a:solidFill>
                  <a:schemeClr val="accent2"/>
                </a:solidFill>
                <a:effectLst>
                  <a:outerShdw blurRad="38100" dist="38100" dir="2700000" algn="tl">
                    <a:srgbClr val="C0C0C0"/>
                  </a:outerShdw>
                </a:effectLst>
                <a:latin typeface="Arial Unicode MS" pitchFamily="34" charset="-122"/>
                <a:ea typeface="黑体" pitchFamily="49" charset="-122"/>
              </a:rPr>
              <a:t>(3) </a:t>
            </a:r>
            <a:r>
              <a:rPr lang="zh-CN" altLang="en-US" sz="2400" b="1" dirty="0">
                <a:solidFill>
                  <a:schemeClr val="accent2"/>
                </a:solidFill>
                <a:effectLst>
                  <a:outerShdw blurRad="38100" dist="38100" dir="2700000" algn="tl">
                    <a:srgbClr val="C0C0C0"/>
                  </a:outerShdw>
                </a:effectLst>
                <a:latin typeface="Arial Unicode MS" pitchFamily="34" charset="-122"/>
                <a:ea typeface="黑体" pitchFamily="49" charset="-122"/>
              </a:rPr>
              <a:t>加入</a:t>
            </a:r>
            <a:r>
              <a:rPr lang="zh-CN" altLang="en-US" sz="2400" b="1" dirty="0" smtClean="0">
                <a:solidFill>
                  <a:schemeClr val="accent2"/>
                </a:solidFill>
                <a:effectLst>
                  <a:outerShdw blurRad="38100" dist="38100" dir="2700000" algn="tl">
                    <a:srgbClr val="C0C0C0"/>
                  </a:outerShdw>
                </a:effectLst>
                <a:latin typeface="Arial Unicode MS" pitchFamily="34" charset="-122"/>
                <a:ea typeface="黑体" pitchFamily="49" charset="-122"/>
              </a:rPr>
              <a:t>保护剂</a:t>
            </a:r>
            <a:endParaRPr lang="en-US" altLang="zh-CN" sz="2400" b="1" dirty="0" smtClean="0">
              <a:solidFill>
                <a:schemeClr val="accent2"/>
              </a:solidFill>
              <a:effectLst>
                <a:outerShdw blurRad="38100" dist="38100" dir="2700000" algn="tl">
                  <a:srgbClr val="C0C0C0"/>
                </a:outerShdw>
              </a:effectLst>
              <a:latin typeface="Arial Unicode MS" pitchFamily="34" charset="-122"/>
              <a:ea typeface="黑体" pitchFamily="49" charset="-122"/>
            </a:endParaRPr>
          </a:p>
          <a:p>
            <a:pPr marL="2670175" indent="-2670175">
              <a:spcBef>
                <a:spcPct val="20000"/>
              </a:spcBef>
            </a:pPr>
            <a:r>
              <a:rPr lang="zh-CN" altLang="en-US" sz="2400" b="1" dirty="0" smtClean="0">
                <a:solidFill>
                  <a:schemeClr val="accent2"/>
                </a:solidFill>
                <a:effectLst>
                  <a:outerShdw blurRad="38100" dist="38100" dir="2700000" algn="tl">
                    <a:srgbClr val="C0C0C0"/>
                  </a:outerShdw>
                </a:effectLst>
                <a:latin typeface="Arial Unicode MS" pitchFamily="34" charset="-122"/>
                <a:ea typeface="黑体" pitchFamily="49" charset="-122"/>
              </a:rPr>
              <a:t>  </a:t>
            </a:r>
            <a:r>
              <a:rPr lang="zh-CN" altLang="en-US" sz="2400" b="1" dirty="0" smtClean="0">
                <a:solidFill>
                  <a:srgbClr val="003300"/>
                </a:solidFill>
                <a:latin typeface="Arial Unicode MS" pitchFamily="34" charset="-122"/>
                <a:ea typeface="黑体" pitchFamily="49" charset="-122"/>
              </a:rPr>
              <a:t>如：</a:t>
            </a:r>
            <a:r>
              <a:rPr lang="en-US" altLang="zh-CN" sz="2400" b="1" dirty="0" smtClean="0">
                <a:solidFill>
                  <a:srgbClr val="003300"/>
                </a:solidFill>
                <a:latin typeface="Arial Unicode MS" pitchFamily="34" charset="-122"/>
                <a:ea typeface="黑体" pitchFamily="49" charset="-122"/>
              </a:rPr>
              <a:t>EDTA</a:t>
            </a:r>
            <a:r>
              <a:rPr lang="zh-CN" altLang="en-US" sz="2400" b="1" dirty="0" smtClean="0">
                <a:solidFill>
                  <a:srgbClr val="003300"/>
                </a:solidFill>
                <a:latin typeface="Arial Unicode MS" pitchFamily="34" charset="-122"/>
                <a:ea typeface="黑体" pitchFamily="49" charset="-122"/>
              </a:rPr>
              <a:t>，</a:t>
            </a:r>
            <a:r>
              <a:rPr lang="zh-CN" altLang="en-US" sz="2400" b="1" dirty="0">
                <a:solidFill>
                  <a:srgbClr val="003300"/>
                </a:solidFill>
                <a:latin typeface="Arial Unicode MS" pitchFamily="34" charset="-122"/>
                <a:ea typeface="黑体" pitchFamily="49" charset="-122"/>
              </a:rPr>
              <a:t>即有强的络合作用，又易于被破坏</a:t>
            </a:r>
            <a:r>
              <a:rPr lang="zh-CN" altLang="en-US" sz="2400" b="1" dirty="0" smtClean="0">
                <a:solidFill>
                  <a:srgbClr val="003300"/>
                </a:solidFill>
                <a:latin typeface="Arial Unicode MS" pitchFamily="34" charset="-122"/>
                <a:ea typeface="黑体" pitchFamily="49" charset="-122"/>
              </a:rPr>
              <a:t>掉</a:t>
            </a:r>
            <a:r>
              <a:rPr lang="zh-CN" altLang="en-US" sz="2400" b="1" dirty="0">
                <a:solidFill>
                  <a:srgbClr val="003300"/>
                </a:solidFill>
                <a:latin typeface="Arial Unicode MS" pitchFamily="34" charset="-122"/>
                <a:ea typeface="黑体" pitchFamily="49" charset="-122"/>
              </a:rPr>
              <a:t>。</a:t>
            </a:r>
          </a:p>
        </p:txBody>
      </p:sp>
      <p:sp>
        <p:nvSpPr>
          <p:cNvPr id="5" name="Rectangle 7"/>
          <p:cNvSpPr>
            <a:spLocks noChangeArrowheads="1"/>
          </p:cNvSpPr>
          <p:nvPr/>
        </p:nvSpPr>
        <p:spPr bwMode="auto">
          <a:xfrm>
            <a:off x="315911" y="3657600"/>
            <a:ext cx="8001000" cy="1749425"/>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666750" lvl="1" indent="-476250" algn="just">
              <a:spcBef>
                <a:spcPct val="20000"/>
              </a:spcBef>
            </a:pPr>
            <a:r>
              <a:rPr lang="en-US" altLang="zh-CN" sz="2400" b="1" dirty="0">
                <a:solidFill>
                  <a:srgbClr val="000099"/>
                </a:solidFill>
                <a:effectLst>
                  <a:outerShdw blurRad="38100" dist="38100" dir="2700000" algn="tl">
                    <a:srgbClr val="C0C0C0"/>
                  </a:outerShdw>
                </a:effectLst>
                <a:latin typeface="Arial Unicode MS" pitchFamily="34" charset="-122"/>
                <a:ea typeface="黑体" pitchFamily="49" charset="-122"/>
              </a:rPr>
              <a:t>(4)  </a:t>
            </a:r>
            <a:r>
              <a:rPr lang="zh-CN" altLang="en-US" sz="2400" b="1" dirty="0">
                <a:solidFill>
                  <a:srgbClr val="000099"/>
                </a:solidFill>
                <a:effectLst>
                  <a:outerShdw blurRad="38100" dist="38100" dir="2700000" algn="tl">
                    <a:srgbClr val="C0C0C0"/>
                  </a:outerShdw>
                </a:effectLst>
                <a:latin typeface="Arial Unicode MS" pitchFamily="34" charset="-122"/>
                <a:ea typeface="黑体" pitchFamily="49" charset="-122"/>
              </a:rPr>
              <a:t>加</a:t>
            </a:r>
            <a:r>
              <a:rPr lang="zh-CN" altLang="en-US" sz="2400" b="1" dirty="0" smtClean="0">
                <a:solidFill>
                  <a:srgbClr val="000099"/>
                </a:solidFill>
                <a:effectLst>
                  <a:outerShdw blurRad="38100" dist="38100" dir="2700000" algn="tl">
                    <a:srgbClr val="C0C0C0"/>
                  </a:outerShdw>
                </a:effectLst>
                <a:latin typeface="Arial Unicode MS" pitchFamily="34" charset="-122"/>
                <a:ea typeface="黑体" pitchFamily="49" charset="-122"/>
              </a:rPr>
              <a:t>基体改进剂</a:t>
            </a:r>
          </a:p>
          <a:p>
            <a:pPr marL="1428750" lvl="2" indent="-571500" algn="just">
              <a:spcBef>
                <a:spcPct val="20000"/>
              </a:spcBef>
            </a:pPr>
            <a:r>
              <a:rPr lang="zh-CN" altLang="en-US" sz="2400" b="1" dirty="0" smtClean="0">
                <a:solidFill>
                  <a:srgbClr val="003300"/>
                </a:solidFill>
                <a:latin typeface="Arial Unicode MS" pitchFamily="34" charset="-122"/>
                <a:ea typeface="黑体" pitchFamily="49" charset="-122"/>
              </a:rPr>
              <a:t>如：磷酸盐干扰</a:t>
            </a:r>
            <a:r>
              <a:rPr lang="en-US" altLang="zh-CN" sz="2400" b="1" dirty="0" err="1" smtClean="0">
                <a:solidFill>
                  <a:srgbClr val="003300"/>
                </a:solidFill>
                <a:latin typeface="Arial Unicode MS" pitchFamily="34" charset="-122"/>
                <a:ea typeface="黑体" pitchFamily="49" charset="-122"/>
              </a:rPr>
              <a:t>Ca</a:t>
            </a:r>
            <a:r>
              <a:rPr lang="zh-CN" altLang="en-US" sz="2400" b="1" dirty="0" smtClean="0">
                <a:solidFill>
                  <a:srgbClr val="003300"/>
                </a:solidFill>
                <a:latin typeface="Arial Unicode MS" pitchFamily="34" charset="-122"/>
                <a:ea typeface="黑体" pitchFamily="49" charset="-122"/>
              </a:rPr>
              <a:t>的测定，但当磷酸盐达到一定浓度时，所产生的干扰恒定，但灵敏度降低。</a:t>
            </a:r>
          </a:p>
          <a:p>
            <a:pPr marL="1428750" lvl="2" indent="-571500" algn="just">
              <a:spcBef>
                <a:spcPct val="20000"/>
              </a:spcBef>
            </a:pPr>
            <a:r>
              <a:rPr lang="zh-CN" altLang="en-US" sz="2400" b="1" dirty="0" smtClean="0">
                <a:solidFill>
                  <a:srgbClr val="003300"/>
                </a:solidFill>
                <a:latin typeface="Arial Unicode MS" pitchFamily="34" charset="-122"/>
                <a:ea typeface="黑体" pitchFamily="49" charset="-122"/>
              </a:rPr>
              <a:t>如</a:t>
            </a:r>
            <a:r>
              <a:rPr lang="zh-CN" altLang="en-US" sz="2400" b="1" dirty="0">
                <a:solidFill>
                  <a:srgbClr val="003300"/>
                </a:solidFill>
                <a:latin typeface="Arial Unicode MS" pitchFamily="34" charset="-122"/>
                <a:ea typeface="黑体" pitchFamily="49" charset="-122"/>
              </a:rPr>
              <a:t>：</a:t>
            </a:r>
            <a:r>
              <a:rPr lang="en-US" altLang="zh-CN" sz="2400" b="1" dirty="0">
                <a:solidFill>
                  <a:srgbClr val="003300"/>
                </a:solidFill>
                <a:latin typeface="Arial Unicode MS" pitchFamily="34" charset="-122"/>
                <a:ea typeface="黑体" pitchFamily="49" charset="-122"/>
              </a:rPr>
              <a:t>Al</a:t>
            </a:r>
            <a:r>
              <a:rPr lang="zh-CN" altLang="en-US" sz="2400" b="1" dirty="0">
                <a:solidFill>
                  <a:srgbClr val="003300"/>
                </a:solidFill>
                <a:latin typeface="Arial Unicode MS" pitchFamily="34" charset="-122"/>
                <a:ea typeface="黑体" pitchFamily="49" charset="-122"/>
              </a:rPr>
              <a:t>干扰</a:t>
            </a:r>
            <a:r>
              <a:rPr lang="en-US" altLang="zh-CN" sz="2400" b="1" dirty="0">
                <a:solidFill>
                  <a:srgbClr val="003300"/>
                </a:solidFill>
                <a:latin typeface="Arial Unicode MS" pitchFamily="34" charset="-122"/>
                <a:ea typeface="黑体" pitchFamily="49" charset="-122"/>
              </a:rPr>
              <a:t>Ti</a:t>
            </a:r>
            <a:r>
              <a:rPr lang="zh-CN" altLang="en-US" sz="2400" b="1" dirty="0">
                <a:solidFill>
                  <a:srgbClr val="003300"/>
                </a:solidFill>
                <a:latin typeface="Arial Unicode MS" pitchFamily="34" charset="-122"/>
                <a:ea typeface="黑体" pitchFamily="49" charset="-122"/>
              </a:rPr>
              <a:t>的测定，但当</a:t>
            </a:r>
            <a:r>
              <a:rPr lang="en-US" altLang="zh-CN" sz="2400" b="1" dirty="0">
                <a:solidFill>
                  <a:srgbClr val="003300"/>
                </a:solidFill>
                <a:latin typeface="Arial Unicode MS" pitchFamily="34" charset="-122"/>
                <a:ea typeface="黑体" pitchFamily="49" charset="-122"/>
              </a:rPr>
              <a:t>Al</a:t>
            </a:r>
            <a:r>
              <a:rPr lang="zh-CN" altLang="en-US" sz="2400" b="1" dirty="0">
                <a:solidFill>
                  <a:srgbClr val="003300"/>
                </a:solidFill>
                <a:latin typeface="Arial Unicode MS" pitchFamily="34" charset="-122"/>
                <a:ea typeface="黑体" pitchFamily="49" charset="-122"/>
              </a:rPr>
              <a:t>大于</a:t>
            </a:r>
            <a:r>
              <a:rPr lang="en-US" altLang="zh-CN" sz="2400" b="1" dirty="0">
                <a:solidFill>
                  <a:srgbClr val="003300"/>
                </a:solidFill>
                <a:latin typeface="Arial Unicode MS" pitchFamily="34" charset="-122"/>
                <a:ea typeface="黑体" pitchFamily="49" charset="-122"/>
              </a:rPr>
              <a:t>200</a:t>
            </a:r>
            <a:r>
              <a:rPr lang="en-US" altLang="zh-CN" sz="2400" b="1" dirty="0">
                <a:solidFill>
                  <a:srgbClr val="003300"/>
                </a:solidFill>
                <a:latin typeface="Arial Unicode MS" pitchFamily="34" charset="-122"/>
                <a:ea typeface="黑体" pitchFamily="49" charset="-122"/>
                <a:sym typeface="Symbol" pitchFamily="18" charset="2"/>
              </a:rPr>
              <a:t>g/ml</a:t>
            </a:r>
            <a:r>
              <a:rPr lang="zh-CN" altLang="en-US" sz="2400" b="1" dirty="0">
                <a:solidFill>
                  <a:srgbClr val="003300"/>
                </a:solidFill>
                <a:latin typeface="Arial Unicode MS" pitchFamily="34" charset="-122"/>
                <a:ea typeface="黑体" pitchFamily="49" charset="-122"/>
                <a:sym typeface="Symbol" pitchFamily="18" charset="2"/>
              </a:rPr>
              <a:t>时，测定</a:t>
            </a:r>
            <a:r>
              <a:rPr lang="en-US" altLang="zh-CN" sz="2400" b="1" dirty="0">
                <a:solidFill>
                  <a:srgbClr val="003300"/>
                </a:solidFill>
                <a:latin typeface="Arial Unicode MS" pitchFamily="34" charset="-122"/>
                <a:ea typeface="黑体" pitchFamily="49" charset="-122"/>
                <a:sym typeface="Symbol" pitchFamily="18" charset="2"/>
              </a:rPr>
              <a:t>Ti</a:t>
            </a:r>
            <a:r>
              <a:rPr lang="zh-CN" altLang="en-US" sz="2400" b="1" dirty="0">
                <a:solidFill>
                  <a:srgbClr val="003300"/>
                </a:solidFill>
                <a:latin typeface="Arial Unicode MS" pitchFamily="34" charset="-122"/>
                <a:ea typeface="黑体" pitchFamily="49" charset="-122"/>
                <a:sym typeface="Symbol" pitchFamily="18" charset="2"/>
              </a:rPr>
              <a:t>的吸光度稳定。</a:t>
            </a:r>
            <a:endParaRPr lang="zh-CN" altLang="en-US" sz="2400" b="1" dirty="0">
              <a:solidFill>
                <a:srgbClr val="663300"/>
              </a:solidFill>
              <a:effectLst>
                <a:outerShdw blurRad="38100" dist="38100" dir="2700000" algn="tl">
                  <a:srgbClr val="C0C0C0"/>
                </a:outerShdw>
              </a:effectLst>
              <a:latin typeface="Arial Unicode MS" pitchFamily="34" charset="-122"/>
              <a:ea typeface="黑体" pitchFamily="49" charset="-122"/>
            </a:endParaRPr>
          </a:p>
        </p:txBody>
      </p:sp>
      <p:sp>
        <p:nvSpPr>
          <p:cNvPr id="6" name="Rectangle 8"/>
          <p:cNvSpPr>
            <a:spLocks noChangeArrowheads="1"/>
          </p:cNvSpPr>
          <p:nvPr/>
        </p:nvSpPr>
        <p:spPr bwMode="auto">
          <a:xfrm>
            <a:off x="315911" y="5715000"/>
            <a:ext cx="7096125" cy="403225"/>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666750" lvl="1" indent="-476250" algn="just">
              <a:spcBef>
                <a:spcPct val="20000"/>
              </a:spcBef>
            </a:pPr>
            <a:r>
              <a:rPr lang="en-US" altLang="zh-CN" sz="2400" b="1" dirty="0">
                <a:solidFill>
                  <a:srgbClr val="663300"/>
                </a:solidFill>
                <a:effectLst>
                  <a:outerShdw blurRad="38100" dist="38100" dir="2700000" algn="tl">
                    <a:srgbClr val="C0C0C0"/>
                  </a:outerShdw>
                </a:effectLst>
                <a:latin typeface="Arial Unicode MS" pitchFamily="34" charset="-122"/>
                <a:ea typeface="黑体" pitchFamily="49" charset="-122"/>
              </a:rPr>
              <a:t>(5</a:t>
            </a:r>
            <a:r>
              <a:rPr lang="zh-CN" altLang="en-US" sz="2400" b="1" dirty="0">
                <a:solidFill>
                  <a:srgbClr val="663300"/>
                </a:solidFill>
                <a:effectLst>
                  <a:outerShdw blurRad="38100" dist="38100" dir="2700000" algn="tl">
                    <a:srgbClr val="C0C0C0"/>
                  </a:outerShdw>
                </a:effectLst>
                <a:latin typeface="Arial Unicode MS" pitchFamily="34" charset="-122"/>
                <a:ea typeface="黑体" pitchFamily="49" charset="-122"/>
              </a:rPr>
              <a:t>）分离法：沉淀分离、萃取分离、离子交换等</a:t>
            </a:r>
          </a:p>
        </p:txBody>
      </p:sp>
    </p:spTree>
    <p:extLst>
      <p:ext uri="{BB962C8B-B14F-4D97-AF65-F5344CB8AC3E}">
        <p14:creationId xmlns:p14="http://schemas.microsoft.com/office/powerpoint/2010/main" val="244726773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ChangeArrowheads="1"/>
          </p:cNvSpPr>
          <p:nvPr/>
        </p:nvSpPr>
        <p:spPr bwMode="auto">
          <a:xfrm>
            <a:off x="266700" y="266700"/>
            <a:ext cx="5924550"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2200" b="1">
                <a:solidFill>
                  <a:srgbClr val="003300"/>
                </a:solidFill>
                <a:effectLst>
                  <a:outerShdw blurRad="38100" dist="38100" dir="2700000" algn="tl">
                    <a:srgbClr val="C0C0C0"/>
                  </a:outerShdw>
                </a:effectLst>
                <a:latin typeface="Arial Unicode MS" pitchFamily="34" charset="-122"/>
                <a:ea typeface="黑体" pitchFamily="49" charset="-122"/>
              </a:rPr>
              <a:t>三</a:t>
            </a:r>
            <a:r>
              <a:rPr lang="en-US" altLang="zh-CN" sz="2200" b="1">
                <a:solidFill>
                  <a:srgbClr val="003300"/>
                </a:solidFill>
                <a:effectLst>
                  <a:outerShdw blurRad="38100" dist="38100" dir="2700000" algn="tl">
                    <a:srgbClr val="C0C0C0"/>
                  </a:outerShdw>
                </a:effectLst>
                <a:latin typeface="Arial Unicode MS" pitchFamily="34" charset="-122"/>
                <a:ea typeface="黑体" pitchFamily="49" charset="-122"/>
              </a:rPr>
              <a:t>.</a:t>
            </a:r>
            <a:r>
              <a:rPr lang="zh-CN" altLang="en-US" sz="2200" b="1">
                <a:solidFill>
                  <a:srgbClr val="003300"/>
                </a:solidFill>
                <a:effectLst>
                  <a:outerShdw blurRad="38100" dist="38100" dir="2700000" algn="tl">
                    <a:srgbClr val="C0C0C0"/>
                  </a:outerShdw>
                </a:effectLst>
                <a:latin typeface="Arial Unicode MS" pitchFamily="34" charset="-122"/>
                <a:ea typeface="黑体" pitchFamily="49" charset="-122"/>
              </a:rPr>
              <a:t>电离干扰及其消除方法</a:t>
            </a:r>
          </a:p>
        </p:txBody>
      </p:sp>
      <p:sp>
        <p:nvSpPr>
          <p:cNvPr id="6" name="Rectangle 3"/>
          <p:cNvSpPr>
            <a:spLocks noChangeArrowheads="1"/>
          </p:cNvSpPr>
          <p:nvPr/>
        </p:nvSpPr>
        <p:spPr bwMode="auto">
          <a:xfrm>
            <a:off x="514350" y="723900"/>
            <a:ext cx="8343900" cy="95250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FF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indent="285750" algn="just">
              <a:lnSpc>
                <a:spcPct val="110000"/>
              </a:lnSpc>
              <a:spcBef>
                <a:spcPct val="20000"/>
              </a:spcBef>
              <a:buFontTx/>
              <a:buAutoNum type="arabicPeriod"/>
            </a:pPr>
            <a:r>
              <a:rPr lang="zh-CN" altLang="en-US" sz="2200" b="1">
                <a:solidFill>
                  <a:srgbClr val="660066"/>
                </a:solidFill>
                <a:effectLst>
                  <a:outerShdw blurRad="38100" dist="38100" dir="2700000" algn="tl">
                    <a:srgbClr val="C0C0C0"/>
                  </a:outerShdw>
                </a:effectLst>
                <a:latin typeface="Arial Unicode MS" pitchFamily="34" charset="-122"/>
                <a:ea typeface="黑体" pitchFamily="49" charset="-122"/>
              </a:rPr>
              <a:t>产生的原因</a:t>
            </a:r>
          </a:p>
          <a:p>
            <a:pPr indent="285750" algn="just">
              <a:lnSpc>
                <a:spcPct val="110000"/>
              </a:lnSpc>
              <a:spcBef>
                <a:spcPct val="20000"/>
              </a:spcBef>
            </a:pPr>
            <a:r>
              <a:rPr lang="zh-CN" altLang="en-US" sz="2000" b="1">
                <a:solidFill>
                  <a:srgbClr val="663300"/>
                </a:solidFill>
                <a:effectLst>
                  <a:outerShdw blurRad="38100" dist="38100" dir="2700000" algn="tl">
                    <a:srgbClr val="C0C0C0"/>
                  </a:outerShdw>
                </a:effectLst>
                <a:latin typeface="Arial Unicode MS" pitchFamily="34" charset="-122"/>
                <a:ea typeface="黑体" pitchFamily="49" charset="-122"/>
              </a:rPr>
              <a:t>在高温下原子的电离使基态原子数减少</a:t>
            </a:r>
            <a:r>
              <a:rPr lang="en-US" altLang="zh-CN" sz="2000" b="1">
                <a:solidFill>
                  <a:srgbClr val="663300"/>
                </a:solidFill>
                <a:effectLst>
                  <a:outerShdw blurRad="38100" dist="38100" dir="2700000" algn="tl">
                    <a:srgbClr val="C0C0C0"/>
                  </a:outerShdw>
                </a:effectLst>
                <a:latin typeface="Arial Unicode MS" pitchFamily="34" charset="-122"/>
                <a:ea typeface="黑体" pitchFamily="49" charset="-122"/>
              </a:rPr>
              <a:t>, </a:t>
            </a:r>
            <a:r>
              <a:rPr lang="zh-CN" altLang="en-US" sz="2000" b="1">
                <a:solidFill>
                  <a:srgbClr val="663300"/>
                </a:solidFill>
                <a:effectLst>
                  <a:outerShdw blurRad="38100" dist="38100" dir="2700000" algn="tl">
                    <a:srgbClr val="C0C0C0"/>
                  </a:outerShdw>
                </a:effectLst>
                <a:latin typeface="Arial Unicode MS" pitchFamily="34" charset="-122"/>
                <a:ea typeface="黑体" pitchFamily="49" charset="-122"/>
              </a:rPr>
              <a:t>吸收下降</a:t>
            </a:r>
            <a:r>
              <a:rPr lang="en-US" altLang="zh-CN" sz="2000" b="1">
                <a:solidFill>
                  <a:srgbClr val="663300"/>
                </a:solidFill>
                <a:effectLst>
                  <a:outerShdw blurRad="38100" dist="38100" dir="2700000" algn="tl">
                    <a:srgbClr val="C0C0C0"/>
                  </a:outerShdw>
                </a:effectLst>
                <a:latin typeface="Arial Unicode MS" pitchFamily="34" charset="-122"/>
                <a:ea typeface="黑体" pitchFamily="49" charset="-122"/>
              </a:rPr>
              <a:t>, </a:t>
            </a:r>
            <a:r>
              <a:rPr lang="zh-CN" altLang="en-US" sz="2000" b="1">
                <a:solidFill>
                  <a:srgbClr val="663300"/>
                </a:solidFill>
                <a:effectLst>
                  <a:outerShdw blurRad="38100" dist="38100" dir="2700000" algn="tl">
                    <a:srgbClr val="C0C0C0"/>
                  </a:outerShdw>
                </a:effectLst>
                <a:latin typeface="Arial Unicode MS" pitchFamily="34" charset="-122"/>
                <a:ea typeface="黑体" pitchFamily="49" charset="-122"/>
              </a:rPr>
              <a:t>称电离干扰</a:t>
            </a:r>
            <a:r>
              <a:rPr lang="en-US" altLang="zh-CN" sz="2000" b="1">
                <a:solidFill>
                  <a:srgbClr val="663300"/>
                </a:solidFill>
                <a:effectLst>
                  <a:outerShdw blurRad="38100" dist="38100" dir="2700000" algn="tl">
                    <a:srgbClr val="C0C0C0"/>
                  </a:outerShdw>
                </a:effectLst>
                <a:latin typeface="Arial Unicode MS" pitchFamily="34" charset="-122"/>
                <a:ea typeface="黑体" pitchFamily="49" charset="-122"/>
              </a:rPr>
              <a:t>. </a:t>
            </a:r>
          </a:p>
        </p:txBody>
      </p:sp>
      <p:sp>
        <p:nvSpPr>
          <p:cNvPr id="7" name="Rectangle 4"/>
          <p:cNvSpPr>
            <a:spLocks noChangeArrowheads="1"/>
          </p:cNvSpPr>
          <p:nvPr/>
        </p:nvSpPr>
        <p:spPr bwMode="auto">
          <a:xfrm>
            <a:off x="514350" y="1670050"/>
            <a:ext cx="8229600"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190500" indent="-190500">
              <a:spcBef>
                <a:spcPct val="20000"/>
              </a:spcBef>
              <a:buFontTx/>
              <a:buAutoNum type="arabicPeriod" startAt="2"/>
            </a:pPr>
            <a:r>
              <a:rPr lang="en-US" altLang="zh-CN" sz="2200" b="1">
                <a:solidFill>
                  <a:srgbClr val="660066"/>
                </a:solidFill>
                <a:effectLst>
                  <a:outerShdw blurRad="38100" dist="38100" dir="2700000" algn="tl">
                    <a:srgbClr val="C0C0C0"/>
                  </a:outerShdw>
                </a:effectLst>
                <a:latin typeface="Arial Unicode MS" pitchFamily="34" charset="-122"/>
                <a:ea typeface="黑体" pitchFamily="49" charset="-122"/>
              </a:rPr>
              <a:t> </a:t>
            </a:r>
            <a:r>
              <a:rPr lang="zh-CN" altLang="en-US" sz="2200" b="1">
                <a:solidFill>
                  <a:srgbClr val="660066"/>
                </a:solidFill>
                <a:effectLst>
                  <a:outerShdw blurRad="38100" dist="38100" dir="2700000" algn="tl">
                    <a:srgbClr val="C0C0C0"/>
                  </a:outerShdw>
                </a:effectLst>
                <a:latin typeface="Arial Unicode MS" pitchFamily="34" charset="-122"/>
                <a:ea typeface="黑体" pitchFamily="49" charset="-122"/>
              </a:rPr>
              <a:t>消除方法</a:t>
            </a:r>
            <a:r>
              <a:rPr lang="en-US" altLang="zh-CN" sz="2200" b="1">
                <a:solidFill>
                  <a:srgbClr val="660066"/>
                </a:solidFill>
                <a:effectLst>
                  <a:outerShdw blurRad="38100" dist="38100" dir="2700000" algn="tl">
                    <a:srgbClr val="C0C0C0"/>
                  </a:outerShdw>
                </a:effectLst>
                <a:latin typeface="Arial Unicode MS" pitchFamily="34" charset="-122"/>
                <a:ea typeface="黑体" pitchFamily="49" charset="-122"/>
              </a:rPr>
              <a:t>:</a:t>
            </a:r>
            <a:r>
              <a:rPr lang="en-US" altLang="zh-CN" sz="2000" b="1">
                <a:solidFill>
                  <a:srgbClr val="660066"/>
                </a:solidFill>
                <a:effectLst>
                  <a:outerShdw blurRad="38100" dist="38100" dir="2700000" algn="tl">
                    <a:srgbClr val="C0C0C0"/>
                  </a:outerShdw>
                </a:effectLst>
                <a:latin typeface="Arial Unicode MS" pitchFamily="34" charset="-122"/>
                <a:ea typeface="黑体" pitchFamily="49" charset="-122"/>
              </a:rPr>
              <a:t>   </a:t>
            </a:r>
            <a:r>
              <a:rPr lang="zh-CN" altLang="en-US" sz="2000" b="1">
                <a:solidFill>
                  <a:srgbClr val="003300"/>
                </a:solidFill>
                <a:effectLst>
                  <a:outerShdw blurRad="38100" dist="38100" dir="2700000" algn="tl">
                    <a:srgbClr val="C0C0C0"/>
                  </a:outerShdw>
                </a:effectLst>
                <a:latin typeface="Arial Unicode MS" pitchFamily="34" charset="-122"/>
                <a:ea typeface="黑体" pitchFamily="49" charset="-122"/>
              </a:rPr>
              <a:t>加入过量</a:t>
            </a:r>
            <a:r>
              <a:rPr lang="zh-CN" altLang="en-US" sz="2000" b="1">
                <a:solidFill>
                  <a:srgbClr val="FF0066"/>
                </a:solidFill>
                <a:effectLst>
                  <a:outerShdw blurRad="38100" dist="38100" dir="2700000" algn="tl">
                    <a:srgbClr val="C0C0C0"/>
                  </a:outerShdw>
                </a:effectLst>
                <a:latin typeface="Arial Unicode MS" pitchFamily="34" charset="-122"/>
                <a:ea typeface="黑体" pitchFamily="49" charset="-122"/>
              </a:rPr>
              <a:t>消电离剂</a:t>
            </a:r>
          </a:p>
          <a:p>
            <a:pPr marL="190500" indent="-190500" algn="just">
              <a:spcBef>
                <a:spcPct val="20000"/>
              </a:spcBef>
            </a:pPr>
            <a:r>
              <a:rPr lang="zh-CN" altLang="en-US" sz="2000" b="1">
                <a:solidFill>
                  <a:schemeClr val="bg2"/>
                </a:solidFill>
                <a:effectLst>
                  <a:outerShdw blurRad="38100" dist="38100" dir="2700000" algn="tl">
                    <a:srgbClr val="C0C0C0"/>
                  </a:outerShdw>
                </a:effectLst>
                <a:latin typeface="Arial Unicode MS" pitchFamily="34" charset="-122"/>
                <a:ea typeface="黑体" pitchFamily="49" charset="-122"/>
              </a:rPr>
              <a:t>          </a:t>
            </a:r>
            <a:r>
              <a:rPr lang="zh-CN" altLang="en-US" sz="2000" b="1">
                <a:solidFill>
                  <a:srgbClr val="003300"/>
                </a:solidFill>
                <a:effectLst>
                  <a:outerShdw blurRad="38100" dist="38100" dir="2700000" algn="tl">
                    <a:srgbClr val="C0C0C0"/>
                  </a:outerShdw>
                </a:effectLst>
                <a:latin typeface="Arial Unicode MS" pitchFamily="34" charset="-122"/>
                <a:ea typeface="黑体" pitchFamily="49" charset="-122"/>
              </a:rPr>
              <a:t>所谓的消电离剂</a:t>
            </a:r>
            <a:r>
              <a:rPr lang="en-US" altLang="zh-CN" sz="2000" b="1">
                <a:solidFill>
                  <a:srgbClr val="003300"/>
                </a:solidFill>
                <a:effectLst>
                  <a:outerShdw blurRad="38100" dist="38100" dir="2700000" algn="tl">
                    <a:srgbClr val="C0C0C0"/>
                  </a:outerShdw>
                </a:effectLst>
                <a:latin typeface="Arial Unicode MS" pitchFamily="34" charset="-122"/>
                <a:ea typeface="黑体" pitchFamily="49" charset="-122"/>
              </a:rPr>
              <a:t>, </a:t>
            </a:r>
            <a:r>
              <a:rPr lang="zh-CN" altLang="en-US" sz="2000" b="1">
                <a:solidFill>
                  <a:srgbClr val="003300"/>
                </a:solidFill>
                <a:effectLst>
                  <a:outerShdw blurRad="38100" dist="38100" dir="2700000" algn="tl">
                    <a:srgbClr val="C0C0C0"/>
                  </a:outerShdw>
                </a:effectLst>
                <a:latin typeface="Arial Unicode MS" pitchFamily="34" charset="-122"/>
                <a:ea typeface="黑体" pitchFamily="49" charset="-122"/>
              </a:rPr>
              <a:t>是电离电位较低的元素</a:t>
            </a:r>
            <a:r>
              <a:rPr lang="en-US" altLang="zh-CN" sz="2000" b="1">
                <a:solidFill>
                  <a:srgbClr val="003300"/>
                </a:solidFill>
                <a:effectLst>
                  <a:outerShdw blurRad="38100" dist="38100" dir="2700000" algn="tl">
                    <a:srgbClr val="C0C0C0"/>
                  </a:outerShdw>
                </a:effectLst>
                <a:latin typeface="Arial Unicode MS" pitchFamily="34" charset="-122"/>
                <a:ea typeface="黑体" pitchFamily="49" charset="-122"/>
              </a:rPr>
              <a:t>, </a:t>
            </a:r>
            <a:r>
              <a:rPr lang="zh-CN" altLang="en-US" sz="2000" b="1">
                <a:solidFill>
                  <a:srgbClr val="003300"/>
                </a:solidFill>
                <a:effectLst>
                  <a:outerShdw blurRad="38100" dist="38100" dir="2700000" algn="tl">
                    <a:srgbClr val="C0C0C0"/>
                  </a:outerShdw>
                </a:effectLst>
                <a:latin typeface="Arial Unicode MS" pitchFamily="34" charset="-122"/>
                <a:ea typeface="黑体" pitchFamily="49" charset="-122"/>
              </a:rPr>
              <a:t>加入时，产生大量电子</a:t>
            </a:r>
            <a:r>
              <a:rPr lang="en-US" altLang="zh-CN" sz="2000" b="1">
                <a:solidFill>
                  <a:srgbClr val="003300"/>
                </a:solidFill>
                <a:effectLst>
                  <a:outerShdw blurRad="38100" dist="38100" dir="2700000" algn="tl">
                    <a:srgbClr val="C0C0C0"/>
                  </a:outerShdw>
                </a:effectLst>
                <a:latin typeface="Arial Unicode MS" pitchFamily="34" charset="-122"/>
                <a:ea typeface="黑体" pitchFamily="49" charset="-122"/>
              </a:rPr>
              <a:t>, </a:t>
            </a:r>
            <a:r>
              <a:rPr lang="zh-CN" altLang="en-US" sz="2000" b="1">
                <a:solidFill>
                  <a:srgbClr val="003300"/>
                </a:solidFill>
                <a:effectLst>
                  <a:outerShdw blurRad="38100" dist="38100" dir="2700000" algn="tl">
                    <a:srgbClr val="C0C0C0"/>
                  </a:outerShdw>
                </a:effectLst>
                <a:latin typeface="Arial Unicode MS" pitchFamily="34" charset="-122"/>
                <a:ea typeface="黑体" pitchFamily="49" charset="-122"/>
              </a:rPr>
              <a:t>抑制被测元素电离</a:t>
            </a:r>
            <a:r>
              <a:rPr lang="en-US" altLang="zh-CN" sz="2000" b="1">
                <a:solidFill>
                  <a:srgbClr val="003300"/>
                </a:solidFill>
                <a:effectLst>
                  <a:outerShdw blurRad="38100" dist="38100" dir="2700000" algn="tl">
                    <a:srgbClr val="C0C0C0"/>
                  </a:outerShdw>
                </a:effectLst>
                <a:latin typeface="Arial Unicode MS" pitchFamily="34" charset="-122"/>
                <a:ea typeface="黑体" pitchFamily="49" charset="-122"/>
              </a:rPr>
              <a:t>.</a:t>
            </a:r>
          </a:p>
          <a:p>
            <a:pPr marL="571500" lvl="1" algn="just">
              <a:spcBef>
                <a:spcPct val="20000"/>
              </a:spcBef>
            </a:pPr>
            <a:r>
              <a:rPr lang="zh-CN" altLang="en-US" sz="2000" b="1">
                <a:solidFill>
                  <a:srgbClr val="663300"/>
                </a:solidFill>
                <a:effectLst>
                  <a:outerShdw blurRad="38100" dist="38100" dir="2700000" algn="tl">
                    <a:srgbClr val="C0C0C0"/>
                  </a:outerShdw>
                </a:effectLst>
                <a:latin typeface="Arial Unicode MS" pitchFamily="34" charset="-122"/>
                <a:ea typeface="黑体" pitchFamily="49" charset="-122"/>
              </a:rPr>
              <a:t>如：        </a:t>
            </a:r>
            <a:r>
              <a:rPr lang="en-US" altLang="zh-CN" sz="2000" b="1">
                <a:solidFill>
                  <a:srgbClr val="663300"/>
                </a:solidFill>
                <a:effectLst>
                  <a:outerShdw blurRad="38100" dist="38100" dir="2700000" algn="tl">
                    <a:srgbClr val="C0C0C0"/>
                  </a:outerShdw>
                </a:effectLst>
                <a:latin typeface="Arial Unicode MS" pitchFamily="34" charset="-122"/>
                <a:ea typeface="黑体" pitchFamily="49" charset="-122"/>
              </a:rPr>
              <a:t>K  ----  K</a:t>
            </a:r>
            <a:r>
              <a:rPr lang="en-US" altLang="zh-CN" sz="2000" b="1" baseline="30000">
                <a:solidFill>
                  <a:srgbClr val="663300"/>
                </a:solidFill>
                <a:effectLst>
                  <a:outerShdw blurRad="38100" dist="38100" dir="2700000" algn="tl">
                    <a:srgbClr val="C0C0C0"/>
                  </a:outerShdw>
                </a:effectLst>
                <a:latin typeface="Arial Unicode MS" pitchFamily="34" charset="-122"/>
                <a:ea typeface="黑体" pitchFamily="49" charset="-122"/>
              </a:rPr>
              <a:t>+</a:t>
            </a:r>
            <a:r>
              <a:rPr lang="en-US" altLang="zh-CN" sz="2000" b="1">
                <a:solidFill>
                  <a:srgbClr val="663300"/>
                </a:solidFill>
                <a:effectLst>
                  <a:outerShdw blurRad="38100" dist="38100" dir="2700000" algn="tl">
                    <a:srgbClr val="C0C0C0"/>
                  </a:outerShdw>
                </a:effectLst>
                <a:latin typeface="Arial Unicode MS" pitchFamily="34" charset="-122"/>
                <a:ea typeface="黑体" pitchFamily="49" charset="-122"/>
              </a:rPr>
              <a:t> + e                      Ca</a:t>
            </a:r>
            <a:r>
              <a:rPr lang="en-US" altLang="zh-CN" sz="2000" b="1" baseline="30000">
                <a:solidFill>
                  <a:srgbClr val="663300"/>
                </a:solidFill>
                <a:effectLst>
                  <a:outerShdw blurRad="38100" dist="38100" dir="2700000" algn="tl">
                    <a:srgbClr val="C0C0C0"/>
                  </a:outerShdw>
                </a:effectLst>
                <a:latin typeface="Arial Unicode MS" pitchFamily="34" charset="-122"/>
                <a:ea typeface="黑体" pitchFamily="49" charset="-122"/>
              </a:rPr>
              <a:t>2+</a:t>
            </a:r>
            <a:r>
              <a:rPr lang="en-US" altLang="zh-CN" sz="2000" b="1">
                <a:solidFill>
                  <a:srgbClr val="663300"/>
                </a:solidFill>
                <a:effectLst>
                  <a:outerShdw blurRad="38100" dist="38100" dir="2700000" algn="tl">
                    <a:srgbClr val="C0C0C0"/>
                  </a:outerShdw>
                </a:effectLst>
                <a:latin typeface="Arial Unicode MS" pitchFamily="34" charset="-122"/>
                <a:ea typeface="黑体" pitchFamily="49" charset="-122"/>
              </a:rPr>
              <a:t>+ e ---  Ca</a:t>
            </a:r>
          </a:p>
        </p:txBody>
      </p:sp>
      <p:sp>
        <p:nvSpPr>
          <p:cNvPr id="8" name="Rectangle 5"/>
          <p:cNvSpPr>
            <a:spLocks noChangeArrowheads="1"/>
          </p:cNvSpPr>
          <p:nvPr/>
        </p:nvSpPr>
        <p:spPr bwMode="auto">
          <a:xfrm>
            <a:off x="260350" y="3152775"/>
            <a:ext cx="5924550"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2200" b="1">
                <a:solidFill>
                  <a:srgbClr val="003300"/>
                </a:solidFill>
                <a:effectLst>
                  <a:outerShdw blurRad="38100" dist="38100" dir="2700000" algn="tl">
                    <a:srgbClr val="C0C0C0"/>
                  </a:outerShdw>
                </a:effectLst>
                <a:latin typeface="Arial Unicode MS" pitchFamily="34" charset="-122"/>
                <a:ea typeface="黑体" pitchFamily="49" charset="-122"/>
              </a:rPr>
              <a:t>四</a:t>
            </a:r>
            <a:r>
              <a:rPr lang="en-US" altLang="zh-CN" sz="2200" b="1">
                <a:solidFill>
                  <a:srgbClr val="003300"/>
                </a:solidFill>
                <a:effectLst>
                  <a:outerShdw blurRad="38100" dist="38100" dir="2700000" algn="tl">
                    <a:srgbClr val="C0C0C0"/>
                  </a:outerShdw>
                </a:effectLst>
                <a:latin typeface="Arial Unicode MS" pitchFamily="34" charset="-122"/>
                <a:ea typeface="黑体" pitchFamily="49" charset="-122"/>
              </a:rPr>
              <a:t>.</a:t>
            </a:r>
            <a:r>
              <a:rPr lang="zh-CN" altLang="en-US" sz="2200" b="1">
                <a:solidFill>
                  <a:srgbClr val="003300"/>
                </a:solidFill>
                <a:effectLst>
                  <a:outerShdw blurRad="38100" dist="38100" dir="2700000" algn="tl">
                    <a:srgbClr val="C0C0C0"/>
                  </a:outerShdw>
                </a:effectLst>
                <a:latin typeface="Arial Unicode MS" pitchFamily="34" charset="-122"/>
                <a:ea typeface="黑体" pitchFamily="49" charset="-122"/>
              </a:rPr>
              <a:t>物理干扰及其消除方法</a:t>
            </a:r>
          </a:p>
        </p:txBody>
      </p:sp>
      <p:sp>
        <p:nvSpPr>
          <p:cNvPr id="9" name="Rectangle 6"/>
          <p:cNvSpPr>
            <a:spLocks noChangeArrowheads="1"/>
          </p:cNvSpPr>
          <p:nvPr/>
        </p:nvSpPr>
        <p:spPr bwMode="auto">
          <a:xfrm>
            <a:off x="527050" y="3516313"/>
            <a:ext cx="8243888" cy="197485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FF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292100" indent="-292100" algn="just">
              <a:lnSpc>
                <a:spcPct val="120000"/>
              </a:lnSpc>
              <a:spcBef>
                <a:spcPct val="20000"/>
              </a:spcBef>
              <a:buFontTx/>
              <a:buAutoNum type="arabicPeriod"/>
            </a:pPr>
            <a:r>
              <a:rPr lang="zh-CN" altLang="en-US" sz="2200" b="1" dirty="0">
                <a:solidFill>
                  <a:srgbClr val="660066"/>
                </a:solidFill>
                <a:effectLst>
                  <a:outerShdw blurRad="38100" dist="38100" dir="2700000" algn="tl">
                    <a:srgbClr val="C0C0C0"/>
                  </a:outerShdw>
                </a:effectLst>
                <a:latin typeface="Arial Unicode MS" pitchFamily="34" charset="-122"/>
                <a:ea typeface="黑体" pitchFamily="49" charset="-122"/>
              </a:rPr>
              <a:t>产生的原因</a:t>
            </a:r>
          </a:p>
          <a:p>
            <a:pPr marL="292100" indent="-292100" algn="just">
              <a:lnSpc>
                <a:spcPct val="90000"/>
              </a:lnSpc>
              <a:spcBef>
                <a:spcPct val="20000"/>
              </a:spcBef>
            </a:pPr>
            <a:r>
              <a:rPr lang="zh-CN" altLang="en-US" sz="2000" b="1" dirty="0">
                <a:solidFill>
                  <a:srgbClr val="663300"/>
                </a:solidFill>
                <a:effectLst>
                  <a:outerShdw blurRad="38100" dist="38100" dir="2700000" algn="tl">
                    <a:srgbClr val="C0C0C0"/>
                  </a:outerShdw>
                </a:effectLst>
                <a:latin typeface="Arial Unicode MS" pitchFamily="34" charset="-122"/>
                <a:ea typeface="黑体" pitchFamily="49" charset="-122"/>
              </a:rPr>
              <a:t>           指试液与标准溶液物理性质的差别而产生的干扰。</a:t>
            </a:r>
          </a:p>
          <a:p>
            <a:pPr marL="292100" indent="-292100" algn="just">
              <a:lnSpc>
                <a:spcPct val="110000"/>
              </a:lnSpc>
              <a:spcBef>
                <a:spcPct val="20000"/>
              </a:spcBef>
            </a:pPr>
            <a:r>
              <a:rPr lang="zh-CN" altLang="en-US" sz="2000" b="1" dirty="0">
                <a:solidFill>
                  <a:srgbClr val="003300"/>
                </a:solidFill>
                <a:effectLst>
                  <a:outerShdw blurRad="38100" dist="38100" dir="2700000" algn="tl">
                    <a:srgbClr val="C0C0C0"/>
                  </a:outerShdw>
                </a:effectLst>
                <a:latin typeface="Arial Unicode MS" pitchFamily="34" charset="-122"/>
                <a:ea typeface="黑体" pitchFamily="49" charset="-122"/>
              </a:rPr>
              <a:t>           溶液的粘度、表面张力或溶液密度等变化，影响样品雾化效率和气溶胶到达火焰的传递等会引起的原子化效率与吸光度的改变。属于</a:t>
            </a:r>
            <a:r>
              <a:rPr lang="zh-CN" altLang="en-US" sz="2000" b="1" u="sng" dirty="0">
                <a:solidFill>
                  <a:srgbClr val="A50021"/>
                </a:solidFill>
                <a:effectLst>
                  <a:outerShdw blurRad="38100" dist="38100" dir="2700000" algn="tl">
                    <a:srgbClr val="C0C0C0"/>
                  </a:outerShdw>
                </a:effectLst>
                <a:latin typeface="Arial Unicode MS" pitchFamily="34" charset="-122"/>
                <a:ea typeface="黑体" pitchFamily="49" charset="-122"/>
              </a:rPr>
              <a:t>非选择性干扰</a:t>
            </a:r>
            <a:r>
              <a:rPr lang="zh-CN" altLang="en-US" sz="2000" b="1" dirty="0">
                <a:solidFill>
                  <a:srgbClr val="003300"/>
                </a:solidFill>
                <a:effectLst>
                  <a:outerShdw blurRad="38100" dist="38100" dir="2700000" algn="tl">
                    <a:srgbClr val="C0C0C0"/>
                  </a:outerShdw>
                </a:effectLst>
                <a:latin typeface="Arial Unicode MS" pitchFamily="34" charset="-122"/>
                <a:ea typeface="黑体" pitchFamily="49" charset="-122"/>
              </a:rPr>
              <a:t>。</a:t>
            </a:r>
            <a:r>
              <a:rPr lang="zh-CN" altLang="en-US" sz="2000" b="1" dirty="0">
                <a:solidFill>
                  <a:schemeClr val="bg2"/>
                </a:solidFill>
                <a:effectLst>
                  <a:outerShdw blurRad="38100" dist="38100" dir="2700000" algn="tl">
                    <a:srgbClr val="C0C0C0"/>
                  </a:outerShdw>
                </a:effectLst>
                <a:latin typeface="Arial Unicode MS" pitchFamily="34" charset="-122"/>
                <a:ea typeface="黑体" pitchFamily="49" charset="-122"/>
              </a:rPr>
              <a:t>  </a:t>
            </a:r>
          </a:p>
        </p:txBody>
      </p:sp>
      <p:sp>
        <p:nvSpPr>
          <p:cNvPr id="10" name="Rectangle 7"/>
          <p:cNvSpPr>
            <a:spLocks noChangeArrowheads="1"/>
          </p:cNvSpPr>
          <p:nvPr/>
        </p:nvSpPr>
        <p:spPr bwMode="auto">
          <a:xfrm>
            <a:off x="558800" y="5541963"/>
            <a:ext cx="6534150"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292100" indent="-292100">
              <a:spcBef>
                <a:spcPct val="20000"/>
              </a:spcBef>
              <a:buFontTx/>
              <a:buAutoNum type="arabicPeriod" startAt="2"/>
            </a:pPr>
            <a:r>
              <a:rPr lang="zh-CN" altLang="en-US" sz="2200" b="1" dirty="0">
                <a:solidFill>
                  <a:srgbClr val="660066"/>
                </a:solidFill>
                <a:effectLst>
                  <a:outerShdw blurRad="38100" dist="38100" dir="2700000" algn="tl">
                    <a:srgbClr val="C0C0C0"/>
                  </a:outerShdw>
                </a:effectLst>
                <a:latin typeface="Arial Unicode MS" pitchFamily="34" charset="-122"/>
                <a:ea typeface="黑体" pitchFamily="49" charset="-122"/>
              </a:rPr>
              <a:t>消除方法</a:t>
            </a:r>
            <a:r>
              <a:rPr lang="zh-CN" altLang="en-US" sz="2000" b="1" dirty="0">
                <a:solidFill>
                  <a:srgbClr val="660066"/>
                </a:solidFill>
                <a:effectLst>
                  <a:outerShdw blurRad="38100" dist="38100" dir="2700000" algn="tl">
                    <a:srgbClr val="C0C0C0"/>
                  </a:outerShdw>
                </a:effectLst>
                <a:latin typeface="Arial Unicode MS" pitchFamily="34" charset="-122"/>
                <a:ea typeface="黑体" pitchFamily="49" charset="-122"/>
              </a:rPr>
              <a:t>         </a:t>
            </a:r>
            <a:r>
              <a:rPr lang="zh-CN" altLang="en-US" sz="2000" b="1" dirty="0">
                <a:solidFill>
                  <a:srgbClr val="003300"/>
                </a:solidFill>
                <a:effectLst>
                  <a:outerShdw blurRad="38100" dist="38100" dir="2700000" algn="tl">
                    <a:srgbClr val="C0C0C0"/>
                  </a:outerShdw>
                </a:effectLst>
                <a:latin typeface="Arial Unicode MS" pitchFamily="34" charset="-122"/>
                <a:ea typeface="黑体" pitchFamily="49" charset="-122"/>
              </a:rPr>
              <a:t>配制被测试样组成相近溶液。</a:t>
            </a:r>
          </a:p>
          <a:p>
            <a:pPr marL="292100" indent="-292100">
              <a:lnSpc>
                <a:spcPct val="80000"/>
              </a:lnSpc>
              <a:spcBef>
                <a:spcPct val="20000"/>
              </a:spcBef>
            </a:pPr>
            <a:r>
              <a:rPr lang="zh-CN" altLang="en-US" sz="2000" b="1" dirty="0">
                <a:solidFill>
                  <a:srgbClr val="660066"/>
                </a:solidFill>
                <a:effectLst>
                  <a:outerShdw blurRad="38100" dist="38100" dir="2700000" algn="tl">
                    <a:srgbClr val="C0C0C0"/>
                  </a:outerShdw>
                </a:effectLst>
                <a:latin typeface="Arial Unicode MS" pitchFamily="34" charset="-122"/>
                <a:ea typeface="黑体" pitchFamily="49" charset="-122"/>
              </a:rPr>
              <a:t>                             用标准加入法进行定量分析。</a:t>
            </a:r>
          </a:p>
          <a:p>
            <a:pPr marL="292100" indent="-292100">
              <a:lnSpc>
                <a:spcPct val="90000"/>
              </a:lnSpc>
              <a:spcBef>
                <a:spcPct val="20000"/>
              </a:spcBef>
            </a:pPr>
            <a:r>
              <a:rPr lang="zh-CN" altLang="en-US" sz="2000" b="1" dirty="0">
                <a:solidFill>
                  <a:srgbClr val="660066"/>
                </a:solidFill>
                <a:effectLst>
                  <a:outerShdw blurRad="38100" dist="38100" dir="2700000" algn="tl">
                    <a:srgbClr val="C0C0C0"/>
                  </a:outerShdw>
                </a:effectLst>
                <a:latin typeface="Arial Unicode MS" pitchFamily="34" charset="-122"/>
                <a:ea typeface="黑体" pitchFamily="49" charset="-122"/>
              </a:rPr>
              <a:t>                             </a:t>
            </a:r>
            <a:r>
              <a:rPr lang="zh-CN" altLang="en-US" sz="2000" b="1" dirty="0">
                <a:solidFill>
                  <a:srgbClr val="000099"/>
                </a:solidFill>
                <a:effectLst>
                  <a:outerShdw blurRad="38100" dist="38100" dir="2700000" algn="tl">
                    <a:srgbClr val="C0C0C0"/>
                  </a:outerShdw>
                </a:effectLst>
                <a:latin typeface="Arial Unicode MS" pitchFamily="34" charset="-122"/>
                <a:ea typeface="黑体" pitchFamily="49" charset="-122"/>
              </a:rPr>
              <a:t>浓度高的溶液可用稀释法。</a:t>
            </a:r>
          </a:p>
        </p:txBody>
      </p:sp>
    </p:spTree>
  </p:cSld>
  <p:clrMapOvr>
    <a:masterClrMapping/>
  </p:clrMapOv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bwMode="auto">
          <a:xfrm>
            <a:off x="257175" y="217488"/>
            <a:ext cx="2209800" cy="427037"/>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ea typeface="宋体" pitchFamily="2" charset="-122"/>
              </a:defRPr>
            </a:lvl2pPr>
            <a:lvl3pPr algn="ctr" rtl="0" fontAlgn="base">
              <a:spcBef>
                <a:spcPct val="0"/>
              </a:spcBef>
              <a:spcAft>
                <a:spcPct val="0"/>
              </a:spcAft>
              <a:defRPr sz="4400">
                <a:solidFill>
                  <a:schemeClr val="tx2"/>
                </a:solidFill>
                <a:latin typeface="Arial" charset="0"/>
                <a:ea typeface="宋体" pitchFamily="2" charset="-122"/>
              </a:defRPr>
            </a:lvl3pPr>
            <a:lvl4pPr algn="ctr" rtl="0" fontAlgn="base">
              <a:spcBef>
                <a:spcPct val="0"/>
              </a:spcBef>
              <a:spcAft>
                <a:spcPct val="0"/>
              </a:spcAft>
              <a:defRPr sz="4400">
                <a:solidFill>
                  <a:schemeClr val="tx2"/>
                </a:solidFill>
                <a:latin typeface="Arial" charset="0"/>
                <a:ea typeface="宋体" pitchFamily="2" charset="-122"/>
              </a:defRPr>
            </a:lvl4pPr>
            <a:lvl5pPr algn="ctr" rtl="0" fontAlgn="base">
              <a:spcBef>
                <a:spcPct val="0"/>
              </a:spcBef>
              <a:spcAft>
                <a:spcPct val="0"/>
              </a:spcAft>
              <a:defRPr sz="4400">
                <a:solidFill>
                  <a:schemeClr val="tx2"/>
                </a:solidFill>
                <a:latin typeface="Arial" charset="0"/>
                <a:ea typeface="宋体" pitchFamily="2" charset="-122"/>
              </a:defRPr>
            </a:lvl5pPr>
            <a:lvl6pPr marL="457200" algn="ctr" rtl="0" fontAlgn="base">
              <a:spcBef>
                <a:spcPct val="0"/>
              </a:spcBef>
              <a:spcAft>
                <a:spcPct val="0"/>
              </a:spcAft>
              <a:defRPr sz="4400">
                <a:solidFill>
                  <a:schemeClr val="tx2"/>
                </a:solidFill>
                <a:latin typeface="Arial" charset="0"/>
                <a:ea typeface="宋体" pitchFamily="2" charset="-122"/>
              </a:defRPr>
            </a:lvl6pPr>
            <a:lvl7pPr marL="914400" algn="ctr" rtl="0" fontAlgn="base">
              <a:spcBef>
                <a:spcPct val="0"/>
              </a:spcBef>
              <a:spcAft>
                <a:spcPct val="0"/>
              </a:spcAft>
              <a:defRPr sz="4400">
                <a:solidFill>
                  <a:schemeClr val="tx2"/>
                </a:solidFill>
                <a:latin typeface="Arial" charset="0"/>
                <a:ea typeface="宋体" pitchFamily="2" charset="-122"/>
              </a:defRPr>
            </a:lvl7pPr>
            <a:lvl8pPr marL="1371600" algn="ctr" rtl="0" fontAlgn="base">
              <a:spcBef>
                <a:spcPct val="0"/>
              </a:spcBef>
              <a:spcAft>
                <a:spcPct val="0"/>
              </a:spcAft>
              <a:defRPr sz="4400">
                <a:solidFill>
                  <a:schemeClr val="tx2"/>
                </a:solidFill>
                <a:latin typeface="Arial" charset="0"/>
                <a:ea typeface="宋体" pitchFamily="2" charset="-122"/>
              </a:defRPr>
            </a:lvl8pPr>
            <a:lvl9pPr marL="1828800" algn="ctr" rtl="0" fontAlgn="base">
              <a:spcBef>
                <a:spcPct val="0"/>
              </a:spcBef>
              <a:spcAft>
                <a:spcPct val="0"/>
              </a:spcAft>
              <a:defRPr sz="4400">
                <a:solidFill>
                  <a:schemeClr val="tx2"/>
                </a:solidFill>
                <a:latin typeface="Arial" charset="0"/>
                <a:ea typeface="宋体" pitchFamily="2" charset="-122"/>
              </a:defRPr>
            </a:lvl9pPr>
          </a:lstStyle>
          <a:p>
            <a:pPr algn="l"/>
            <a:r>
              <a:rPr lang="zh-CN" altLang="en-US" sz="2200" smtClean="0">
                <a:solidFill>
                  <a:srgbClr val="003300"/>
                </a:solidFill>
                <a:latin typeface="Arial Unicode MS" pitchFamily="34" charset="-122"/>
                <a:ea typeface="黑体" pitchFamily="49" charset="-122"/>
              </a:rPr>
              <a:t>五</a:t>
            </a:r>
            <a:r>
              <a:rPr lang="en-US" altLang="zh-CN" sz="2200" smtClean="0">
                <a:solidFill>
                  <a:srgbClr val="003300"/>
                </a:solidFill>
                <a:latin typeface="Arial Unicode MS" pitchFamily="34" charset="-122"/>
                <a:ea typeface="黑体" pitchFamily="49" charset="-122"/>
              </a:rPr>
              <a:t>.</a:t>
            </a:r>
            <a:r>
              <a:rPr lang="zh-CN" altLang="en-US" sz="2200" smtClean="0">
                <a:solidFill>
                  <a:srgbClr val="003300"/>
                </a:solidFill>
                <a:latin typeface="Arial Unicode MS" pitchFamily="34" charset="-122"/>
                <a:ea typeface="黑体" pitchFamily="49" charset="-122"/>
              </a:rPr>
              <a:t>背景干扰</a:t>
            </a:r>
            <a:endParaRPr lang="zh-CN" altLang="en-US" sz="2200">
              <a:solidFill>
                <a:srgbClr val="003300"/>
              </a:solidFill>
              <a:latin typeface="Arial Unicode MS" pitchFamily="34" charset="-122"/>
              <a:ea typeface="黑体" pitchFamily="49" charset="-122"/>
            </a:endParaRPr>
          </a:p>
        </p:txBody>
      </p:sp>
      <p:sp>
        <p:nvSpPr>
          <p:cNvPr id="5" name="Rectangle 3"/>
          <p:cNvSpPr txBox="1">
            <a:spLocks noChangeArrowheads="1"/>
          </p:cNvSpPr>
          <p:nvPr/>
        </p:nvSpPr>
        <p:spPr>
          <a:xfrm>
            <a:off x="577850" y="625475"/>
            <a:ext cx="2343150" cy="438150"/>
          </a:xfrm>
          <a:prstGeom prst="rect">
            <a:avLst/>
          </a:prstGeom>
          <a:noFill/>
          <a:extLst>
            <a:ext uri="{909E8E84-426E-40DD-AFC4-6F175D3DCCD1}">
              <a14:hiddenFill xmlns:a14="http://schemas.microsoft.com/office/drawing/2010/main">
                <a:solidFill>
                  <a:schemeClr val="tx1"/>
                </a:solidFill>
              </a14:hiddenFill>
            </a:ext>
          </a:extLst>
        </p:spPr>
        <p:txBody>
          <a:bodyPr/>
          <a:lst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ea typeface="+mn-ea"/>
              </a:defRPr>
            </a:lvl2pPr>
            <a:lvl3pPr marL="1143000" indent="-228600" algn="l" rtl="0" fontAlgn="base">
              <a:spcBef>
                <a:spcPct val="20000"/>
              </a:spcBef>
              <a:spcAft>
                <a:spcPct val="0"/>
              </a:spcAft>
              <a:buChar char="•"/>
              <a:defRPr sz="2400">
                <a:solidFill>
                  <a:schemeClr val="tx1"/>
                </a:solidFill>
                <a:latin typeface="+mn-lt"/>
                <a:ea typeface="+mn-ea"/>
              </a:defRPr>
            </a:lvl3pPr>
            <a:lvl4pPr marL="1600200" indent="-228600" algn="l" rtl="0" fontAlgn="base">
              <a:spcBef>
                <a:spcPct val="20000"/>
              </a:spcBef>
              <a:spcAft>
                <a:spcPct val="0"/>
              </a:spcAft>
              <a:buChar char="–"/>
              <a:defRPr sz="2000">
                <a:solidFill>
                  <a:schemeClr val="tx1"/>
                </a:solidFill>
                <a:latin typeface="+mn-lt"/>
                <a:ea typeface="+mn-ea"/>
              </a:defRPr>
            </a:lvl4pPr>
            <a:lvl5pPr marL="2057400" indent="-228600" algn="l" rtl="0" fontAlgn="base">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381000" indent="-381000" algn="just">
              <a:buFontTx/>
              <a:buAutoNum type="arabicPeriod"/>
            </a:pPr>
            <a:r>
              <a:rPr lang="zh-CN" altLang="en-US" sz="2200" smtClean="0">
                <a:solidFill>
                  <a:srgbClr val="660066"/>
                </a:solidFill>
                <a:effectLst>
                  <a:outerShdw blurRad="38100" dist="38100" dir="2700000" algn="tl">
                    <a:srgbClr val="C0C0C0"/>
                  </a:outerShdw>
                </a:effectLst>
                <a:latin typeface="Arial Unicode MS" pitchFamily="34" charset="-122"/>
                <a:ea typeface="黑体" pitchFamily="49" charset="-122"/>
              </a:rPr>
              <a:t>产生的原因</a:t>
            </a:r>
            <a:r>
              <a:rPr lang="zh-CN" altLang="en-US" sz="2200" smtClean="0">
                <a:solidFill>
                  <a:schemeClr val="bg1"/>
                </a:solidFill>
                <a:effectLst>
                  <a:outerShdw blurRad="38100" dist="38100" dir="2700000" algn="tl">
                    <a:srgbClr val="C0C0C0"/>
                  </a:outerShdw>
                </a:effectLst>
                <a:latin typeface="Arial Unicode MS" pitchFamily="34" charset="-122"/>
                <a:ea typeface="黑体" pitchFamily="49" charset="-122"/>
              </a:rPr>
              <a:t>       </a:t>
            </a:r>
            <a:endParaRPr lang="zh-CN" altLang="en-US" sz="2200">
              <a:solidFill>
                <a:schemeClr val="bg1"/>
              </a:solidFill>
              <a:effectLst>
                <a:outerShdw blurRad="38100" dist="38100" dir="2700000" algn="tl">
                  <a:srgbClr val="C0C0C0"/>
                </a:outerShdw>
              </a:effectLst>
              <a:latin typeface="Arial Unicode MS" pitchFamily="34" charset="-122"/>
              <a:ea typeface="黑体" pitchFamily="49" charset="-122"/>
            </a:endParaRPr>
          </a:p>
        </p:txBody>
      </p:sp>
      <p:sp>
        <p:nvSpPr>
          <p:cNvPr id="6" name="Rectangle 4"/>
          <p:cNvSpPr>
            <a:spLocks noChangeArrowheads="1"/>
          </p:cNvSpPr>
          <p:nvPr/>
        </p:nvSpPr>
        <p:spPr bwMode="auto">
          <a:xfrm>
            <a:off x="693738" y="1033463"/>
            <a:ext cx="8108950" cy="87630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indent="571500" algn="just">
              <a:spcBef>
                <a:spcPct val="20000"/>
              </a:spcBef>
            </a:pPr>
            <a:r>
              <a:rPr lang="zh-CN" altLang="en-US" sz="2000" dirty="0">
                <a:solidFill>
                  <a:srgbClr val="000099"/>
                </a:solidFill>
                <a:effectLst>
                  <a:outerShdw blurRad="38100" dist="38100" dir="2700000" algn="tl">
                    <a:srgbClr val="C0C0C0"/>
                  </a:outerShdw>
                </a:effectLst>
                <a:latin typeface="Arial Unicode MS" pitchFamily="34" charset="-122"/>
                <a:ea typeface="黑体" pitchFamily="49" charset="-122"/>
              </a:rPr>
              <a:t>背景干扰也是光谱干扰的一种，主要</a:t>
            </a:r>
            <a:r>
              <a:rPr lang="zh-CN" altLang="en-US" sz="2000" dirty="0" smtClean="0">
                <a:solidFill>
                  <a:srgbClr val="000099"/>
                </a:solidFill>
                <a:effectLst>
                  <a:outerShdw blurRad="38100" dist="38100" dir="2700000" algn="tl">
                    <a:srgbClr val="C0C0C0"/>
                  </a:outerShdw>
                </a:effectLst>
                <a:latin typeface="Arial Unicode MS" pitchFamily="34" charset="-122"/>
                <a:ea typeface="黑体" pitchFamily="49" charset="-122"/>
              </a:rPr>
              <a:t>指</a:t>
            </a:r>
            <a:r>
              <a:rPr lang="zh-CN" altLang="en-US" sz="2000" dirty="0" smtClean="0">
                <a:solidFill>
                  <a:srgbClr val="FF0000"/>
                </a:solidFill>
                <a:effectLst>
                  <a:outerShdw blurRad="38100" dist="38100" dir="2700000" algn="tl">
                    <a:srgbClr val="C0C0C0"/>
                  </a:outerShdw>
                </a:effectLst>
                <a:latin typeface="Arial Unicode MS" pitchFamily="34" charset="-122"/>
                <a:ea typeface="黑体" pitchFamily="49" charset="-122"/>
              </a:rPr>
              <a:t>分子吸收</a:t>
            </a:r>
            <a:r>
              <a:rPr lang="zh-CN" altLang="en-US" sz="2000" dirty="0">
                <a:solidFill>
                  <a:srgbClr val="000099"/>
                </a:solidFill>
                <a:effectLst>
                  <a:outerShdw blurRad="38100" dist="38100" dir="2700000" algn="tl">
                    <a:srgbClr val="C0C0C0"/>
                  </a:outerShdw>
                </a:effectLst>
                <a:latin typeface="Arial Unicode MS" pitchFamily="34" charset="-122"/>
                <a:ea typeface="黑体" pitchFamily="49" charset="-122"/>
              </a:rPr>
              <a:t>与</a:t>
            </a:r>
            <a:r>
              <a:rPr lang="zh-CN" altLang="en-US" sz="2000" dirty="0">
                <a:solidFill>
                  <a:srgbClr val="FF0000"/>
                </a:solidFill>
                <a:effectLst>
                  <a:outerShdw blurRad="38100" dist="38100" dir="2700000" algn="tl">
                    <a:srgbClr val="C0C0C0"/>
                  </a:outerShdw>
                </a:effectLst>
                <a:latin typeface="Arial Unicode MS" pitchFamily="34" charset="-122"/>
                <a:ea typeface="黑体" pitchFamily="49" charset="-122"/>
              </a:rPr>
              <a:t>光散射</a:t>
            </a:r>
            <a:r>
              <a:rPr lang="zh-CN" altLang="en-US" sz="2000" dirty="0">
                <a:solidFill>
                  <a:srgbClr val="000099"/>
                </a:solidFill>
                <a:effectLst>
                  <a:outerShdw blurRad="38100" dist="38100" dir="2700000" algn="tl">
                    <a:srgbClr val="C0C0C0"/>
                  </a:outerShdw>
                </a:effectLst>
                <a:latin typeface="Arial Unicode MS" pitchFamily="34" charset="-122"/>
                <a:ea typeface="黑体" pitchFamily="49" charset="-122"/>
              </a:rPr>
              <a:t>造成光谱背景。</a:t>
            </a:r>
            <a:r>
              <a:rPr lang="zh-CN" altLang="en-US" sz="2000" dirty="0">
                <a:solidFill>
                  <a:srgbClr val="FFCC00"/>
                </a:solidFill>
                <a:effectLst>
                  <a:outerShdw blurRad="38100" dist="38100" dir="2700000" algn="tl">
                    <a:srgbClr val="C0C0C0"/>
                  </a:outerShdw>
                </a:effectLst>
                <a:latin typeface="Arial Unicode MS" pitchFamily="34" charset="-122"/>
                <a:ea typeface="黑体" pitchFamily="49" charset="-122"/>
              </a:rPr>
              <a:t>     </a:t>
            </a:r>
            <a:endParaRPr lang="zh-CN" altLang="en-US" sz="2000" dirty="0">
              <a:solidFill>
                <a:schemeClr val="bg1"/>
              </a:solidFill>
              <a:effectLst>
                <a:outerShdw blurRad="38100" dist="38100" dir="2700000" algn="tl">
                  <a:srgbClr val="C0C0C0"/>
                </a:outerShdw>
              </a:effectLst>
              <a:latin typeface="Arial Unicode MS" pitchFamily="34" charset="-122"/>
              <a:ea typeface="黑体" pitchFamily="49" charset="-122"/>
            </a:endParaRPr>
          </a:p>
        </p:txBody>
      </p:sp>
      <p:sp>
        <p:nvSpPr>
          <p:cNvPr id="7" name="Rectangle 5"/>
          <p:cNvSpPr>
            <a:spLocks noChangeArrowheads="1"/>
          </p:cNvSpPr>
          <p:nvPr/>
        </p:nvSpPr>
        <p:spPr bwMode="auto">
          <a:xfrm>
            <a:off x="742950" y="1652588"/>
            <a:ext cx="8001000" cy="89535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1341438" indent="-1341438" algn="just">
              <a:lnSpc>
                <a:spcPct val="110000"/>
              </a:lnSpc>
              <a:spcBef>
                <a:spcPct val="20000"/>
              </a:spcBef>
            </a:pPr>
            <a:r>
              <a:rPr lang="zh-CN" altLang="en-US" sz="2000">
                <a:solidFill>
                  <a:srgbClr val="FF0000"/>
                </a:solidFill>
                <a:effectLst>
                  <a:outerShdw blurRad="38100" dist="38100" dir="2700000" algn="tl">
                    <a:srgbClr val="C0C0C0"/>
                  </a:outerShdw>
                </a:effectLst>
                <a:latin typeface="Arial Unicode MS" pitchFamily="34" charset="-122"/>
                <a:ea typeface="黑体" pitchFamily="49" charset="-122"/>
              </a:rPr>
              <a:t>分子吸收：</a:t>
            </a:r>
            <a:r>
              <a:rPr lang="zh-CN" altLang="en-US" sz="2000">
                <a:solidFill>
                  <a:srgbClr val="663300"/>
                </a:solidFill>
                <a:effectLst>
                  <a:outerShdw blurRad="38100" dist="38100" dir="2700000" algn="tl">
                    <a:srgbClr val="C0C0C0"/>
                  </a:outerShdw>
                </a:effectLst>
                <a:latin typeface="Arial Unicode MS" pitchFamily="34" charset="-122"/>
                <a:ea typeface="黑体" pitchFamily="49" charset="-122"/>
              </a:rPr>
              <a:t>是指在原子化过程中生成的分子对辐射吸收，分子吸收是</a:t>
            </a:r>
            <a:r>
              <a:rPr lang="zh-CN" altLang="en-US" sz="2000" u="sng">
                <a:solidFill>
                  <a:srgbClr val="660066"/>
                </a:solidFill>
                <a:effectLst>
                  <a:outerShdw blurRad="38100" dist="38100" dir="2700000" algn="tl">
                    <a:srgbClr val="C0C0C0"/>
                  </a:outerShdw>
                </a:effectLst>
                <a:latin typeface="Arial Unicode MS" pitchFamily="34" charset="-122"/>
                <a:ea typeface="黑体" pitchFamily="49" charset="-122"/>
              </a:rPr>
              <a:t>带状光谱</a:t>
            </a:r>
            <a:r>
              <a:rPr lang="zh-CN" altLang="en-US" sz="2000">
                <a:solidFill>
                  <a:schemeClr val="bg2"/>
                </a:solidFill>
                <a:effectLst>
                  <a:outerShdw blurRad="38100" dist="38100" dir="2700000" algn="tl">
                    <a:srgbClr val="C0C0C0"/>
                  </a:outerShdw>
                </a:effectLst>
                <a:latin typeface="Arial Unicode MS" pitchFamily="34" charset="-122"/>
                <a:ea typeface="黑体" pitchFamily="49" charset="-122"/>
              </a:rPr>
              <a:t>。</a:t>
            </a:r>
            <a:r>
              <a:rPr lang="zh-CN" altLang="en-US" sz="2000">
                <a:solidFill>
                  <a:srgbClr val="FFCC00"/>
                </a:solidFill>
                <a:effectLst>
                  <a:outerShdw blurRad="38100" dist="38100" dir="2700000" algn="tl">
                    <a:srgbClr val="C0C0C0"/>
                  </a:outerShdw>
                </a:effectLst>
                <a:latin typeface="Arial Unicode MS" pitchFamily="34" charset="-122"/>
                <a:ea typeface="黑体" pitchFamily="49" charset="-122"/>
              </a:rPr>
              <a:t>     </a:t>
            </a:r>
            <a:endParaRPr lang="zh-CN" altLang="en-US" sz="2000">
              <a:solidFill>
                <a:schemeClr val="bg1"/>
              </a:solidFill>
              <a:effectLst>
                <a:outerShdw blurRad="38100" dist="38100" dir="2700000" algn="tl">
                  <a:srgbClr val="C0C0C0"/>
                </a:outerShdw>
              </a:effectLst>
              <a:latin typeface="Arial Unicode MS" pitchFamily="34" charset="-122"/>
              <a:ea typeface="黑体" pitchFamily="49" charset="-122"/>
            </a:endParaRPr>
          </a:p>
        </p:txBody>
      </p:sp>
      <p:sp>
        <p:nvSpPr>
          <p:cNvPr id="8" name="Rectangle 6"/>
          <p:cNvSpPr>
            <a:spLocks noChangeArrowheads="1"/>
          </p:cNvSpPr>
          <p:nvPr/>
        </p:nvSpPr>
        <p:spPr bwMode="auto">
          <a:xfrm>
            <a:off x="771525" y="2406650"/>
            <a:ext cx="8020050" cy="93345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1249363" indent="-1249363" algn="just">
              <a:lnSpc>
                <a:spcPct val="110000"/>
              </a:lnSpc>
              <a:spcBef>
                <a:spcPct val="20000"/>
              </a:spcBef>
            </a:pPr>
            <a:r>
              <a:rPr lang="zh-CN" altLang="en-US" sz="2000">
                <a:solidFill>
                  <a:srgbClr val="FF0000"/>
                </a:solidFill>
                <a:effectLst>
                  <a:outerShdw blurRad="38100" dist="38100" dir="2700000" algn="tl">
                    <a:srgbClr val="C0C0C0"/>
                  </a:outerShdw>
                </a:effectLst>
                <a:latin typeface="Arial Unicode MS" pitchFamily="34" charset="-122"/>
                <a:ea typeface="黑体" pitchFamily="49" charset="-122"/>
              </a:rPr>
              <a:t>光 散 射：</a:t>
            </a:r>
            <a:r>
              <a:rPr lang="zh-CN" altLang="en-US" sz="2000">
                <a:solidFill>
                  <a:srgbClr val="003300"/>
                </a:solidFill>
                <a:effectLst>
                  <a:outerShdw blurRad="38100" dist="38100" dir="2700000" algn="tl">
                    <a:srgbClr val="C0C0C0"/>
                  </a:outerShdw>
                </a:effectLst>
                <a:latin typeface="Arial Unicode MS" pitchFamily="34" charset="-122"/>
                <a:ea typeface="黑体" pitchFamily="49" charset="-122"/>
              </a:rPr>
              <a:t>是指原子化过程中产生的微小的固体颗粒使光产生散射，造成透过光减小，吸收值增加。</a:t>
            </a:r>
          </a:p>
        </p:txBody>
      </p:sp>
      <p:sp>
        <p:nvSpPr>
          <p:cNvPr id="9" name="Rectangle 7"/>
          <p:cNvSpPr>
            <a:spLocks noChangeArrowheads="1"/>
          </p:cNvSpPr>
          <p:nvPr/>
        </p:nvSpPr>
        <p:spPr bwMode="auto">
          <a:xfrm>
            <a:off x="2492375" y="241300"/>
            <a:ext cx="5464175" cy="511175"/>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81000" indent="-381000" algn="just">
              <a:lnSpc>
                <a:spcPct val="110000"/>
              </a:lnSpc>
              <a:spcBef>
                <a:spcPct val="20000"/>
              </a:spcBef>
            </a:pPr>
            <a:r>
              <a:rPr lang="zh-CN" altLang="en-US" sz="2000">
                <a:solidFill>
                  <a:srgbClr val="663300"/>
                </a:solidFill>
                <a:effectLst>
                  <a:outerShdw blurRad="38100" dist="38100" dir="2700000" algn="tl">
                    <a:srgbClr val="C0C0C0"/>
                  </a:outerShdw>
                </a:effectLst>
                <a:latin typeface="Arial Unicode MS" pitchFamily="34" charset="-122"/>
                <a:ea typeface="黑体" pitchFamily="49" charset="-122"/>
              </a:rPr>
              <a:t>背景干扰，一般使吸收值增加，产生正误差。</a:t>
            </a:r>
          </a:p>
        </p:txBody>
      </p:sp>
      <p:sp>
        <p:nvSpPr>
          <p:cNvPr id="10" name="Rectangle 9"/>
          <p:cNvSpPr>
            <a:spLocks noChangeArrowheads="1"/>
          </p:cNvSpPr>
          <p:nvPr/>
        </p:nvSpPr>
        <p:spPr bwMode="auto">
          <a:xfrm>
            <a:off x="550863" y="3152775"/>
            <a:ext cx="1701800" cy="482600"/>
          </a:xfrm>
          <a:prstGeom prst="rect">
            <a:avLst/>
          </a:prstGeom>
          <a:noFill/>
          <a:ln>
            <a:noFill/>
          </a:ln>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914400" indent="-914400">
              <a:lnSpc>
                <a:spcPct val="120000"/>
              </a:lnSpc>
            </a:pPr>
            <a:r>
              <a:rPr lang="en-US" altLang="zh-CN" sz="2200">
                <a:solidFill>
                  <a:srgbClr val="660066"/>
                </a:solidFill>
                <a:effectLst>
                  <a:outerShdw blurRad="38100" dist="38100" dir="2700000" algn="tl">
                    <a:srgbClr val="C0C0C0"/>
                  </a:outerShdw>
                </a:effectLst>
                <a:latin typeface="Arial Unicode MS" pitchFamily="34" charset="-122"/>
                <a:ea typeface="黑体" pitchFamily="49" charset="-122"/>
              </a:rPr>
              <a:t>2. </a:t>
            </a:r>
            <a:r>
              <a:rPr lang="zh-CN" altLang="en-US" sz="2200">
                <a:solidFill>
                  <a:srgbClr val="660066"/>
                </a:solidFill>
                <a:effectLst>
                  <a:outerShdw blurRad="38100" dist="38100" dir="2700000" algn="tl">
                    <a:srgbClr val="C0C0C0"/>
                  </a:outerShdw>
                </a:effectLst>
                <a:latin typeface="Arial Unicode MS" pitchFamily="34" charset="-122"/>
                <a:ea typeface="黑体" pitchFamily="49" charset="-122"/>
              </a:rPr>
              <a:t>校正方法</a:t>
            </a:r>
          </a:p>
        </p:txBody>
      </p:sp>
      <p:sp>
        <p:nvSpPr>
          <p:cNvPr id="11" name="Rectangle 10"/>
          <p:cNvSpPr>
            <a:spLocks noChangeArrowheads="1"/>
          </p:cNvSpPr>
          <p:nvPr/>
        </p:nvSpPr>
        <p:spPr bwMode="auto">
          <a:xfrm>
            <a:off x="760413" y="3560763"/>
            <a:ext cx="3770312" cy="528637"/>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95250" indent="-95250" algn="just">
              <a:lnSpc>
                <a:spcPct val="120000"/>
              </a:lnSpc>
            </a:pPr>
            <a:r>
              <a:rPr lang="en-US" altLang="zh-CN" sz="2200">
                <a:solidFill>
                  <a:srgbClr val="003300"/>
                </a:solidFill>
                <a:effectLst>
                  <a:outerShdw blurRad="38100" dist="38100" dir="2700000" algn="tl">
                    <a:srgbClr val="C0C0C0"/>
                  </a:outerShdw>
                </a:effectLst>
                <a:latin typeface="Arial Unicode MS" pitchFamily="34" charset="-122"/>
                <a:ea typeface="黑体" pitchFamily="49" charset="-122"/>
              </a:rPr>
              <a:t>1) </a:t>
            </a:r>
            <a:r>
              <a:rPr lang="zh-CN" altLang="en-US" sz="2200">
                <a:solidFill>
                  <a:srgbClr val="003300"/>
                </a:solidFill>
                <a:effectLst>
                  <a:outerShdw blurRad="38100" dist="38100" dir="2700000" algn="tl">
                    <a:srgbClr val="C0C0C0"/>
                  </a:outerShdw>
                </a:effectLst>
                <a:latin typeface="Arial Unicode MS" pitchFamily="34" charset="-122"/>
                <a:ea typeface="黑体" pitchFamily="49" charset="-122"/>
              </a:rPr>
              <a:t>用非共振吸收线校正背景</a:t>
            </a:r>
            <a:endParaRPr lang="zh-CN" altLang="en-US" sz="2200">
              <a:solidFill>
                <a:srgbClr val="663300"/>
              </a:solidFill>
              <a:effectLst>
                <a:outerShdw blurRad="38100" dist="38100" dir="2700000" algn="tl">
                  <a:srgbClr val="C0C0C0"/>
                </a:outerShdw>
              </a:effectLst>
              <a:latin typeface="Arial Unicode MS" pitchFamily="34" charset="-122"/>
              <a:ea typeface="黑体" pitchFamily="49" charset="-122"/>
            </a:endParaRPr>
          </a:p>
        </p:txBody>
      </p:sp>
      <p:sp>
        <p:nvSpPr>
          <p:cNvPr id="12" name="Rectangle 11"/>
          <p:cNvSpPr>
            <a:spLocks noChangeArrowheads="1"/>
          </p:cNvSpPr>
          <p:nvPr/>
        </p:nvSpPr>
        <p:spPr bwMode="auto">
          <a:xfrm>
            <a:off x="1117600" y="3989388"/>
            <a:ext cx="7607300" cy="2647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0000"/>
              </a:lnSpc>
            </a:pPr>
            <a:r>
              <a:rPr lang="en-US" altLang="zh-CN" sz="2000">
                <a:solidFill>
                  <a:srgbClr val="000099"/>
                </a:solidFill>
                <a:effectLst>
                  <a:outerShdw blurRad="38100" dist="38100" dir="2700000" algn="tl">
                    <a:srgbClr val="C0C0C0"/>
                  </a:outerShdw>
                </a:effectLst>
                <a:latin typeface="Arial Unicode MS" pitchFamily="34" charset="-122"/>
                <a:ea typeface="黑体" pitchFamily="49" charset="-122"/>
              </a:rPr>
              <a:t>        </a:t>
            </a:r>
            <a:r>
              <a:rPr lang="zh-CN" altLang="en-US" sz="2000">
                <a:solidFill>
                  <a:srgbClr val="000099"/>
                </a:solidFill>
                <a:effectLst>
                  <a:outerShdw blurRad="38100" dist="38100" dir="2700000" algn="tl">
                    <a:srgbClr val="C0C0C0"/>
                  </a:outerShdw>
                </a:effectLst>
                <a:latin typeface="Arial Unicode MS" pitchFamily="34" charset="-122"/>
                <a:ea typeface="黑体" pitchFamily="49" charset="-122"/>
              </a:rPr>
              <a:t>用分析线测量原子吸收与背景吸收的总吸光度，因非共振线不产生原子吸收 用它来测量背景吸收的吸光度。两者之差值即为原子吸收的吸光度。</a:t>
            </a:r>
          </a:p>
          <a:p>
            <a:pPr marL="381000" lvl="2">
              <a:lnSpc>
                <a:spcPct val="120000"/>
              </a:lnSpc>
            </a:pPr>
            <a:r>
              <a:rPr lang="zh-CN" altLang="en-US" sz="2000">
                <a:solidFill>
                  <a:srgbClr val="FF0066"/>
                </a:solidFill>
                <a:effectLst>
                  <a:outerShdw blurRad="38100" dist="38100" dir="2700000" algn="tl">
                    <a:srgbClr val="C0C0C0"/>
                  </a:outerShdw>
                </a:effectLst>
                <a:latin typeface="Arial Unicode MS" pitchFamily="34" charset="-122"/>
                <a:ea typeface="黑体" pitchFamily="49" charset="-122"/>
              </a:rPr>
              <a:t>例：</a:t>
            </a:r>
            <a:r>
              <a:rPr lang="zh-CN" altLang="en-US" sz="2000">
                <a:solidFill>
                  <a:schemeClr val="bg2"/>
                </a:solidFill>
                <a:effectLst>
                  <a:outerShdw blurRad="38100" dist="38100" dir="2700000" algn="tl">
                    <a:srgbClr val="C0C0C0"/>
                  </a:outerShdw>
                </a:effectLst>
                <a:latin typeface="Arial Unicode MS" pitchFamily="34" charset="-122"/>
                <a:ea typeface="黑体" pitchFamily="49" charset="-122"/>
              </a:rPr>
              <a:t>         </a:t>
            </a:r>
            <a:r>
              <a:rPr lang="zh-CN" altLang="en-US" sz="2000">
                <a:solidFill>
                  <a:srgbClr val="A50021"/>
                </a:solidFill>
                <a:effectLst>
                  <a:outerShdw blurRad="38100" dist="38100" dir="2700000" algn="tl">
                    <a:srgbClr val="C0C0C0"/>
                  </a:outerShdw>
                </a:effectLst>
                <a:latin typeface="Arial Unicode MS" pitchFamily="34" charset="-122"/>
                <a:ea typeface="黑体" pitchFamily="49" charset="-122"/>
              </a:rPr>
              <a:t>分析线</a:t>
            </a:r>
            <a:r>
              <a:rPr lang="en-US" altLang="zh-CN" sz="2000">
                <a:solidFill>
                  <a:srgbClr val="A50021"/>
                </a:solidFill>
                <a:effectLst>
                  <a:outerShdw blurRad="38100" dist="38100" dir="2700000" algn="tl">
                    <a:srgbClr val="C0C0C0"/>
                  </a:outerShdw>
                </a:effectLst>
                <a:latin typeface="Arial Unicode MS" pitchFamily="34" charset="-122"/>
                <a:ea typeface="黑体" pitchFamily="49" charset="-122"/>
              </a:rPr>
              <a:t>(nm)                </a:t>
            </a:r>
            <a:r>
              <a:rPr lang="zh-CN" altLang="en-US" sz="2000">
                <a:solidFill>
                  <a:srgbClr val="A50021"/>
                </a:solidFill>
                <a:effectLst>
                  <a:outerShdw blurRad="38100" dist="38100" dir="2700000" algn="tl">
                    <a:srgbClr val="C0C0C0"/>
                  </a:outerShdw>
                </a:effectLst>
                <a:latin typeface="Arial Unicode MS" pitchFamily="34" charset="-122"/>
                <a:ea typeface="黑体" pitchFamily="49" charset="-122"/>
              </a:rPr>
              <a:t>非共振线</a:t>
            </a:r>
            <a:r>
              <a:rPr lang="en-US" altLang="zh-CN" sz="2000">
                <a:solidFill>
                  <a:srgbClr val="A50021"/>
                </a:solidFill>
                <a:effectLst>
                  <a:outerShdw blurRad="38100" dist="38100" dir="2700000" algn="tl">
                    <a:srgbClr val="C0C0C0"/>
                  </a:outerShdw>
                </a:effectLst>
                <a:latin typeface="Arial Unicode MS" pitchFamily="34" charset="-122"/>
                <a:ea typeface="黑体" pitchFamily="49" charset="-122"/>
              </a:rPr>
              <a:t>(nm)</a:t>
            </a:r>
          </a:p>
          <a:p>
            <a:pPr marL="381000" lvl="2">
              <a:lnSpc>
                <a:spcPct val="120000"/>
              </a:lnSpc>
            </a:pPr>
            <a:r>
              <a:rPr lang="en-US" altLang="zh-CN" sz="2000">
                <a:solidFill>
                  <a:schemeClr val="bg2"/>
                </a:solidFill>
                <a:effectLst>
                  <a:outerShdw blurRad="38100" dist="38100" dir="2700000" algn="tl">
                    <a:srgbClr val="C0C0C0"/>
                  </a:outerShdw>
                </a:effectLst>
                <a:latin typeface="Arial Unicode MS" pitchFamily="34" charset="-122"/>
                <a:ea typeface="黑体" pitchFamily="49" charset="-122"/>
              </a:rPr>
              <a:t>         </a:t>
            </a:r>
            <a:r>
              <a:rPr lang="en-US" altLang="zh-CN" sz="2000">
                <a:solidFill>
                  <a:srgbClr val="003300"/>
                </a:solidFill>
                <a:effectLst>
                  <a:outerShdw blurRad="38100" dist="38100" dir="2700000" algn="tl">
                    <a:srgbClr val="C0C0C0"/>
                  </a:outerShdw>
                </a:effectLst>
                <a:latin typeface="Arial Unicode MS" pitchFamily="34" charset="-122"/>
                <a:ea typeface="黑体" pitchFamily="49" charset="-122"/>
              </a:rPr>
              <a:t>Ag</a:t>
            </a:r>
            <a:r>
              <a:rPr lang="en-US" altLang="zh-CN" sz="2000">
                <a:solidFill>
                  <a:srgbClr val="CCFFCC"/>
                </a:solidFill>
                <a:effectLst>
                  <a:outerShdw blurRad="38100" dist="38100" dir="2700000" algn="tl">
                    <a:srgbClr val="C0C0C0"/>
                  </a:outerShdw>
                </a:effectLst>
                <a:latin typeface="Arial Unicode MS" pitchFamily="34" charset="-122"/>
                <a:ea typeface="黑体" pitchFamily="49" charset="-122"/>
              </a:rPr>
              <a:t>     </a:t>
            </a:r>
            <a:r>
              <a:rPr lang="en-US" altLang="zh-CN" sz="2000">
                <a:solidFill>
                  <a:srgbClr val="660066"/>
                </a:solidFill>
                <a:effectLst>
                  <a:outerShdw blurRad="38100" dist="38100" dir="2700000" algn="tl">
                    <a:srgbClr val="C0C0C0"/>
                  </a:outerShdw>
                </a:effectLst>
                <a:latin typeface="Arial Unicode MS" pitchFamily="34" charset="-122"/>
                <a:ea typeface="黑体" pitchFamily="49" charset="-122"/>
              </a:rPr>
              <a:t>328.1    </a:t>
            </a:r>
            <a:r>
              <a:rPr lang="en-US" altLang="zh-CN" sz="2000">
                <a:solidFill>
                  <a:srgbClr val="CCFFCC"/>
                </a:solidFill>
                <a:effectLst>
                  <a:outerShdw blurRad="38100" dist="38100" dir="2700000" algn="tl">
                    <a:srgbClr val="C0C0C0"/>
                  </a:outerShdw>
                </a:effectLst>
                <a:latin typeface="Arial Unicode MS" pitchFamily="34" charset="-122"/>
                <a:ea typeface="黑体" pitchFamily="49" charset="-122"/>
              </a:rPr>
              <a:t>                       </a:t>
            </a:r>
            <a:r>
              <a:rPr lang="en-US" altLang="zh-CN" sz="2000">
                <a:solidFill>
                  <a:srgbClr val="003300"/>
                </a:solidFill>
                <a:effectLst>
                  <a:outerShdw blurRad="38100" dist="38100" dir="2700000" algn="tl">
                    <a:srgbClr val="C0C0C0"/>
                  </a:outerShdw>
                </a:effectLst>
                <a:latin typeface="Arial Unicode MS" pitchFamily="34" charset="-122"/>
                <a:ea typeface="黑体" pitchFamily="49" charset="-122"/>
              </a:rPr>
              <a:t>Ag</a:t>
            </a:r>
            <a:r>
              <a:rPr lang="en-US" altLang="zh-CN" sz="2000">
                <a:solidFill>
                  <a:srgbClr val="CCFFCC"/>
                </a:solidFill>
                <a:effectLst>
                  <a:outerShdw blurRad="38100" dist="38100" dir="2700000" algn="tl">
                    <a:srgbClr val="C0C0C0"/>
                  </a:outerShdw>
                </a:effectLst>
                <a:latin typeface="Arial Unicode MS" pitchFamily="34" charset="-122"/>
                <a:ea typeface="黑体" pitchFamily="49" charset="-122"/>
              </a:rPr>
              <a:t>     </a:t>
            </a:r>
            <a:r>
              <a:rPr lang="en-US" altLang="zh-CN" sz="2000">
                <a:solidFill>
                  <a:srgbClr val="663300"/>
                </a:solidFill>
                <a:effectLst>
                  <a:outerShdw blurRad="38100" dist="38100" dir="2700000" algn="tl">
                    <a:srgbClr val="C0C0C0"/>
                  </a:outerShdw>
                </a:effectLst>
                <a:latin typeface="Arial Unicode MS" pitchFamily="34" charset="-122"/>
                <a:ea typeface="黑体" pitchFamily="49" charset="-122"/>
              </a:rPr>
              <a:t>312.3</a:t>
            </a:r>
          </a:p>
          <a:p>
            <a:pPr marL="381000" lvl="2">
              <a:lnSpc>
                <a:spcPct val="120000"/>
              </a:lnSpc>
            </a:pPr>
            <a:r>
              <a:rPr lang="en-US" altLang="zh-CN" sz="2000">
                <a:solidFill>
                  <a:srgbClr val="CCFFCC"/>
                </a:solidFill>
                <a:effectLst>
                  <a:outerShdw blurRad="38100" dist="38100" dir="2700000" algn="tl">
                    <a:srgbClr val="C0C0C0"/>
                  </a:outerShdw>
                </a:effectLst>
                <a:latin typeface="Arial Unicode MS" pitchFamily="34" charset="-122"/>
                <a:ea typeface="黑体" pitchFamily="49" charset="-122"/>
              </a:rPr>
              <a:t>         </a:t>
            </a:r>
            <a:r>
              <a:rPr lang="en-US" altLang="zh-CN" sz="2000">
                <a:solidFill>
                  <a:srgbClr val="003300"/>
                </a:solidFill>
                <a:effectLst>
                  <a:outerShdw blurRad="38100" dist="38100" dir="2700000" algn="tl">
                    <a:srgbClr val="C0C0C0"/>
                  </a:outerShdw>
                </a:effectLst>
                <a:latin typeface="Arial Unicode MS" pitchFamily="34" charset="-122"/>
                <a:ea typeface="黑体" pitchFamily="49" charset="-122"/>
              </a:rPr>
              <a:t>Cd  </a:t>
            </a:r>
            <a:r>
              <a:rPr lang="en-US" altLang="zh-CN" sz="2000">
                <a:solidFill>
                  <a:srgbClr val="CCFFCC"/>
                </a:solidFill>
                <a:effectLst>
                  <a:outerShdw blurRad="38100" dist="38100" dir="2700000" algn="tl">
                    <a:srgbClr val="C0C0C0"/>
                  </a:outerShdw>
                </a:effectLst>
                <a:latin typeface="Arial Unicode MS" pitchFamily="34" charset="-122"/>
                <a:ea typeface="黑体" pitchFamily="49" charset="-122"/>
              </a:rPr>
              <a:t>   </a:t>
            </a:r>
            <a:r>
              <a:rPr lang="en-US" altLang="zh-CN" sz="2000">
                <a:solidFill>
                  <a:srgbClr val="660066"/>
                </a:solidFill>
                <a:effectLst>
                  <a:outerShdw blurRad="38100" dist="38100" dir="2700000" algn="tl">
                    <a:srgbClr val="C0C0C0"/>
                  </a:outerShdw>
                </a:effectLst>
                <a:latin typeface="Arial Unicode MS" pitchFamily="34" charset="-122"/>
                <a:ea typeface="黑体" pitchFamily="49" charset="-122"/>
              </a:rPr>
              <a:t>228.8</a:t>
            </a:r>
            <a:r>
              <a:rPr lang="en-US" altLang="zh-CN" sz="2000">
                <a:solidFill>
                  <a:srgbClr val="CCFFCC"/>
                </a:solidFill>
                <a:effectLst>
                  <a:outerShdw blurRad="38100" dist="38100" dir="2700000" algn="tl">
                    <a:srgbClr val="C0C0C0"/>
                  </a:outerShdw>
                </a:effectLst>
                <a:latin typeface="Arial Unicode MS" pitchFamily="34" charset="-122"/>
                <a:ea typeface="黑体" pitchFamily="49" charset="-122"/>
              </a:rPr>
              <a:t>                           </a:t>
            </a:r>
            <a:r>
              <a:rPr lang="en-US" altLang="zh-CN" sz="2000">
                <a:solidFill>
                  <a:srgbClr val="003300"/>
                </a:solidFill>
                <a:effectLst>
                  <a:outerShdw blurRad="38100" dist="38100" dir="2700000" algn="tl">
                    <a:srgbClr val="C0C0C0"/>
                  </a:outerShdw>
                </a:effectLst>
                <a:latin typeface="Arial Unicode MS" pitchFamily="34" charset="-122"/>
                <a:ea typeface="黑体" pitchFamily="49" charset="-122"/>
              </a:rPr>
              <a:t>Cd </a:t>
            </a:r>
            <a:r>
              <a:rPr lang="en-US" altLang="zh-CN" sz="2000">
                <a:solidFill>
                  <a:srgbClr val="CCFFCC"/>
                </a:solidFill>
                <a:effectLst>
                  <a:outerShdw blurRad="38100" dist="38100" dir="2700000" algn="tl">
                    <a:srgbClr val="C0C0C0"/>
                  </a:outerShdw>
                </a:effectLst>
                <a:latin typeface="Arial Unicode MS" pitchFamily="34" charset="-122"/>
                <a:ea typeface="黑体" pitchFamily="49" charset="-122"/>
              </a:rPr>
              <a:t>    </a:t>
            </a:r>
            <a:r>
              <a:rPr lang="en-US" altLang="zh-CN" sz="2000">
                <a:solidFill>
                  <a:srgbClr val="663300"/>
                </a:solidFill>
                <a:effectLst>
                  <a:outerShdw blurRad="38100" dist="38100" dir="2700000" algn="tl">
                    <a:srgbClr val="C0C0C0"/>
                  </a:outerShdw>
                </a:effectLst>
                <a:latin typeface="Arial Unicode MS" pitchFamily="34" charset="-122"/>
                <a:ea typeface="黑体" pitchFamily="49" charset="-122"/>
              </a:rPr>
              <a:t>226.5</a:t>
            </a:r>
          </a:p>
          <a:p>
            <a:pPr marL="381000" lvl="2">
              <a:lnSpc>
                <a:spcPct val="120000"/>
              </a:lnSpc>
            </a:pPr>
            <a:r>
              <a:rPr lang="en-US" altLang="zh-CN" sz="2000">
                <a:solidFill>
                  <a:srgbClr val="CCFFCC"/>
                </a:solidFill>
                <a:effectLst>
                  <a:outerShdw blurRad="38100" dist="38100" dir="2700000" algn="tl">
                    <a:srgbClr val="C0C0C0"/>
                  </a:outerShdw>
                </a:effectLst>
                <a:latin typeface="Arial Unicode MS" pitchFamily="34" charset="-122"/>
                <a:ea typeface="黑体" pitchFamily="49" charset="-122"/>
              </a:rPr>
              <a:t>         </a:t>
            </a:r>
            <a:r>
              <a:rPr lang="en-US" altLang="zh-CN" sz="2000">
                <a:solidFill>
                  <a:srgbClr val="003300"/>
                </a:solidFill>
                <a:effectLst>
                  <a:outerShdw blurRad="38100" dist="38100" dir="2700000" algn="tl">
                    <a:srgbClr val="C0C0C0"/>
                  </a:outerShdw>
                </a:effectLst>
                <a:latin typeface="Arial Unicode MS" pitchFamily="34" charset="-122"/>
                <a:ea typeface="黑体" pitchFamily="49" charset="-122"/>
              </a:rPr>
              <a:t>Hg</a:t>
            </a:r>
            <a:r>
              <a:rPr lang="en-US" altLang="zh-CN" sz="2000">
                <a:solidFill>
                  <a:srgbClr val="CCFFCC"/>
                </a:solidFill>
                <a:effectLst>
                  <a:outerShdw blurRad="38100" dist="38100" dir="2700000" algn="tl">
                    <a:srgbClr val="C0C0C0"/>
                  </a:outerShdw>
                </a:effectLst>
                <a:latin typeface="Arial Unicode MS" pitchFamily="34" charset="-122"/>
                <a:ea typeface="黑体" pitchFamily="49" charset="-122"/>
              </a:rPr>
              <a:t>     </a:t>
            </a:r>
            <a:r>
              <a:rPr lang="en-US" altLang="zh-CN" sz="2000">
                <a:solidFill>
                  <a:srgbClr val="660066"/>
                </a:solidFill>
                <a:effectLst>
                  <a:outerShdw blurRad="38100" dist="38100" dir="2700000" algn="tl">
                    <a:srgbClr val="C0C0C0"/>
                  </a:outerShdw>
                </a:effectLst>
                <a:latin typeface="Arial Unicode MS" pitchFamily="34" charset="-122"/>
                <a:ea typeface="黑体" pitchFamily="49" charset="-122"/>
              </a:rPr>
              <a:t>253.6     </a:t>
            </a:r>
            <a:r>
              <a:rPr lang="en-US" altLang="zh-CN" sz="2000">
                <a:solidFill>
                  <a:srgbClr val="CCFFCC"/>
                </a:solidFill>
                <a:effectLst>
                  <a:outerShdw blurRad="38100" dist="38100" dir="2700000" algn="tl">
                    <a:srgbClr val="C0C0C0"/>
                  </a:outerShdw>
                </a:effectLst>
                <a:latin typeface="Arial Unicode MS" pitchFamily="34" charset="-122"/>
                <a:ea typeface="黑体" pitchFamily="49" charset="-122"/>
              </a:rPr>
              <a:t>                      </a:t>
            </a:r>
            <a:r>
              <a:rPr lang="en-US" altLang="zh-CN" sz="2000">
                <a:solidFill>
                  <a:srgbClr val="003300"/>
                </a:solidFill>
                <a:effectLst>
                  <a:outerShdw blurRad="38100" dist="38100" dir="2700000" algn="tl">
                    <a:srgbClr val="C0C0C0"/>
                  </a:outerShdw>
                </a:effectLst>
                <a:latin typeface="Arial Unicode MS" pitchFamily="34" charset="-122"/>
                <a:ea typeface="黑体" pitchFamily="49" charset="-122"/>
              </a:rPr>
              <a:t>Cu </a:t>
            </a:r>
            <a:r>
              <a:rPr lang="en-US" altLang="zh-CN" sz="2000">
                <a:solidFill>
                  <a:srgbClr val="CCFFCC"/>
                </a:solidFill>
                <a:effectLst>
                  <a:outerShdw blurRad="38100" dist="38100" dir="2700000" algn="tl">
                    <a:srgbClr val="C0C0C0"/>
                  </a:outerShdw>
                </a:effectLst>
                <a:latin typeface="Arial Unicode MS" pitchFamily="34" charset="-122"/>
                <a:ea typeface="黑体" pitchFamily="49" charset="-122"/>
              </a:rPr>
              <a:t>   </a:t>
            </a:r>
            <a:r>
              <a:rPr lang="en-US" altLang="zh-CN" sz="2000">
                <a:solidFill>
                  <a:srgbClr val="663300"/>
                </a:solidFill>
                <a:effectLst>
                  <a:outerShdw blurRad="38100" dist="38100" dir="2700000" algn="tl">
                    <a:srgbClr val="C0C0C0"/>
                  </a:outerShdw>
                </a:effectLst>
                <a:latin typeface="Arial Unicode MS" pitchFamily="34" charset="-122"/>
                <a:ea typeface="黑体" pitchFamily="49" charset="-122"/>
              </a:rPr>
              <a:t>249.2</a:t>
            </a:r>
          </a:p>
        </p:txBody>
      </p:sp>
    </p:spTree>
  </p:cSld>
  <p:clrMapOvr>
    <a:masterClrMapping/>
  </p:clrMapOv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30"/>
          <p:cNvSpPr>
            <a:spLocks/>
          </p:cNvSpPr>
          <p:nvPr/>
        </p:nvSpPr>
        <p:spPr bwMode="auto">
          <a:xfrm rot="92621">
            <a:off x="6288088" y="4948238"/>
            <a:ext cx="2314575" cy="355600"/>
          </a:xfrm>
          <a:custGeom>
            <a:avLst/>
            <a:gdLst>
              <a:gd name="T0" fmla="*/ 0 w 1446"/>
              <a:gd name="T1" fmla="*/ 139 h 139"/>
              <a:gd name="T2" fmla="*/ 625 w 1446"/>
              <a:gd name="T3" fmla="*/ 4 h 139"/>
              <a:gd name="T4" fmla="*/ 1446 w 1446"/>
              <a:gd name="T5" fmla="*/ 114 h 139"/>
            </a:gdLst>
            <a:ahLst/>
            <a:cxnLst>
              <a:cxn ang="0">
                <a:pos x="T0" y="T1"/>
              </a:cxn>
              <a:cxn ang="0">
                <a:pos x="T2" y="T3"/>
              </a:cxn>
              <a:cxn ang="0">
                <a:pos x="T4" y="T5"/>
              </a:cxn>
            </a:cxnLst>
            <a:rect l="0" t="0" r="r" b="b"/>
            <a:pathLst>
              <a:path w="1446" h="139">
                <a:moveTo>
                  <a:pt x="0" y="139"/>
                </a:moveTo>
                <a:cubicBezTo>
                  <a:pt x="192" y="73"/>
                  <a:pt x="384" y="8"/>
                  <a:pt x="625" y="4"/>
                </a:cubicBezTo>
                <a:cubicBezTo>
                  <a:pt x="866" y="0"/>
                  <a:pt x="1311" y="96"/>
                  <a:pt x="1446" y="114"/>
                </a:cubicBezTo>
              </a:path>
            </a:pathLst>
          </a:custGeom>
          <a:solidFill>
            <a:srgbClr val="FF5050"/>
          </a:solidFill>
          <a:ln w="38100" cmpd="sng">
            <a:solidFill>
              <a:srgbClr val="FF505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Arial Unicode MS" pitchFamily="34" charset="-122"/>
              <a:ea typeface="黑体" pitchFamily="49" charset="-122"/>
            </a:endParaRPr>
          </a:p>
        </p:txBody>
      </p:sp>
      <p:graphicFrame>
        <p:nvGraphicFramePr>
          <p:cNvPr id="3" name="Object 4"/>
          <p:cNvGraphicFramePr>
            <a:graphicFrameLocks noChangeAspect="1"/>
          </p:cNvGraphicFramePr>
          <p:nvPr>
            <p:extLst>
              <p:ext uri="{D42A27DB-BD31-4B8C-83A1-F6EECF244321}">
                <p14:modId xmlns:p14="http://schemas.microsoft.com/office/powerpoint/2010/main" val="4016547152"/>
              </p:ext>
            </p:extLst>
          </p:nvPr>
        </p:nvGraphicFramePr>
        <p:xfrm>
          <a:off x="382588" y="2062163"/>
          <a:ext cx="5337175" cy="3771900"/>
        </p:xfrm>
        <a:graphic>
          <a:graphicData uri="http://schemas.openxmlformats.org/presentationml/2006/ole">
            <mc:AlternateContent xmlns:mc="http://schemas.openxmlformats.org/markup-compatibility/2006">
              <mc:Choice xmlns:v="urn:schemas-microsoft-com:vml" Requires="v">
                <p:oleObj spid="_x0000_s128020" name="位图图像" r:id="rId3" imgW="3448531" imgH="2000000" progId="Paint.Picture">
                  <p:embed/>
                </p:oleObj>
              </mc:Choice>
              <mc:Fallback>
                <p:oleObj name="位图图像" r:id="rId3" imgW="3448531" imgH="2000000" progId="Paint.Picture">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2588" y="2062163"/>
                        <a:ext cx="5337175" cy="3771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 name="Rectangle 2"/>
          <p:cNvSpPr txBox="1">
            <a:spLocks noChangeArrowheads="1"/>
          </p:cNvSpPr>
          <p:nvPr/>
        </p:nvSpPr>
        <p:spPr>
          <a:xfrm>
            <a:off x="692150" y="652463"/>
            <a:ext cx="7739063" cy="1352550"/>
          </a:xfrm>
          <a:prstGeom prst="rect">
            <a:avLst/>
          </a:prstGeom>
          <a:noFill/>
          <a:extLst>
            <a:ext uri="{909E8E84-426E-40DD-AFC4-6F175D3DCCD1}">
              <a14:hiddenFill xmlns:a14="http://schemas.microsoft.com/office/drawing/2010/main">
                <a:solidFill>
                  <a:schemeClr val="tx1"/>
                </a:solidFill>
              </a14:hiddenFill>
            </a:ext>
          </a:extLst>
        </p:spPr>
        <p:txBody>
          <a:bodyPr/>
          <a:lst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ea typeface="+mn-ea"/>
              </a:defRPr>
            </a:lvl2pPr>
            <a:lvl3pPr marL="1143000" indent="-228600" algn="l" rtl="0" fontAlgn="base">
              <a:spcBef>
                <a:spcPct val="20000"/>
              </a:spcBef>
              <a:spcAft>
                <a:spcPct val="0"/>
              </a:spcAft>
              <a:buChar char="•"/>
              <a:defRPr sz="2400">
                <a:solidFill>
                  <a:schemeClr val="tx1"/>
                </a:solidFill>
                <a:latin typeface="+mn-lt"/>
                <a:ea typeface="+mn-ea"/>
              </a:defRPr>
            </a:lvl3pPr>
            <a:lvl4pPr marL="1600200" indent="-228600" algn="l" rtl="0" fontAlgn="base">
              <a:spcBef>
                <a:spcPct val="20000"/>
              </a:spcBef>
              <a:spcAft>
                <a:spcPct val="0"/>
              </a:spcAft>
              <a:buChar char="–"/>
              <a:defRPr sz="2000">
                <a:solidFill>
                  <a:schemeClr val="tx1"/>
                </a:solidFill>
                <a:latin typeface="+mn-lt"/>
                <a:ea typeface="+mn-ea"/>
              </a:defRPr>
            </a:lvl4pPr>
            <a:lvl5pPr marL="2057400" indent="-228600" algn="l" rtl="0" fontAlgn="base">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563563" algn="just">
              <a:lnSpc>
                <a:spcPct val="120000"/>
              </a:lnSpc>
              <a:spcBef>
                <a:spcPct val="0"/>
              </a:spcBef>
              <a:buFontTx/>
              <a:buNone/>
            </a:pPr>
            <a:r>
              <a:rPr lang="zh-CN" altLang="en-US" sz="2200" b="1" smtClean="0">
                <a:solidFill>
                  <a:srgbClr val="000066"/>
                </a:solidFill>
                <a:effectLst>
                  <a:outerShdw blurRad="38100" dist="38100" dir="2700000" algn="tl">
                    <a:srgbClr val="C0C0C0"/>
                  </a:outerShdw>
                </a:effectLst>
                <a:latin typeface="Arial Unicode MS" pitchFamily="34" charset="-122"/>
                <a:ea typeface="黑体" pitchFamily="49" charset="-122"/>
              </a:rPr>
              <a:t>先用锐线光源测定分析线的原子吸收和背景吸收的总和。再用</a:t>
            </a:r>
            <a:r>
              <a:rPr lang="zh-CN" altLang="en-US" sz="2200" b="1" smtClean="0">
                <a:solidFill>
                  <a:srgbClr val="FF0000"/>
                </a:solidFill>
                <a:effectLst>
                  <a:outerShdw blurRad="38100" dist="38100" dir="2700000" algn="tl">
                    <a:srgbClr val="C0C0C0"/>
                  </a:outerShdw>
                </a:effectLst>
                <a:latin typeface="Arial Unicode MS" pitchFamily="34" charset="-122"/>
                <a:ea typeface="黑体" pitchFamily="49" charset="-122"/>
              </a:rPr>
              <a:t>氘灯</a:t>
            </a:r>
            <a:r>
              <a:rPr lang="en-US" altLang="zh-CN" sz="2200" b="1" smtClean="0">
                <a:solidFill>
                  <a:srgbClr val="FF0000"/>
                </a:solidFill>
                <a:effectLst>
                  <a:outerShdw blurRad="38100" dist="38100" dir="2700000" algn="tl">
                    <a:srgbClr val="C0C0C0"/>
                  </a:outerShdw>
                </a:effectLst>
                <a:latin typeface="Arial Unicode MS" pitchFamily="34" charset="-122"/>
                <a:ea typeface="黑体" pitchFamily="49" charset="-122"/>
              </a:rPr>
              <a:t>(</a:t>
            </a:r>
            <a:r>
              <a:rPr lang="zh-CN" altLang="en-US" sz="2200" b="1" smtClean="0">
                <a:solidFill>
                  <a:srgbClr val="FF0000"/>
                </a:solidFill>
                <a:effectLst>
                  <a:outerShdw blurRad="38100" dist="38100" dir="2700000" algn="tl">
                    <a:srgbClr val="C0C0C0"/>
                  </a:outerShdw>
                </a:effectLst>
                <a:latin typeface="Arial Unicode MS" pitchFamily="34" charset="-122"/>
                <a:ea typeface="黑体" pitchFamily="49" charset="-122"/>
              </a:rPr>
              <a:t>紫外光区</a:t>
            </a:r>
            <a:r>
              <a:rPr lang="en-US" altLang="zh-CN" sz="2200" b="1" smtClean="0">
                <a:solidFill>
                  <a:srgbClr val="FF0000"/>
                </a:solidFill>
                <a:effectLst>
                  <a:outerShdw blurRad="38100" dist="38100" dir="2700000" algn="tl">
                    <a:srgbClr val="C0C0C0"/>
                  </a:outerShdw>
                </a:effectLst>
                <a:latin typeface="Arial Unicode MS" pitchFamily="34" charset="-122"/>
                <a:ea typeface="黑体" pitchFamily="49" charset="-122"/>
              </a:rPr>
              <a:t>)</a:t>
            </a:r>
            <a:r>
              <a:rPr lang="zh-CN" altLang="en-US" sz="2200" b="1" smtClean="0">
                <a:solidFill>
                  <a:srgbClr val="000066"/>
                </a:solidFill>
                <a:effectLst>
                  <a:outerShdw blurRad="38100" dist="38100" dir="2700000" algn="tl">
                    <a:srgbClr val="C0C0C0"/>
                  </a:outerShdw>
                </a:effectLst>
                <a:latin typeface="Arial Unicode MS" pitchFamily="34" charset="-122"/>
                <a:ea typeface="黑体" pitchFamily="49" charset="-122"/>
              </a:rPr>
              <a:t>、</a:t>
            </a:r>
            <a:r>
              <a:rPr lang="zh-CN" altLang="en-US" sz="2200" b="1" smtClean="0">
                <a:solidFill>
                  <a:srgbClr val="FF0000"/>
                </a:solidFill>
                <a:effectLst>
                  <a:outerShdw blurRad="38100" dist="38100" dir="2700000" algn="tl">
                    <a:srgbClr val="C0C0C0"/>
                  </a:outerShdw>
                </a:effectLst>
                <a:latin typeface="Arial Unicode MS" pitchFamily="34" charset="-122"/>
                <a:ea typeface="黑体" pitchFamily="49" charset="-122"/>
              </a:rPr>
              <a:t>碘钨灯</a:t>
            </a:r>
            <a:r>
              <a:rPr lang="en-US" altLang="zh-CN" sz="2200" b="1" smtClean="0">
                <a:solidFill>
                  <a:srgbClr val="FF0000"/>
                </a:solidFill>
                <a:effectLst>
                  <a:outerShdw blurRad="38100" dist="38100" dir="2700000" algn="tl">
                    <a:srgbClr val="C0C0C0"/>
                  </a:outerShdw>
                </a:effectLst>
                <a:latin typeface="Arial Unicode MS" pitchFamily="34" charset="-122"/>
                <a:ea typeface="黑体" pitchFamily="49" charset="-122"/>
              </a:rPr>
              <a:t>(</a:t>
            </a:r>
            <a:r>
              <a:rPr lang="zh-CN" altLang="en-US" sz="2200" b="1" smtClean="0">
                <a:solidFill>
                  <a:srgbClr val="FF0000"/>
                </a:solidFill>
                <a:effectLst>
                  <a:outerShdw blurRad="38100" dist="38100" dir="2700000" algn="tl">
                    <a:srgbClr val="C0C0C0"/>
                  </a:outerShdw>
                </a:effectLst>
                <a:latin typeface="Arial Unicode MS" pitchFamily="34" charset="-122"/>
                <a:ea typeface="黑体" pitchFamily="49" charset="-122"/>
              </a:rPr>
              <a:t>可见光区</a:t>
            </a:r>
            <a:r>
              <a:rPr lang="en-US" altLang="zh-CN" sz="2200" b="1" smtClean="0">
                <a:solidFill>
                  <a:srgbClr val="FF0000"/>
                </a:solidFill>
                <a:effectLst>
                  <a:outerShdw blurRad="38100" dist="38100" dir="2700000" algn="tl">
                    <a:srgbClr val="C0C0C0"/>
                  </a:outerShdw>
                </a:effectLst>
                <a:latin typeface="Arial Unicode MS" pitchFamily="34" charset="-122"/>
                <a:ea typeface="黑体" pitchFamily="49" charset="-122"/>
              </a:rPr>
              <a:t>)</a:t>
            </a:r>
            <a:r>
              <a:rPr lang="zh-CN" altLang="en-US" sz="2200" b="1" smtClean="0">
                <a:solidFill>
                  <a:srgbClr val="000066"/>
                </a:solidFill>
                <a:effectLst>
                  <a:outerShdw blurRad="38100" dist="38100" dir="2700000" algn="tl">
                    <a:srgbClr val="C0C0C0"/>
                  </a:outerShdw>
                </a:effectLst>
                <a:latin typeface="Arial Unicode MS" pitchFamily="34" charset="-122"/>
                <a:ea typeface="黑体" pitchFamily="49" charset="-122"/>
              </a:rPr>
              <a:t>、</a:t>
            </a:r>
            <a:r>
              <a:rPr lang="zh-CN" altLang="en-US" sz="2200" b="1" smtClean="0">
                <a:solidFill>
                  <a:srgbClr val="FF0000"/>
                </a:solidFill>
                <a:effectLst>
                  <a:outerShdw blurRad="38100" dist="38100" dir="2700000" algn="tl">
                    <a:srgbClr val="C0C0C0"/>
                  </a:outerShdw>
                </a:effectLst>
                <a:latin typeface="Arial Unicode MS" pitchFamily="34" charset="-122"/>
                <a:ea typeface="黑体" pitchFamily="49" charset="-122"/>
              </a:rPr>
              <a:t>氙灯</a:t>
            </a:r>
            <a:r>
              <a:rPr lang="en-US" altLang="zh-CN" sz="2200" b="1" smtClean="0">
                <a:solidFill>
                  <a:srgbClr val="FF0000"/>
                </a:solidFill>
                <a:effectLst>
                  <a:outerShdw blurRad="38100" dist="38100" dir="2700000" algn="tl">
                    <a:srgbClr val="C0C0C0"/>
                  </a:outerShdw>
                </a:effectLst>
                <a:latin typeface="Arial Unicode MS" pitchFamily="34" charset="-122"/>
                <a:ea typeface="黑体" pitchFamily="49" charset="-122"/>
              </a:rPr>
              <a:t>(</a:t>
            </a:r>
            <a:r>
              <a:rPr lang="zh-CN" altLang="en-US" sz="2200" b="1" smtClean="0">
                <a:solidFill>
                  <a:srgbClr val="FF0000"/>
                </a:solidFill>
                <a:effectLst>
                  <a:outerShdw blurRad="38100" dist="38100" dir="2700000" algn="tl">
                    <a:srgbClr val="C0C0C0"/>
                  </a:outerShdw>
                </a:effectLst>
                <a:latin typeface="Arial Unicode MS" pitchFamily="34" charset="-122"/>
                <a:ea typeface="黑体" pitchFamily="49" charset="-122"/>
              </a:rPr>
              <a:t>紫外、可见光区</a:t>
            </a:r>
            <a:r>
              <a:rPr lang="en-US" altLang="zh-CN" sz="2200" b="1" smtClean="0">
                <a:solidFill>
                  <a:srgbClr val="FF0000"/>
                </a:solidFill>
                <a:effectLst>
                  <a:outerShdw blurRad="38100" dist="38100" dir="2700000" algn="tl">
                    <a:srgbClr val="C0C0C0"/>
                  </a:outerShdw>
                </a:effectLst>
                <a:latin typeface="Arial Unicode MS" pitchFamily="34" charset="-122"/>
                <a:ea typeface="黑体" pitchFamily="49" charset="-122"/>
              </a:rPr>
              <a:t>)</a:t>
            </a:r>
            <a:r>
              <a:rPr lang="zh-CN" altLang="en-US" sz="2200" b="1" smtClean="0">
                <a:solidFill>
                  <a:srgbClr val="000066"/>
                </a:solidFill>
                <a:effectLst>
                  <a:outerShdw blurRad="38100" dist="38100" dir="2700000" algn="tl">
                    <a:srgbClr val="C0C0C0"/>
                  </a:outerShdw>
                </a:effectLst>
                <a:latin typeface="Arial Unicode MS" pitchFamily="34" charset="-122"/>
                <a:ea typeface="黑体" pitchFamily="49" charset="-122"/>
              </a:rPr>
              <a:t>在同一波长测定背景吸收</a:t>
            </a:r>
            <a:r>
              <a:rPr lang="en-US" altLang="zh-CN" sz="2200" b="1" smtClean="0">
                <a:solidFill>
                  <a:srgbClr val="000066"/>
                </a:solidFill>
                <a:effectLst>
                  <a:outerShdw blurRad="38100" dist="38100" dir="2700000" algn="tl">
                    <a:srgbClr val="C0C0C0"/>
                  </a:outerShdw>
                </a:effectLst>
                <a:latin typeface="Arial Unicode MS" pitchFamily="34" charset="-122"/>
                <a:ea typeface="黑体" pitchFamily="49" charset="-122"/>
              </a:rPr>
              <a:t>(</a:t>
            </a:r>
            <a:r>
              <a:rPr lang="zh-CN" altLang="en-US" sz="2200" b="1" smtClean="0">
                <a:solidFill>
                  <a:srgbClr val="000066"/>
                </a:solidFill>
                <a:effectLst>
                  <a:outerShdw blurRad="38100" dist="38100" dir="2700000" algn="tl">
                    <a:srgbClr val="C0C0C0"/>
                  </a:outerShdw>
                </a:effectLst>
                <a:latin typeface="Arial Unicode MS" pitchFamily="34" charset="-122"/>
                <a:ea typeface="黑体" pitchFamily="49" charset="-122"/>
              </a:rPr>
              <a:t>这时原子吸收可忽略不计</a:t>
            </a:r>
            <a:r>
              <a:rPr lang="en-US" altLang="zh-CN" sz="2200" b="1" smtClean="0">
                <a:solidFill>
                  <a:srgbClr val="000066"/>
                </a:solidFill>
                <a:effectLst>
                  <a:outerShdw blurRad="38100" dist="38100" dir="2700000" algn="tl">
                    <a:srgbClr val="C0C0C0"/>
                  </a:outerShdw>
                </a:effectLst>
                <a:latin typeface="Arial Unicode MS" pitchFamily="34" charset="-122"/>
                <a:ea typeface="黑体" pitchFamily="49" charset="-122"/>
              </a:rPr>
              <a:t>)</a:t>
            </a:r>
            <a:r>
              <a:rPr lang="zh-CN" altLang="en-US" sz="2200" b="1" smtClean="0">
                <a:solidFill>
                  <a:srgbClr val="000066"/>
                </a:solidFill>
                <a:effectLst>
                  <a:outerShdw blurRad="38100" dist="38100" dir="2700000" algn="tl">
                    <a:srgbClr val="C0C0C0"/>
                  </a:outerShdw>
                </a:effectLst>
                <a:latin typeface="Arial Unicode MS" pitchFamily="34" charset="-122"/>
                <a:ea typeface="黑体" pitchFamily="49" charset="-122"/>
              </a:rPr>
              <a:t>计算两次测定吸光度之差，即为原子吸收光度。</a:t>
            </a:r>
            <a:endParaRPr lang="zh-CN" altLang="en-US" sz="2200" b="1">
              <a:solidFill>
                <a:srgbClr val="000066"/>
              </a:solidFill>
              <a:effectLst>
                <a:outerShdw blurRad="38100" dist="38100" dir="2700000" algn="tl">
                  <a:srgbClr val="C0C0C0"/>
                </a:outerShdw>
              </a:effectLst>
              <a:latin typeface="Arial Unicode MS" pitchFamily="34" charset="-122"/>
              <a:ea typeface="黑体" pitchFamily="49" charset="-122"/>
            </a:endParaRPr>
          </a:p>
        </p:txBody>
      </p:sp>
      <p:sp>
        <p:nvSpPr>
          <p:cNvPr id="5" name="Rectangle 3"/>
          <p:cNvSpPr>
            <a:spLocks noChangeArrowheads="1"/>
          </p:cNvSpPr>
          <p:nvPr/>
        </p:nvSpPr>
        <p:spPr bwMode="auto">
          <a:xfrm>
            <a:off x="234950" y="250825"/>
            <a:ext cx="8909050" cy="60325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762000" lvl="1" indent="-476250" algn="just">
              <a:lnSpc>
                <a:spcPct val="120000"/>
              </a:lnSpc>
            </a:pPr>
            <a:r>
              <a:rPr lang="en-US" altLang="zh-CN" sz="2200" b="1">
                <a:solidFill>
                  <a:srgbClr val="003300"/>
                </a:solidFill>
                <a:effectLst>
                  <a:outerShdw blurRad="38100" dist="38100" dir="2700000" algn="tl">
                    <a:srgbClr val="C0C0C0"/>
                  </a:outerShdw>
                </a:effectLst>
                <a:latin typeface="Arial Unicode MS" pitchFamily="34" charset="-122"/>
                <a:ea typeface="黑体" pitchFamily="49" charset="-122"/>
              </a:rPr>
              <a:t>2) </a:t>
            </a:r>
            <a:r>
              <a:rPr lang="zh-CN" altLang="en-US" sz="2200" b="1">
                <a:solidFill>
                  <a:srgbClr val="003300"/>
                </a:solidFill>
                <a:effectLst>
                  <a:outerShdw blurRad="38100" dist="38100" dir="2700000" algn="tl">
                    <a:srgbClr val="C0C0C0"/>
                  </a:outerShdw>
                </a:effectLst>
                <a:latin typeface="Arial Unicode MS" pitchFamily="34" charset="-122"/>
                <a:ea typeface="黑体" pitchFamily="49" charset="-122"/>
              </a:rPr>
              <a:t>用连续光源校正背景：</a:t>
            </a:r>
            <a:r>
              <a:rPr lang="zh-CN" altLang="en-US" sz="2200" b="1">
                <a:solidFill>
                  <a:srgbClr val="006600"/>
                </a:solidFill>
                <a:effectLst>
                  <a:outerShdw blurRad="38100" dist="38100" dir="2700000" algn="tl">
                    <a:srgbClr val="C0C0C0"/>
                  </a:outerShdw>
                </a:effectLst>
                <a:latin typeface="Arial Unicode MS" pitchFamily="34" charset="-122"/>
                <a:ea typeface="黑体" pitchFamily="49" charset="-122"/>
              </a:rPr>
              <a:t>火焰原子化器和石墨炉原子化器都使用。</a:t>
            </a:r>
          </a:p>
        </p:txBody>
      </p:sp>
      <p:sp>
        <p:nvSpPr>
          <p:cNvPr id="6" name="Text Box 6"/>
          <p:cNvSpPr txBox="1">
            <a:spLocks noChangeArrowheads="1"/>
          </p:cNvSpPr>
          <p:nvPr/>
        </p:nvSpPr>
        <p:spPr bwMode="auto">
          <a:xfrm>
            <a:off x="8261350" y="5494338"/>
            <a:ext cx="550863" cy="3055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50000"/>
              </a:lnSpc>
              <a:spcBef>
                <a:spcPct val="50000"/>
              </a:spcBef>
            </a:pPr>
            <a:r>
              <a:rPr lang="en-US" altLang="zh-CN" sz="2400" b="1" i="1">
                <a:solidFill>
                  <a:srgbClr val="660066"/>
                </a:solidFill>
                <a:effectLst>
                  <a:outerShdw blurRad="38100" dist="38100" dir="2700000" algn="tl">
                    <a:srgbClr val="C0C0C0"/>
                  </a:outerShdw>
                </a:effectLst>
                <a:latin typeface="Arial Unicode MS" pitchFamily="34" charset="-122"/>
                <a:ea typeface="黑体" pitchFamily="49" charset="-122"/>
              </a:rPr>
              <a:t>λ </a:t>
            </a:r>
          </a:p>
        </p:txBody>
      </p:sp>
      <p:sp>
        <p:nvSpPr>
          <p:cNvPr id="7" name="Text Box 9"/>
          <p:cNvSpPr txBox="1">
            <a:spLocks noChangeArrowheads="1"/>
          </p:cNvSpPr>
          <p:nvPr/>
        </p:nvSpPr>
        <p:spPr bwMode="auto">
          <a:xfrm>
            <a:off x="5710238" y="2257425"/>
            <a:ext cx="385762"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000" b="1" i="1">
                <a:solidFill>
                  <a:srgbClr val="660066"/>
                </a:solidFill>
                <a:effectLst>
                  <a:outerShdw blurRad="38100" dist="38100" dir="2700000" algn="tl">
                    <a:srgbClr val="C0C0C0"/>
                  </a:outerShdw>
                </a:effectLst>
                <a:latin typeface="Arial Unicode MS" pitchFamily="34" charset="-122"/>
                <a:ea typeface="黑体" pitchFamily="49" charset="-122"/>
              </a:rPr>
              <a:t>A</a:t>
            </a:r>
          </a:p>
        </p:txBody>
      </p:sp>
      <p:grpSp>
        <p:nvGrpSpPr>
          <p:cNvPr id="8" name="Group 16"/>
          <p:cNvGrpSpPr>
            <a:grpSpLocks/>
          </p:cNvGrpSpPr>
          <p:nvPr/>
        </p:nvGrpSpPr>
        <p:grpSpPr bwMode="auto">
          <a:xfrm>
            <a:off x="6210300" y="2147888"/>
            <a:ext cx="2678113" cy="3130550"/>
            <a:chOff x="1740" y="1404"/>
            <a:chExt cx="2892" cy="2436"/>
          </a:xfrm>
        </p:grpSpPr>
        <p:sp>
          <p:nvSpPr>
            <p:cNvPr id="9" name="Line 17"/>
            <p:cNvSpPr>
              <a:spLocks noChangeShapeType="1"/>
            </p:cNvSpPr>
            <p:nvPr/>
          </p:nvSpPr>
          <p:spPr bwMode="auto">
            <a:xfrm>
              <a:off x="1740" y="3840"/>
              <a:ext cx="2892" cy="0"/>
            </a:xfrm>
            <a:prstGeom prst="line">
              <a:avLst/>
            </a:prstGeom>
            <a:noFill/>
            <a:ln w="57150">
              <a:solidFill>
                <a:srgbClr val="00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Arial Unicode MS" pitchFamily="34" charset="-122"/>
                <a:ea typeface="黑体" pitchFamily="49" charset="-122"/>
              </a:endParaRPr>
            </a:p>
          </p:txBody>
        </p:sp>
        <p:sp>
          <p:nvSpPr>
            <p:cNvPr id="10" name="Line 18"/>
            <p:cNvSpPr>
              <a:spLocks noChangeShapeType="1"/>
            </p:cNvSpPr>
            <p:nvPr/>
          </p:nvSpPr>
          <p:spPr bwMode="auto">
            <a:xfrm flipV="1">
              <a:off x="1752" y="1404"/>
              <a:ext cx="0" cy="2436"/>
            </a:xfrm>
            <a:prstGeom prst="line">
              <a:avLst/>
            </a:prstGeom>
            <a:noFill/>
            <a:ln w="57150">
              <a:solidFill>
                <a:srgbClr val="00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Arial Unicode MS" pitchFamily="34" charset="-122"/>
                <a:ea typeface="黑体" pitchFamily="49" charset="-122"/>
              </a:endParaRPr>
            </a:p>
          </p:txBody>
        </p:sp>
      </p:grpSp>
      <p:sp>
        <p:nvSpPr>
          <p:cNvPr id="11" name="Rectangle 29"/>
          <p:cNvSpPr>
            <a:spLocks noChangeArrowheads="1"/>
          </p:cNvSpPr>
          <p:nvPr/>
        </p:nvSpPr>
        <p:spPr bwMode="auto">
          <a:xfrm>
            <a:off x="7150100" y="2216150"/>
            <a:ext cx="168275" cy="3038475"/>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Arial Unicode MS" pitchFamily="34" charset="-122"/>
              <a:ea typeface="黑体" pitchFamily="49" charset="-122"/>
            </a:endParaRPr>
          </a:p>
        </p:txBody>
      </p:sp>
      <p:sp>
        <p:nvSpPr>
          <p:cNvPr id="12" name="AutoShape 34"/>
          <p:cNvSpPr>
            <a:spLocks noChangeArrowheads="1"/>
          </p:cNvSpPr>
          <p:nvPr/>
        </p:nvSpPr>
        <p:spPr bwMode="auto">
          <a:xfrm>
            <a:off x="4194175" y="5343525"/>
            <a:ext cx="2371725" cy="409575"/>
          </a:xfrm>
          <a:prstGeom prst="wedgeRoundRectCallout">
            <a:avLst>
              <a:gd name="adj1" fmla="val 53412"/>
              <a:gd name="adj2" fmla="val -127130"/>
              <a:gd name="adj3" fmla="val 16667"/>
            </a:avLst>
          </a:prstGeom>
          <a:noFill/>
          <a:ln w="38100">
            <a:solidFill>
              <a:srgbClr val="FF505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zh-CN" altLang="en-US" sz="2000" b="1">
                <a:solidFill>
                  <a:srgbClr val="000066"/>
                </a:solidFill>
                <a:effectLst>
                  <a:outerShdw blurRad="38100" dist="38100" dir="2700000" algn="tl">
                    <a:srgbClr val="C0C0C0"/>
                  </a:outerShdw>
                </a:effectLst>
                <a:latin typeface="Arial Unicode MS" pitchFamily="34" charset="-122"/>
                <a:ea typeface="黑体" pitchFamily="49" charset="-122"/>
              </a:rPr>
              <a:t>氘灯</a:t>
            </a:r>
            <a:r>
              <a:rPr lang="en-US" altLang="zh-CN" sz="2000" b="1">
                <a:solidFill>
                  <a:srgbClr val="000066"/>
                </a:solidFill>
                <a:effectLst>
                  <a:outerShdw blurRad="38100" dist="38100" dir="2700000" algn="tl">
                    <a:srgbClr val="C0C0C0"/>
                  </a:outerShdw>
                </a:effectLst>
                <a:latin typeface="Arial Unicode MS" pitchFamily="34" charset="-122"/>
                <a:ea typeface="黑体" pitchFamily="49" charset="-122"/>
              </a:rPr>
              <a:t>-----</a:t>
            </a:r>
            <a:r>
              <a:rPr lang="zh-CN" altLang="en-US" sz="2000" b="1">
                <a:solidFill>
                  <a:srgbClr val="FF0000"/>
                </a:solidFill>
                <a:effectLst>
                  <a:outerShdw blurRad="38100" dist="38100" dir="2700000" algn="tl">
                    <a:srgbClr val="C0C0C0"/>
                  </a:outerShdw>
                </a:effectLst>
                <a:latin typeface="Arial Unicode MS" pitchFamily="34" charset="-122"/>
                <a:ea typeface="黑体" pitchFamily="49" charset="-122"/>
              </a:rPr>
              <a:t>背景吸收</a:t>
            </a:r>
          </a:p>
        </p:txBody>
      </p:sp>
      <p:sp>
        <p:nvSpPr>
          <p:cNvPr id="13" name="AutoShape 35"/>
          <p:cNvSpPr>
            <a:spLocks noChangeArrowheads="1"/>
          </p:cNvSpPr>
          <p:nvPr/>
        </p:nvSpPr>
        <p:spPr bwMode="auto">
          <a:xfrm>
            <a:off x="3471863" y="2779713"/>
            <a:ext cx="2686050" cy="825500"/>
          </a:xfrm>
          <a:prstGeom prst="wedgeRoundRectCallout">
            <a:avLst>
              <a:gd name="adj1" fmla="val 79375"/>
              <a:gd name="adj2" fmla="val 109806"/>
              <a:gd name="adj3" fmla="val 16667"/>
            </a:avLst>
          </a:prstGeom>
          <a:noFill/>
          <a:ln w="38100">
            <a:solidFill>
              <a:schemeClr val="accent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zh-CN" altLang="en-US" sz="2000" b="1">
                <a:solidFill>
                  <a:srgbClr val="000066"/>
                </a:solidFill>
                <a:effectLst>
                  <a:outerShdw blurRad="38100" dist="38100" dir="2700000" algn="tl">
                    <a:srgbClr val="C0C0C0"/>
                  </a:outerShdw>
                </a:effectLst>
                <a:latin typeface="Arial Unicode MS" pitchFamily="34" charset="-122"/>
                <a:ea typeface="黑体" pitchFamily="49" charset="-122"/>
              </a:rPr>
              <a:t>空心阴极灯</a:t>
            </a:r>
          </a:p>
          <a:p>
            <a:pPr algn="ctr"/>
            <a:r>
              <a:rPr lang="zh-CN" altLang="en-US" sz="2000" b="1">
                <a:solidFill>
                  <a:srgbClr val="006600"/>
                </a:solidFill>
                <a:effectLst>
                  <a:outerShdw blurRad="38100" dist="38100" dir="2700000" algn="tl">
                    <a:srgbClr val="C0C0C0"/>
                  </a:outerShdw>
                </a:effectLst>
                <a:latin typeface="Arial Unicode MS" pitchFamily="34" charset="-122"/>
                <a:ea typeface="黑体" pitchFamily="49" charset="-122"/>
              </a:rPr>
              <a:t>原子吸收</a:t>
            </a:r>
            <a:r>
              <a:rPr lang="en-US" altLang="zh-CN" sz="2000" b="1">
                <a:solidFill>
                  <a:srgbClr val="006600"/>
                </a:solidFill>
                <a:effectLst>
                  <a:outerShdw blurRad="38100" dist="38100" dir="2700000" algn="tl">
                    <a:srgbClr val="C0C0C0"/>
                  </a:outerShdw>
                </a:effectLst>
                <a:latin typeface="Arial Unicode MS" pitchFamily="34" charset="-122"/>
                <a:ea typeface="黑体" pitchFamily="49" charset="-122"/>
              </a:rPr>
              <a:t>+</a:t>
            </a:r>
            <a:r>
              <a:rPr lang="zh-CN" altLang="en-US" sz="2000" b="1">
                <a:solidFill>
                  <a:srgbClr val="CC0000"/>
                </a:solidFill>
                <a:effectLst>
                  <a:outerShdw blurRad="38100" dist="38100" dir="2700000" algn="tl">
                    <a:srgbClr val="C0C0C0"/>
                  </a:outerShdw>
                </a:effectLst>
                <a:latin typeface="Arial Unicode MS" pitchFamily="34" charset="-122"/>
                <a:ea typeface="黑体" pitchFamily="49" charset="-122"/>
              </a:rPr>
              <a:t>背景吸收</a:t>
            </a:r>
          </a:p>
        </p:txBody>
      </p:sp>
      <p:sp>
        <p:nvSpPr>
          <p:cNvPr id="14" name="AutoShape 36"/>
          <p:cNvSpPr>
            <a:spLocks/>
          </p:cNvSpPr>
          <p:nvPr/>
        </p:nvSpPr>
        <p:spPr bwMode="auto">
          <a:xfrm>
            <a:off x="7380288" y="2249488"/>
            <a:ext cx="341312" cy="2673350"/>
          </a:xfrm>
          <a:prstGeom prst="rightBrace">
            <a:avLst>
              <a:gd name="adj1" fmla="val 65271"/>
              <a:gd name="adj2" fmla="val 50000"/>
            </a:avLst>
          </a:prstGeom>
          <a:noFill/>
          <a:ln w="38100">
            <a:solidFill>
              <a:srgbClr val="660066"/>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Arial Unicode MS" pitchFamily="34" charset="-122"/>
              <a:ea typeface="黑体" pitchFamily="49" charset="-122"/>
            </a:endParaRPr>
          </a:p>
        </p:txBody>
      </p:sp>
      <p:sp>
        <p:nvSpPr>
          <p:cNvPr id="15" name="AutoShape 37"/>
          <p:cNvSpPr>
            <a:spLocks noChangeArrowheads="1"/>
          </p:cNvSpPr>
          <p:nvPr/>
        </p:nvSpPr>
        <p:spPr bwMode="auto">
          <a:xfrm>
            <a:off x="8021638" y="2433638"/>
            <a:ext cx="898525" cy="1604962"/>
          </a:xfrm>
          <a:prstGeom prst="wedgeRoundRectCallout">
            <a:avLst>
              <a:gd name="adj1" fmla="val -73852"/>
              <a:gd name="adj2" fmla="val 21611"/>
              <a:gd name="adj3" fmla="val 16667"/>
            </a:avLst>
          </a:prstGeom>
          <a:noFill/>
          <a:ln w="38100">
            <a:solidFill>
              <a:srgbClr val="80008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lstStyle/>
          <a:p>
            <a:pPr algn="ctr"/>
            <a:r>
              <a:rPr lang="zh-CN" altLang="en-US" sz="2000" b="1">
                <a:solidFill>
                  <a:srgbClr val="000066"/>
                </a:solidFill>
                <a:effectLst>
                  <a:outerShdw blurRad="38100" dist="38100" dir="2700000" algn="tl">
                    <a:srgbClr val="C0C0C0"/>
                  </a:outerShdw>
                </a:effectLst>
                <a:latin typeface="Arial Unicode MS" pitchFamily="34" charset="-122"/>
                <a:ea typeface="黑体" pitchFamily="49" charset="-122"/>
              </a:rPr>
              <a:t>空心阴极灯</a:t>
            </a:r>
          </a:p>
          <a:p>
            <a:pPr algn="ctr"/>
            <a:r>
              <a:rPr lang="zh-CN" altLang="en-US" sz="2000" b="1">
                <a:solidFill>
                  <a:srgbClr val="006600"/>
                </a:solidFill>
                <a:effectLst>
                  <a:outerShdw blurRad="38100" dist="38100" dir="2700000" algn="tl">
                    <a:srgbClr val="C0C0C0"/>
                  </a:outerShdw>
                </a:effectLst>
                <a:latin typeface="Arial Unicode MS" pitchFamily="34" charset="-122"/>
                <a:ea typeface="黑体" pitchFamily="49" charset="-122"/>
              </a:rPr>
              <a:t>原子吸收</a:t>
            </a:r>
          </a:p>
        </p:txBody>
      </p:sp>
      <p:sp>
        <p:nvSpPr>
          <p:cNvPr id="16" name="Rectangle 38"/>
          <p:cNvSpPr>
            <a:spLocks noChangeArrowheads="1"/>
          </p:cNvSpPr>
          <p:nvPr/>
        </p:nvSpPr>
        <p:spPr bwMode="auto">
          <a:xfrm>
            <a:off x="417513" y="6256338"/>
            <a:ext cx="7358062" cy="373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indent="476250" algn="just">
              <a:lnSpc>
                <a:spcPct val="90000"/>
              </a:lnSpc>
              <a:spcBef>
                <a:spcPct val="20000"/>
              </a:spcBef>
            </a:pPr>
            <a:r>
              <a:rPr lang="zh-CN" altLang="en-US" sz="2000" b="1">
                <a:solidFill>
                  <a:srgbClr val="000099"/>
                </a:solidFill>
                <a:effectLst>
                  <a:outerShdw blurRad="38100" dist="38100" dir="2700000" algn="tl">
                    <a:srgbClr val="C0C0C0"/>
                  </a:outerShdw>
                </a:effectLst>
                <a:latin typeface="Arial Unicode MS" pitchFamily="34" charset="-122"/>
                <a:ea typeface="黑体" pitchFamily="49" charset="-122"/>
              </a:rPr>
              <a:t>该法是在磁场作用下，能量简并态的谱线发生分裂的现象。</a:t>
            </a:r>
          </a:p>
        </p:txBody>
      </p:sp>
      <p:sp>
        <p:nvSpPr>
          <p:cNvPr id="17" name="Rectangle 39"/>
          <p:cNvSpPr>
            <a:spLocks noChangeArrowheads="1"/>
          </p:cNvSpPr>
          <p:nvPr/>
        </p:nvSpPr>
        <p:spPr bwMode="auto">
          <a:xfrm>
            <a:off x="463550" y="5667375"/>
            <a:ext cx="8680450" cy="519113"/>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95250" indent="-95250" algn="just">
              <a:lnSpc>
                <a:spcPct val="120000"/>
              </a:lnSpc>
            </a:pPr>
            <a:r>
              <a:rPr lang="en-US" altLang="zh-CN" sz="2200" b="1">
                <a:solidFill>
                  <a:srgbClr val="003300"/>
                </a:solidFill>
                <a:effectLst>
                  <a:outerShdw blurRad="38100" dist="38100" dir="2700000" algn="tl">
                    <a:srgbClr val="C0C0C0"/>
                  </a:outerShdw>
                </a:effectLst>
                <a:latin typeface="Arial Unicode MS" pitchFamily="34" charset="-122"/>
                <a:ea typeface="黑体" pitchFamily="49" charset="-122"/>
              </a:rPr>
              <a:t>3) </a:t>
            </a:r>
            <a:r>
              <a:rPr lang="zh-CN" altLang="en-US" sz="2200" b="1">
                <a:solidFill>
                  <a:srgbClr val="003300"/>
                </a:solidFill>
                <a:effectLst>
                  <a:outerShdw blurRad="38100" dist="38100" dir="2700000" algn="tl">
                    <a:srgbClr val="C0C0C0"/>
                  </a:outerShdw>
                </a:effectLst>
                <a:latin typeface="Arial Unicode MS" pitchFamily="34" charset="-122"/>
                <a:ea typeface="黑体" pitchFamily="49" charset="-122"/>
              </a:rPr>
              <a:t>用</a:t>
            </a:r>
            <a:r>
              <a:rPr lang="en-US" altLang="zh-CN" sz="2200" b="1">
                <a:solidFill>
                  <a:srgbClr val="003300"/>
                </a:solidFill>
                <a:effectLst>
                  <a:outerShdw blurRad="38100" dist="38100" dir="2700000" algn="tl">
                    <a:srgbClr val="C0C0C0"/>
                  </a:outerShdw>
                </a:effectLst>
                <a:latin typeface="Arial Unicode MS" pitchFamily="34" charset="-122"/>
                <a:ea typeface="黑体" pitchFamily="49" charset="-122"/>
              </a:rPr>
              <a:t>Zeaman </a:t>
            </a:r>
            <a:r>
              <a:rPr lang="zh-CN" altLang="en-US" sz="2200" b="1">
                <a:solidFill>
                  <a:srgbClr val="003300"/>
                </a:solidFill>
                <a:effectLst>
                  <a:outerShdw blurRad="38100" dist="38100" dir="2700000" algn="tl">
                    <a:srgbClr val="C0C0C0"/>
                  </a:outerShdw>
                </a:effectLst>
                <a:latin typeface="Arial Unicode MS" pitchFamily="34" charset="-122"/>
                <a:ea typeface="黑体" pitchFamily="49" charset="-122"/>
              </a:rPr>
              <a:t>效应校正背景：</a:t>
            </a:r>
            <a:r>
              <a:rPr lang="zh-CN" altLang="en-US" sz="2200" b="1">
                <a:solidFill>
                  <a:srgbClr val="006600"/>
                </a:solidFill>
                <a:effectLst>
                  <a:outerShdw blurRad="38100" dist="38100" dir="2700000" algn="tl">
                    <a:srgbClr val="C0C0C0"/>
                  </a:outerShdw>
                </a:effectLst>
                <a:latin typeface="Arial Unicode MS" pitchFamily="34" charset="-122"/>
                <a:ea typeface="黑体" pitchFamily="49" charset="-122"/>
              </a:rPr>
              <a:t>石墨炉原子化器使用。</a:t>
            </a:r>
          </a:p>
        </p:txBody>
      </p:sp>
    </p:spTree>
    <p:extLst>
      <p:ext uri="{BB962C8B-B14F-4D97-AF65-F5344CB8AC3E}">
        <p14:creationId xmlns:p14="http://schemas.microsoft.com/office/powerpoint/2010/main" val="52958163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txBox="1">
            <a:spLocks noChangeArrowheads="1"/>
          </p:cNvSpPr>
          <p:nvPr/>
        </p:nvSpPr>
        <p:spPr>
          <a:xfrm>
            <a:off x="381000" y="533400"/>
            <a:ext cx="7772400" cy="533400"/>
          </a:xfrm>
          <a:prstGeom prst="rect">
            <a:avLst/>
          </a:prstGeom>
        </p:spPr>
        <p:txBody>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ea typeface="宋体" pitchFamily="2" charset="-122"/>
              </a:defRPr>
            </a:lvl2pPr>
            <a:lvl3pPr algn="ctr" rtl="0" fontAlgn="base">
              <a:spcBef>
                <a:spcPct val="0"/>
              </a:spcBef>
              <a:spcAft>
                <a:spcPct val="0"/>
              </a:spcAft>
              <a:defRPr sz="4400">
                <a:solidFill>
                  <a:schemeClr val="tx2"/>
                </a:solidFill>
                <a:latin typeface="Arial" charset="0"/>
                <a:ea typeface="宋体" pitchFamily="2" charset="-122"/>
              </a:defRPr>
            </a:lvl3pPr>
            <a:lvl4pPr algn="ctr" rtl="0" fontAlgn="base">
              <a:spcBef>
                <a:spcPct val="0"/>
              </a:spcBef>
              <a:spcAft>
                <a:spcPct val="0"/>
              </a:spcAft>
              <a:defRPr sz="4400">
                <a:solidFill>
                  <a:schemeClr val="tx2"/>
                </a:solidFill>
                <a:latin typeface="Arial" charset="0"/>
                <a:ea typeface="宋体" pitchFamily="2" charset="-122"/>
              </a:defRPr>
            </a:lvl4pPr>
            <a:lvl5pPr algn="ctr" rtl="0" fontAlgn="base">
              <a:spcBef>
                <a:spcPct val="0"/>
              </a:spcBef>
              <a:spcAft>
                <a:spcPct val="0"/>
              </a:spcAft>
              <a:defRPr sz="4400">
                <a:solidFill>
                  <a:schemeClr val="tx2"/>
                </a:solidFill>
                <a:latin typeface="Arial" charset="0"/>
                <a:ea typeface="宋体" pitchFamily="2" charset="-122"/>
              </a:defRPr>
            </a:lvl5pPr>
            <a:lvl6pPr marL="457200" algn="ctr" rtl="0" fontAlgn="base">
              <a:spcBef>
                <a:spcPct val="0"/>
              </a:spcBef>
              <a:spcAft>
                <a:spcPct val="0"/>
              </a:spcAft>
              <a:defRPr sz="4400">
                <a:solidFill>
                  <a:schemeClr val="tx2"/>
                </a:solidFill>
                <a:latin typeface="Arial" charset="0"/>
                <a:ea typeface="宋体" pitchFamily="2" charset="-122"/>
              </a:defRPr>
            </a:lvl6pPr>
            <a:lvl7pPr marL="914400" algn="ctr" rtl="0" fontAlgn="base">
              <a:spcBef>
                <a:spcPct val="0"/>
              </a:spcBef>
              <a:spcAft>
                <a:spcPct val="0"/>
              </a:spcAft>
              <a:defRPr sz="4400">
                <a:solidFill>
                  <a:schemeClr val="tx2"/>
                </a:solidFill>
                <a:latin typeface="Arial" charset="0"/>
                <a:ea typeface="宋体" pitchFamily="2" charset="-122"/>
              </a:defRPr>
            </a:lvl7pPr>
            <a:lvl8pPr marL="1371600" algn="ctr" rtl="0" fontAlgn="base">
              <a:spcBef>
                <a:spcPct val="0"/>
              </a:spcBef>
              <a:spcAft>
                <a:spcPct val="0"/>
              </a:spcAft>
              <a:defRPr sz="4400">
                <a:solidFill>
                  <a:schemeClr val="tx2"/>
                </a:solidFill>
                <a:latin typeface="Arial" charset="0"/>
                <a:ea typeface="宋体" pitchFamily="2" charset="-122"/>
              </a:defRPr>
            </a:lvl8pPr>
            <a:lvl9pPr marL="1828800" algn="ctr" rtl="0" fontAlgn="base">
              <a:spcBef>
                <a:spcPct val="0"/>
              </a:spcBef>
              <a:spcAft>
                <a:spcPct val="0"/>
              </a:spcAft>
              <a:defRPr sz="4400">
                <a:solidFill>
                  <a:schemeClr val="tx2"/>
                </a:solidFill>
                <a:latin typeface="Arial" charset="0"/>
                <a:ea typeface="宋体" pitchFamily="2" charset="-122"/>
              </a:defRPr>
            </a:lvl9pPr>
          </a:lstStyle>
          <a:p>
            <a:r>
              <a:rPr lang="zh-CN" altLang="en-US" sz="3200" smtClean="0">
                <a:solidFill>
                  <a:srgbClr val="0000CC"/>
                </a:solidFill>
                <a:latin typeface="Arial Unicode MS" pitchFamily="34" charset="-122"/>
                <a:ea typeface="黑体" pitchFamily="49" charset="-122"/>
              </a:rPr>
              <a:t>（2）塞曼(</a:t>
            </a:r>
            <a:r>
              <a:rPr lang="en-US" altLang="zh-CN" sz="3200" smtClean="0">
                <a:solidFill>
                  <a:srgbClr val="0000CC"/>
                </a:solidFill>
                <a:latin typeface="Arial Unicode MS" pitchFamily="34" charset="-122"/>
                <a:ea typeface="黑体" pitchFamily="49" charset="-122"/>
              </a:rPr>
              <a:t>Zeeman)</a:t>
            </a:r>
            <a:r>
              <a:rPr lang="zh-CN" altLang="en-US" sz="3200" smtClean="0">
                <a:solidFill>
                  <a:srgbClr val="0000CC"/>
                </a:solidFill>
                <a:latin typeface="Arial Unicode MS" pitchFamily="34" charset="-122"/>
                <a:ea typeface="黑体" pitchFamily="49" charset="-122"/>
              </a:rPr>
              <a:t>效应背景校正法</a:t>
            </a:r>
            <a:endParaRPr lang="zh-CN" altLang="zh-CN" sz="4800">
              <a:solidFill>
                <a:schemeClr val="accent1"/>
              </a:solidFill>
              <a:latin typeface="Arial Unicode MS" pitchFamily="34" charset="-122"/>
              <a:ea typeface="黑体" pitchFamily="49" charset="-122"/>
            </a:endParaRPr>
          </a:p>
        </p:txBody>
      </p:sp>
      <p:sp>
        <p:nvSpPr>
          <p:cNvPr id="4" name="Text Box 3"/>
          <p:cNvSpPr txBox="1">
            <a:spLocks noChangeArrowheads="1"/>
          </p:cNvSpPr>
          <p:nvPr/>
        </p:nvSpPr>
        <p:spPr bwMode="auto">
          <a:xfrm>
            <a:off x="381000" y="1143000"/>
            <a:ext cx="8305800" cy="10038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indent="285750">
              <a:defRPr kumimoji="1" sz="2400">
                <a:solidFill>
                  <a:schemeClr val="tx1"/>
                </a:solidFill>
                <a:latin typeface="Times New Roman" pitchFamily="18" charset="0"/>
                <a:ea typeface="宋体" pitchFamily="2" charset="-122"/>
              </a:defRPr>
            </a:lvl1pPr>
            <a:lvl2pPr marL="762000">
              <a:defRPr kumimoji="1" sz="2400">
                <a:solidFill>
                  <a:schemeClr val="tx1"/>
                </a:solidFill>
                <a:latin typeface="Times New Roman" pitchFamily="18" charset="0"/>
                <a:ea typeface="宋体" pitchFamily="2" charset="-122"/>
              </a:defRPr>
            </a:lvl2pPr>
            <a:lvl3pPr marL="952500">
              <a:defRPr kumimoji="1" sz="2400">
                <a:solidFill>
                  <a:schemeClr val="tx1"/>
                </a:solidFill>
                <a:latin typeface="Times New Roman" pitchFamily="18" charset="0"/>
                <a:ea typeface="宋体" pitchFamily="2" charset="-122"/>
              </a:defRPr>
            </a:lvl3pPr>
            <a:lvl4pPr>
              <a:defRPr kumimoji="1" sz="2400">
                <a:solidFill>
                  <a:schemeClr val="tx1"/>
                </a:solidFill>
                <a:latin typeface="Times New Roman" pitchFamily="18" charset="0"/>
                <a:ea typeface="宋体" pitchFamily="2" charset="-122"/>
              </a:defRPr>
            </a:lvl4pPr>
            <a:lvl5pPr>
              <a:defRPr kumimoji="1" sz="2400">
                <a:solidFill>
                  <a:schemeClr val="tx1"/>
                </a:solidFill>
                <a:latin typeface="Times New Roman" pitchFamily="18" charset="0"/>
                <a:ea typeface="宋体" pitchFamily="2" charset="-122"/>
              </a:defRPr>
            </a:lvl5pPr>
            <a:lvl6pPr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just">
              <a:lnSpc>
                <a:spcPct val="110000"/>
              </a:lnSpc>
              <a:spcBef>
                <a:spcPct val="10000"/>
              </a:spcBef>
              <a:spcAft>
                <a:spcPct val="10000"/>
              </a:spcAft>
            </a:pPr>
            <a:r>
              <a:rPr lang="en-US" altLang="zh-CN" sz="2800" dirty="0">
                <a:solidFill>
                  <a:srgbClr val="FF3300"/>
                </a:solidFill>
                <a:latin typeface="Arial Unicode MS" pitchFamily="34" charset="-122"/>
                <a:ea typeface="黑体" pitchFamily="49" charset="-122"/>
              </a:rPr>
              <a:t>    Zeeman</a:t>
            </a:r>
            <a:r>
              <a:rPr lang="zh-CN" altLang="en-US" sz="2800" dirty="0">
                <a:solidFill>
                  <a:srgbClr val="FF3300"/>
                </a:solidFill>
                <a:latin typeface="Arial Unicode MS" pitchFamily="34" charset="-122"/>
                <a:ea typeface="黑体" pitchFamily="49" charset="-122"/>
              </a:rPr>
              <a:t>效应</a:t>
            </a:r>
            <a:r>
              <a:rPr lang="zh-CN" altLang="en-US" sz="2800" b="1" dirty="0">
                <a:solidFill>
                  <a:srgbClr val="003366"/>
                </a:solidFill>
                <a:effectLst>
                  <a:outerShdw blurRad="38100" dist="38100" dir="2700000" algn="tl">
                    <a:srgbClr val="C0C0C0"/>
                  </a:outerShdw>
                </a:effectLst>
                <a:latin typeface="Arial Unicode MS" pitchFamily="34" charset="-122"/>
                <a:ea typeface="黑体" pitchFamily="49" charset="-122"/>
              </a:rPr>
              <a:t>：在磁场作用下简并的谱线发生裂分的现象。</a:t>
            </a:r>
            <a:endParaRPr lang="en-US" altLang="zh-CN" sz="2800" b="1" dirty="0">
              <a:solidFill>
                <a:srgbClr val="003366"/>
              </a:solidFill>
              <a:effectLst>
                <a:outerShdw blurRad="38100" dist="38100" dir="2700000" algn="tl">
                  <a:srgbClr val="C0C0C0"/>
                </a:outerShdw>
              </a:effectLst>
              <a:latin typeface="Arial Unicode MS" pitchFamily="34" charset="-122"/>
              <a:ea typeface="黑体" pitchFamily="49" charset="-122"/>
            </a:endParaRPr>
          </a:p>
        </p:txBody>
      </p:sp>
      <p:pic>
        <p:nvPicPr>
          <p:cNvPr id="5" name="Picture 4" descr="塞曼效应"/>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6400" y="2362200"/>
            <a:ext cx="6172200" cy="3662363"/>
          </a:xfrm>
          <a:prstGeom prst="rect">
            <a:avLst/>
          </a:prstGeom>
          <a:noFill/>
          <a:ln w="9525">
            <a:solidFill>
              <a:srgbClr val="009900"/>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1876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wipe(left)">
                                      <p:cBhvr>
                                        <p:cTn id="12" dur="5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left)">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utoUpdateAnimBg="0"/>
      <p:bldP spid="4" grpId="0" build="p" autoUpdateAnimBg="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txBox="1">
            <a:spLocks noChangeArrowheads="1"/>
          </p:cNvSpPr>
          <p:nvPr/>
        </p:nvSpPr>
        <p:spPr>
          <a:xfrm>
            <a:off x="457200" y="685800"/>
            <a:ext cx="7772400" cy="533400"/>
          </a:xfrm>
          <a:prstGeom prst="rect">
            <a:avLst/>
          </a:prstGeom>
        </p:spPr>
        <p:txBody>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ea typeface="宋体" pitchFamily="2" charset="-122"/>
              </a:defRPr>
            </a:lvl2pPr>
            <a:lvl3pPr algn="ctr" rtl="0" fontAlgn="base">
              <a:spcBef>
                <a:spcPct val="0"/>
              </a:spcBef>
              <a:spcAft>
                <a:spcPct val="0"/>
              </a:spcAft>
              <a:defRPr sz="4400">
                <a:solidFill>
                  <a:schemeClr val="tx2"/>
                </a:solidFill>
                <a:latin typeface="Arial" charset="0"/>
                <a:ea typeface="宋体" pitchFamily="2" charset="-122"/>
              </a:defRPr>
            </a:lvl3pPr>
            <a:lvl4pPr algn="ctr" rtl="0" fontAlgn="base">
              <a:spcBef>
                <a:spcPct val="0"/>
              </a:spcBef>
              <a:spcAft>
                <a:spcPct val="0"/>
              </a:spcAft>
              <a:defRPr sz="4400">
                <a:solidFill>
                  <a:schemeClr val="tx2"/>
                </a:solidFill>
                <a:latin typeface="Arial" charset="0"/>
                <a:ea typeface="宋体" pitchFamily="2" charset="-122"/>
              </a:defRPr>
            </a:lvl4pPr>
            <a:lvl5pPr algn="ctr" rtl="0" fontAlgn="base">
              <a:spcBef>
                <a:spcPct val="0"/>
              </a:spcBef>
              <a:spcAft>
                <a:spcPct val="0"/>
              </a:spcAft>
              <a:defRPr sz="4400">
                <a:solidFill>
                  <a:schemeClr val="tx2"/>
                </a:solidFill>
                <a:latin typeface="Arial" charset="0"/>
                <a:ea typeface="宋体" pitchFamily="2" charset="-122"/>
              </a:defRPr>
            </a:lvl5pPr>
            <a:lvl6pPr marL="457200" algn="ctr" rtl="0" fontAlgn="base">
              <a:spcBef>
                <a:spcPct val="0"/>
              </a:spcBef>
              <a:spcAft>
                <a:spcPct val="0"/>
              </a:spcAft>
              <a:defRPr sz="4400">
                <a:solidFill>
                  <a:schemeClr val="tx2"/>
                </a:solidFill>
                <a:latin typeface="Arial" charset="0"/>
                <a:ea typeface="宋体" pitchFamily="2" charset="-122"/>
              </a:defRPr>
            </a:lvl6pPr>
            <a:lvl7pPr marL="914400" algn="ctr" rtl="0" fontAlgn="base">
              <a:spcBef>
                <a:spcPct val="0"/>
              </a:spcBef>
              <a:spcAft>
                <a:spcPct val="0"/>
              </a:spcAft>
              <a:defRPr sz="4400">
                <a:solidFill>
                  <a:schemeClr val="tx2"/>
                </a:solidFill>
                <a:latin typeface="Arial" charset="0"/>
                <a:ea typeface="宋体" pitchFamily="2" charset="-122"/>
              </a:defRPr>
            </a:lvl7pPr>
            <a:lvl8pPr marL="1371600" algn="ctr" rtl="0" fontAlgn="base">
              <a:spcBef>
                <a:spcPct val="0"/>
              </a:spcBef>
              <a:spcAft>
                <a:spcPct val="0"/>
              </a:spcAft>
              <a:defRPr sz="4400">
                <a:solidFill>
                  <a:schemeClr val="tx2"/>
                </a:solidFill>
                <a:latin typeface="Arial" charset="0"/>
                <a:ea typeface="宋体" pitchFamily="2" charset="-122"/>
              </a:defRPr>
            </a:lvl8pPr>
            <a:lvl9pPr marL="1828800" algn="ctr" rtl="0" fontAlgn="base">
              <a:spcBef>
                <a:spcPct val="0"/>
              </a:spcBef>
              <a:spcAft>
                <a:spcPct val="0"/>
              </a:spcAft>
              <a:defRPr sz="4400">
                <a:solidFill>
                  <a:schemeClr val="tx2"/>
                </a:solidFill>
                <a:latin typeface="Arial" charset="0"/>
                <a:ea typeface="宋体" pitchFamily="2" charset="-122"/>
              </a:defRPr>
            </a:lvl9pPr>
          </a:lstStyle>
          <a:p>
            <a:r>
              <a:rPr lang="zh-CN" altLang="en-US" sz="3200" smtClean="0">
                <a:solidFill>
                  <a:srgbClr val="0000CC"/>
                </a:solidFill>
                <a:latin typeface="Arial Unicode MS" pitchFamily="34" charset="-122"/>
                <a:ea typeface="黑体" pitchFamily="49" charset="-122"/>
              </a:rPr>
              <a:t>塞曼(</a:t>
            </a:r>
            <a:r>
              <a:rPr lang="en-US" altLang="zh-CN" sz="3200" smtClean="0">
                <a:solidFill>
                  <a:srgbClr val="0000CC"/>
                </a:solidFill>
                <a:latin typeface="Arial Unicode MS" pitchFamily="34" charset="-122"/>
                <a:ea typeface="黑体" pitchFamily="49" charset="-122"/>
              </a:rPr>
              <a:t>Zeeman)</a:t>
            </a:r>
            <a:r>
              <a:rPr lang="zh-CN" altLang="en-US" sz="3200" smtClean="0">
                <a:solidFill>
                  <a:srgbClr val="0000CC"/>
                </a:solidFill>
                <a:latin typeface="Arial Unicode MS" pitchFamily="34" charset="-122"/>
                <a:ea typeface="黑体" pitchFamily="49" charset="-122"/>
              </a:rPr>
              <a:t>效应背景校正法原理</a:t>
            </a:r>
            <a:endParaRPr lang="zh-CN" altLang="zh-CN" sz="4800">
              <a:solidFill>
                <a:schemeClr val="accent1"/>
              </a:solidFill>
              <a:latin typeface="Arial Unicode MS" pitchFamily="34" charset="-122"/>
              <a:ea typeface="黑体" pitchFamily="49" charset="-122"/>
            </a:endParaRPr>
          </a:p>
        </p:txBody>
      </p:sp>
      <p:sp>
        <p:nvSpPr>
          <p:cNvPr id="4" name="Text Box 3"/>
          <p:cNvSpPr txBox="1">
            <a:spLocks noChangeArrowheads="1"/>
          </p:cNvSpPr>
          <p:nvPr/>
        </p:nvSpPr>
        <p:spPr bwMode="auto">
          <a:xfrm>
            <a:off x="304800" y="1371600"/>
            <a:ext cx="3429000" cy="4878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indent="285750">
              <a:defRPr kumimoji="1" sz="2400">
                <a:solidFill>
                  <a:schemeClr val="tx1"/>
                </a:solidFill>
                <a:latin typeface="Times New Roman" pitchFamily="18" charset="0"/>
                <a:ea typeface="宋体" pitchFamily="2" charset="-122"/>
              </a:defRPr>
            </a:lvl1pPr>
            <a:lvl2pPr marL="762000">
              <a:defRPr kumimoji="1" sz="2400">
                <a:solidFill>
                  <a:schemeClr val="tx1"/>
                </a:solidFill>
                <a:latin typeface="Times New Roman" pitchFamily="18" charset="0"/>
                <a:ea typeface="宋体" pitchFamily="2" charset="-122"/>
              </a:defRPr>
            </a:lvl2pPr>
            <a:lvl3pPr marL="952500">
              <a:defRPr kumimoji="1" sz="2400">
                <a:solidFill>
                  <a:schemeClr val="tx1"/>
                </a:solidFill>
                <a:latin typeface="Times New Roman" pitchFamily="18" charset="0"/>
                <a:ea typeface="宋体" pitchFamily="2" charset="-122"/>
              </a:defRPr>
            </a:lvl3pPr>
            <a:lvl4pPr>
              <a:defRPr kumimoji="1" sz="2400">
                <a:solidFill>
                  <a:schemeClr val="tx1"/>
                </a:solidFill>
                <a:latin typeface="Times New Roman" pitchFamily="18" charset="0"/>
                <a:ea typeface="宋体" pitchFamily="2" charset="-122"/>
              </a:defRPr>
            </a:lvl4pPr>
            <a:lvl5pPr>
              <a:defRPr kumimoji="1" sz="2400">
                <a:solidFill>
                  <a:schemeClr val="tx1"/>
                </a:solidFill>
                <a:latin typeface="Times New Roman" pitchFamily="18" charset="0"/>
                <a:ea typeface="宋体" pitchFamily="2" charset="-122"/>
              </a:defRPr>
            </a:lvl5pPr>
            <a:lvl6pPr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just">
              <a:lnSpc>
                <a:spcPct val="120000"/>
              </a:lnSpc>
              <a:spcBef>
                <a:spcPct val="20000"/>
              </a:spcBef>
              <a:spcAft>
                <a:spcPct val="20000"/>
              </a:spcAft>
            </a:pPr>
            <a:r>
              <a:rPr lang="zh-CN" altLang="en-US" sz="2800" b="1" dirty="0">
                <a:solidFill>
                  <a:srgbClr val="FF3300"/>
                </a:solidFill>
                <a:latin typeface="Arial Unicode MS" pitchFamily="34" charset="-122"/>
                <a:ea typeface="黑体" pitchFamily="49" charset="-122"/>
              </a:rPr>
              <a:t>  校正原理</a:t>
            </a:r>
            <a:r>
              <a:rPr lang="zh-CN" altLang="en-US" sz="2800" dirty="0">
                <a:solidFill>
                  <a:schemeClr val="hlink"/>
                </a:solidFill>
                <a:latin typeface="Arial Unicode MS" pitchFamily="34" charset="-122"/>
                <a:ea typeface="黑体" pitchFamily="49" charset="-122"/>
              </a:rPr>
              <a:t>：</a:t>
            </a:r>
          </a:p>
          <a:p>
            <a:pPr algn="just">
              <a:lnSpc>
                <a:spcPct val="120000"/>
              </a:lnSpc>
              <a:spcBef>
                <a:spcPct val="20000"/>
              </a:spcBef>
              <a:spcAft>
                <a:spcPct val="20000"/>
              </a:spcAft>
            </a:pPr>
            <a:r>
              <a:rPr lang="zh-CN" altLang="en-US" sz="2800" dirty="0">
                <a:solidFill>
                  <a:schemeClr val="hlink"/>
                </a:solidFill>
                <a:latin typeface="Arial Unicode MS" pitchFamily="34" charset="-122"/>
                <a:ea typeface="黑体" pitchFamily="49" charset="-122"/>
              </a:rPr>
              <a:t>  </a:t>
            </a:r>
            <a:r>
              <a:rPr lang="zh-CN" altLang="en-US" sz="2800" b="1" dirty="0">
                <a:solidFill>
                  <a:srgbClr val="003366"/>
                </a:solidFill>
                <a:effectLst>
                  <a:outerShdw blurRad="38100" dist="38100" dir="2700000" algn="tl">
                    <a:srgbClr val="C0C0C0"/>
                  </a:outerShdw>
                </a:effectLst>
                <a:latin typeface="Arial Unicode MS" pitchFamily="34" charset="-122"/>
                <a:ea typeface="黑体" pitchFamily="49" charset="-122"/>
              </a:rPr>
              <a:t>原子化器加磁场后，随旋转偏振器的转动，当平行磁场的偏振光通过火焰时，产生总吸收；当垂直磁场的偏振光通过火焰时，只产生背景吸收。</a:t>
            </a:r>
          </a:p>
        </p:txBody>
      </p:sp>
      <p:graphicFrame>
        <p:nvGraphicFramePr>
          <p:cNvPr id="5" name="Object 4"/>
          <p:cNvGraphicFramePr>
            <a:graphicFrameLocks noChangeAspect="1"/>
          </p:cNvGraphicFramePr>
          <p:nvPr>
            <p:extLst>
              <p:ext uri="{D42A27DB-BD31-4B8C-83A1-F6EECF244321}">
                <p14:modId xmlns:p14="http://schemas.microsoft.com/office/powerpoint/2010/main" val="1965255597"/>
              </p:ext>
            </p:extLst>
          </p:nvPr>
        </p:nvGraphicFramePr>
        <p:xfrm>
          <a:off x="3962400" y="1905000"/>
          <a:ext cx="4953000" cy="4016375"/>
        </p:xfrm>
        <a:graphic>
          <a:graphicData uri="http://schemas.openxmlformats.org/presentationml/2006/ole">
            <mc:AlternateContent xmlns:mc="http://schemas.openxmlformats.org/markup-compatibility/2006">
              <mc:Choice xmlns:v="urn:schemas-microsoft-com:vml" Requires="v">
                <p:oleObj spid="_x0000_s130064" name="BMP 图象" r:id="rId3" imgW="5544324" imgH="4495238" progId="Paint.Picture">
                  <p:embed/>
                </p:oleObj>
              </mc:Choice>
              <mc:Fallback>
                <p:oleObj name="BMP 图象" r:id="rId3" imgW="5544324" imgH="4495238" progId="Paint.Picture">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62400" y="1905000"/>
                        <a:ext cx="4953000" cy="4016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2950554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left)">
                                      <p:cBhvr>
                                        <p:cTn id="11" dur="5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4">
                                            <p:txEl>
                                              <p:pRg st="0" end="0"/>
                                            </p:txEl>
                                          </p:spTgt>
                                        </p:tgtEl>
                                        <p:attrNameLst>
                                          <p:attrName>style.visibility</p:attrName>
                                        </p:attrNameLst>
                                      </p:cBhvr>
                                      <p:to>
                                        <p:strVal val="visible"/>
                                      </p:to>
                                    </p:set>
                                    <p:animEffect transition="in" filter="wipe(left)">
                                      <p:cBhvr>
                                        <p:cTn id="16" dur="500"/>
                                        <p:tgtEl>
                                          <p:spTgt spid="4">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4">
                                            <p:txEl>
                                              <p:pRg st="1" end="1"/>
                                            </p:txEl>
                                          </p:spTgt>
                                        </p:tgtEl>
                                        <p:attrNameLst>
                                          <p:attrName>style.visibility</p:attrName>
                                        </p:attrNameLst>
                                      </p:cBhvr>
                                      <p:to>
                                        <p:strVal val="visible"/>
                                      </p:to>
                                    </p:set>
                                    <p:animEffect transition="in" filter="wipe(left)">
                                      <p:cBhvr>
                                        <p:cTn id="21" dur="5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utoUpdateAnimBg="0"/>
      <p:bldP spid="4" grpId="0" build="p" autoUpdateAnimBg="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8" name="Rectangle 4"/>
          <p:cNvSpPr>
            <a:spLocks noChangeArrowheads="1"/>
          </p:cNvSpPr>
          <p:nvPr/>
        </p:nvSpPr>
        <p:spPr bwMode="auto">
          <a:xfrm>
            <a:off x="609601" y="438150"/>
            <a:ext cx="7924800" cy="5493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720000">
            <a:spAutoFit/>
          </a:bodyPr>
          <a:lstStyle/>
          <a:p>
            <a:pPr algn="just" eaLnBrk="0" hangingPunct="0">
              <a:lnSpc>
                <a:spcPct val="130000"/>
              </a:lnSpc>
            </a:pPr>
            <a:endParaRPr kumimoji="1" lang="zh-CN" altLang="en-US" sz="2200" b="1" i="1" dirty="0">
              <a:latin typeface="Times New Roman" pitchFamily="18" charset="0"/>
              <a:ea typeface="黑体" pitchFamily="49" charset="-122"/>
            </a:endParaRPr>
          </a:p>
          <a:p>
            <a:pPr algn="just" eaLnBrk="0" hangingPunct="0">
              <a:lnSpc>
                <a:spcPct val="130000"/>
              </a:lnSpc>
            </a:pPr>
            <a:r>
              <a:rPr kumimoji="1" lang="en-US" altLang="zh-CN" sz="3200" b="1" dirty="0">
                <a:solidFill>
                  <a:srgbClr val="800000"/>
                </a:solidFill>
                <a:effectLst>
                  <a:outerShdw blurRad="38100" dist="38100" dir="2700000" algn="tl">
                    <a:srgbClr val="C0C0C0"/>
                  </a:outerShdw>
                </a:effectLst>
                <a:latin typeface="Arial" pitchFamily="34" charset="0"/>
                <a:ea typeface="黑体" pitchFamily="49" charset="-122"/>
              </a:rPr>
              <a:t>AAS</a:t>
            </a:r>
            <a:r>
              <a:rPr kumimoji="1" lang="zh-CN" altLang="en-US" sz="3200" b="1" dirty="0">
                <a:solidFill>
                  <a:srgbClr val="800000"/>
                </a:solidFill>
                <a:effectLst>
                  <a:outerShdw blurRad="38100" dist="38100" dir="2700000" algn="tl">
                    <a:srgbClr val="C0C0C0"/>
                  </a:outerShdw>
                </a:effectLst>
                <a:latin typeface="Arial" pitchFamily="34" charset="0"/>
                <a:ea typeface="黑体" pitchFamily="49" charset="-122"/>
              </a:rPr>
              <a:t>与</a:t>
            </a:r>
            <a:r>
              <a:rPr kumimoji="1" lang="en-US" altLang="zh-CN" sz="3200" b="1" dirty="0">
                <a:solidFill>
                  <a:srgbClr val="800000"/>
                </a:solidFill>
                <a:effectLst>
                  <a:outerShdw blurRad="38100" dist="38100" dir="2700000" algn="tl">
                    <a:srgbClr val="C0C0C0"/>
                  </a:outerShdw>
                </a:effectLst>
                <a:latin typeface="Arial" pitchFamily="34" charset="0"/>
                <a:ea typeface="黑体" pitchFamily="49" charset="-122"/>
              </a:rPr>
              <a:t>AES</a:t>
            </a:r>
            <a:r>
              <a:rPr kumimoji="1" lang="zh-CN" altLang="en-US" sz="3200" b="1" dirty="0">
                <a:solidFill>
                  <a:srgbClr val="800000"/>
                </a:solidFill>
                <a:effectLst>
                  <a:outerShdw blurRad="38100" dist="38100" dir="2700000" algn="tl">
                    <a:srgbClr val="C0C0C0"/>
                  </a:outerShdw>
                </a:effectLst>
                <a:latin typeface="Arial" pitchFamily="34" charset="0"/>
                <a:ea typeface="黑体" pitchFamily="49" charset="-122"/>
              </a:rPr>
              <a:t>之比较：</a:t>
            </a:r>
          </a:p>
          <a:p>
            <a:pPr algn="just" eaLnBrk="0" hangingPunct="0">
              <a:lnSpc>
                <a:spcPct val="130000"/>
              </a:lnSpc>
            </a:pPr>
            <a:r>
              <a:rPr kumimoji="1" lang="zh-CN" altLang="en-US" sz="2400" b="1" dirty="0" smtClean="0">
                <a:solidFill>
                  <a:srgbClr val="FF0000"/>
                </a:solidFill>
                <a:effectLst>
                  <a:outerShdw blurRad="38100" dist="38100" dir="2700000" algn="tl">
                    <a:srgbClr val="C0C0C0"/>
                  </a:outerShdw>
                </a:effectLst>
                <a:latin typeface="Times New Roman" pitchFamily="18" charset="0"/>
                <a:ea typeface="黑体" pitchFamily="49" charset="-122"/>
              </a:rPr>
              <a:t>相似之处</a:t>
            </a:r>
            <a:r>
              <a:rPr kumimoji="1" lang="zh-CN" altLang="en-US" sz="2200" b="1" dirty="0" smtClean="0">
                <a:latin typeface="Times New Roman" pitchFamily="18" charset="0"/>
                <a:ea typeface="黑体" pitchFamily="49" charset="-122"/>
              </a:rPr>
              <a:t>：</a:t>
            </a:r>
            <a:endParaRPr kumimoji="1" lang="en-US" altLang="zh-CN" sz="2200" b="1" dirty="0" smtClean="0">
              <a:latin typeface="Times New Roman" pitchFamily="18" charset="0"/>
              <a:ea typeface="黑体" pitchFamily="49" charset="-122"/>
            </a:endParaRPr>
          </a:p>
          <a:p>
            <a:pPr algn="just" eaLnBrk="0" hangingPunct="0">
              <a:lnSpc>
                <a:spcPct val="130000"/>
              </a:lnSpc>
            </a:pPr>
            <a:r>
              <a:rPr kumimoji="1" lang="zh-CN" altLang="en-US" sz="2400" b="1" dirty="0" smtClean="0">
                <a:solidFill>
                  <a:srgbClr val="000099"/>
                </a:solidFill>
                <a:effectLst>
                  <a:outerShdw blurRad="38100" dist="38100" dir="2700000" algn="tl">
                    <a:srgbClr val="C0C0C0"/>
                  </a:outerShdw>
                </a:effectLst>
                <a:latin typeface="Arial" pitchFamily="34" charset="0"/>
                <a:ea typeface="黑体" pitchFamily="49" charset="-122"/>
              </a:rPr>
              <a:t>产生</a:t>
            </a:r>
            <a:r>
              <a:rPr kumimoji="1" lang="zh-CN" altLang="en-US" sz="2400" b="1" dirty="0">
                <a:solidFill>
                  <a:srgbClr val="000099"/>
                </a:solidFill>
                <a:effectLst>
                  <a:outerShdw blurRad="38100" dist="38100" dir="2700000" algn="tl">
                    <a:srgbClr val="C0C0C0"/>
                  </a:outerShdw>
                </a:effectLst>
                <a:latin typeface="Arial" pitchFamily="34" charset="0"/>
                <a:ea typeface="黑体" pitchFamily="49" charset="-122"/>
              </a:rPr>
              <a:t>光谱的对象都是原子；</a:t>
            </a:r>
          </a:p>
          <a:p>
            <a:pPr algn="just" eaLnBrk="0" hangingPunct="0">
              <a:lnSpc>
                <a:spcPct val="130000"/>
              </a:lnSpc>
            </a:pPr>
            <a:r>
              <a:rPr kumimoji="1" lang="zh-CN" altLang="en-US" sz="2400" b="1" dirty="0">
                <a:solidFill>
                  <a:srgbClr val="FF0000"/>
                </a:solidFill>
                <a:effectLst>
                  <a:outerShdw blurRad="38100" dist="38100" dir="2700000" algn="tl">
                    <a:srgbClr val="C0C0C0"/>
                  </a:outerShdw>
                </a:effectLst>
                <a:latin typeface="Times New Roman" pitchFamily="18" charset="0"/>
                <a:ea typeface="黑体" pitchFamily="49" charset="-122"/>
              </a:rPr>
              <a:t>不同之</a:t>
            </a:r>
            <a:r>
              <a:rPr kumimoji="1" lang="zh-CN" altLang="en-US" sz="2400" b="1" dirty="0" smtClean="0">
                <a:solidFill>
                  <a:srgbClr val="FF0000"/>
                </a:solidFill>
                <a:effectLst>
                  <a:outerShdw blurRad="38100" dist="38100" dir="2700000" algn="tl">
                    <a:srgbClr val="C0C0C0"/>
                  </a:outerShdw>
                </a:effectLst>
                <a:latin typeface="Times New Roman" pitchFamily="18" charset="0"/>
                <a:ea typeface="黑体" pitchFamily="49" charset="-122"/>
              </a:rPr>
              <a:t>处</a:t>
            </a:r>
            <a:r>
              <a:rPr kumimoji="1" lang="zh-CN" altLang="en-US" sz="2200" b="1" dirty="0" smtClean="0">
                <a:latin typeface="Times New Roman" pitchFamily="18" charset="0"/>
                <a:ea typeface="黑体" pitchFamily="49" charset="-122"/>
              </a:rPr>
              <a:t>：</a:t>
            </a:r>
            <a:endParaRPr kumimoji="1" lang="en-US" altLang="zh-CN" sz="2200" b="1" dirty="0" smtClean="0">
              <a:latin typeface="Times New Roman" pitchFamily="18" charset="0"/>
              <a:ea typeface="黑体" pitchFamily="49" charset="-122"/>
            </a:endParaRPr>
          </a:p>
          <a:p>
            <a:pPr algn="just" eaLnBrk="0" hangingPunct="0">
              <a:lnSpc>
                <a:spcPct val="130000"/>
              </a:lnSpc>
            </a:pPr>
            <a:r>
              <a:rPr kumimoji="1" lang="en-US" altLang="zh-CN" sz="2400" b="1" dirty="0" smtClean="0">
                <a:solidFill>
                  <a:srgbClr val="000099"/>
                </a:solidFill>
                <a:effectLst>
                  <a:outerShdw blurRad="38100" dist="38100" dir="2700000" algn="tl">
                    <a:srgbClr val="C0C0C0"/>
                  </a:outerShdw>
                </a:effectLst>
                <a:latin typeface="Arial" pitchFamily="34" charset="0"/>
                <a:ea typeface="黑体" pitchFamily="49" charset="-122"/>
              </a:rPr>
              <a:t>AAS</a:t>
            </a:r>
            <a:r>
              <a:rPr kumimoji="1" lang="zh-CN" altLang="en-US" sz="2400" b="1" dirty="0">
                <a:solidFill>
                  <a:srgbClr val="000099"/>
                </a:solidFill>
                <a:effectLst>
                  <a:outerShdw blurRad="38100" dist="38100" dir="2700000" algn="tl">
                    <a:srgbClr val="C0C0C0"/>
                  </a:outerShdw>
                </a:effectLst>
                <a:latin typeface="Arial" pitchFamily="34" charset="0"/>
                <a:ea typeface="黑体" pitchFamily="49" charset="-122"/>
              </a:rPr>
              <a:t>是基于“基态原子”选择性吸收光辐射能</a:t>
            </a:r>
            <a:r>
              <a:rPr kumimoji="1" lang="en-US" altLang="zh-CN" sz="2400" b="1" dirty="0">
                <a:solidFill>
                  <a:srgbClr val="000099"/>
                </a:solidFill>
                <a:effectLst>
                  <a:outerShdw blurRad="38100" dist="38100" dir="2700000" algn="tl">
                    <a:srgbClr val="C0C0C0"/>
                  </a:outerShdw>
                </a:effectLst>
                <a:latin typeface="Arial" pitchFamily="34" charset="0"/>
                <a:ea typeface="黑体" pitchFamily="49" charset="-122"/>
              </a:rPr>
              <a:t>(h</a:t>
            </a:r>
            <a:r>
              <a:rPr kumimoji="1" lang="en-US" altLang="zh-CN" sz="2400" b="1" dirty="0">
                <a:solidFill>
                  <a:srgbClr val="000099"/>
                </a:solidFill>
                <a:effectLst>
                  <a:outerShdw blurRad="38100" dist="38100" dir="2700000" algn="tl">
                    <a:srgbClr val="C0C0C0"/>
                  </a:outerShdw>
                </a:effectLst>
                <a:latin typeface="Arial" pitchFamily="34" charset="0"/>
                <a:ea typeface="黑体" pitchFamily="49" charset="-122"/>
                <a:sym typeface="Symbol" pitchFamily="18" charset="2"/>
              </a:rPr>
              <a:t>)</a:t>
            </a:r>
            <a:r>
              <a:rPr kumimoji="1" lang="zh-CN" altLang="en-US" sz="2400" b="1" dirty="0">
                <a:solidFill>
                  <a:srgbClr val="000099"/>
                </a:solidFill>
                <a:effectLst>
                  <a:outerShdw blurRad="38100" dist="38100" dir="2700000" algn="tl">
                    <a:srgbClr val="C0C0C0"/>
                  </a:outerShdw>
                </a:effectLst>
                <a:latin typeface="Arial" pitchFamily="34" charset="0"/>
                <a:ea typeface="黑体" pitchFamily="49" charset="-122"/>
                <a:sym typeface="Symbol" pitchFamily="18" charset="2"/>
              </a:rPr>
              <a:t>，并使该 光辐射强度降低</a:t>
            </a:r>
            <a:r>
              <a:rPr kumimoji="1" lang="zh-CN" altLang="en-US" sz="2400" b="1" dirty="0">
                <a:solidFill>
                  <a:srgbClr val="000099"/>
                </a:solidFill>
                <a:effectLst>
                  <a:outerShdw blurRad="38100" dist="38100" dir="2700000" algn="tl">
                    <a:srgbClr val="C0C0C0"/>
                  </a:outerShdw>
                </a:effectLst>
                <a:latin typeface="Arial" pitchFamily="34" charset="0"/>
                <a:ea typeface="黑体" pitchFamily="49" charset="-122"/>
              </a:rPr>
              <a:t>而产生的光谱</a:t>
            </a:r>
            <a:r>
              <a:rPr kumimoji="1" lang="en-US" altLang="zh-CN" sz="2400" b="1" dirty="0">
                <a:solidFill>
                  <a:srgbClr val="000099"/>
                </a:solidFill>
                <a:effectLst>
                  <a:outerShdw blurRad="38100" dist="38100" dir="2700000" algn="tl">
                    <a:srgbClr val="C0C0C0"/>
                  </a:outerShdw>
                </a:effectLst>
                <a:latin typeface="Arial" pitchFamily="34" charset="0"/>
                <a:ea typeface="黑体" pitchFamily="49" charset="-122"/>
              </a:rPr>
              <a:t>(</a:t>
            </a:r>
            <a:r>
              <a:rPr kumimoji="1" lang="zh-CN" altLang="en-US" sz="2400" b="1" dirty="0">
                <a:solidFill>
                  <a:srgbClr val="000099"/>
                </a:solidFill>
                <a:effectLst>
                  <a:outerShdw blurRad="38100" dist="38100" dir="2700000" algn="tl">
                    <a:srgbClr val="C0C0C0"/>
                  </a:outerShdw>
                </a:effectLst>
                <a:latin typeface="Arial" pitchFamily="34" charset="0"/>
                <a:ea typeface="黑体" pitchFamily="49" charset="-122"/>
              </a:rPr>
              <a:t>共振吸收线</a:t>
            </a:r>
            <a:r>
              <a:rPr kumimoji="1" lang="en-US" altLang="zh-CN" sz="2400" b="1" dirty="0">
                <a:solidFill>
                  <a:srgbClr val="000099"/>
                </a:solidFill>
                <a:effectLst>
                  <a:outerShdw blurRad="38100" dist="38100" dir="2700000" algn="tl">
                    <a:srgbClr val="C0C0C0"/>
                  </a:outerShdw>
                </a:effectLst>
                <a:latin typeface="Arial" pitchFamily="34" charset="0"/>
                <a:ea typeface="黑体" pitchFamily="49" charset="-122"/>
              </a:rPr>
              <a:t>)</a:t>
            </a:r>
            <a:r>
              <a:rPr kumimoji="1" lang="zh-CN" altLang="en-US" sz="2400" b="1" dirty="0" smtClean="0">
                <a:solidFill>
                  <a:srgbClr val="000099"/>
                </a:solidFill>
                <a:effectLst>
                  <a:outerShdw blurRad="38100" dist="38100" dir="2700000" algn="tl">
                    <a:srgbClr val="C0C0C0"/>
                  </a:outerShdw>
                </a:effectLst>
                <a:latin typeface="Arial" pitchFamily="34" charset="0"/>
                <a:ea typeface="黑体" pitchFamily="49" charset="-122"/>
              </a:rPr>
              <a:t>；</a:t>
            </a:r>
            <a:endParaRPr kumimoji="1" lang="en-US" altLang="zh-CN" sz="2400" b="1" dirty="0" smtClean="0">
              <a:solidFill>
                <a:srgbClr val="000099"/>
              </a:solidFill>
              <a:effectLst>
                <a:outerShdw blurRad="38100" dist="38100" dir="2700000" algn="tl">
                  <a:srgbClr val="C0C0C0"/>
                </a:outerShdw>
              </a:effectLst>
              <a:latin typeface="Arial" pitchFamily="34" charset="0"/>
              <a:ea typeface="黑体" pitchFamily="49" charset="-122"/>
            </a:endParaRPr>
          </a:p>
          <a:p>
            <a:pPr algn="just" eaLnBrk="0" hangingPunct="0">
              <a:lnSpc>
                <a:spcPct val="130000"/>
              </a:lnSpc>
            </a:pPr>
            <a:endParaRPr kumimoji="1" lang="zh-CN" altLang="en-US" sz="2400" b="1" dirty="0">
              <a:solidFill>
                <a:srgbClr val="000099"/>
              </a:solidFill>
              <a:effectLst>
                <a:outerShdw blurRad="38100" dist="38100" dir="2700000" algn="tl">
                  <a:srgbClr val="C0C0C0"/>
                </a:outerShdw>
              </a:effectLst>
              <a:latin typeface="Arial" pitchFamily="34" charset="0"/>
              <a:ea typeface="黑体" pitchFamily="49" charset="-122"/>
            </a:endParaRPr>
          </a:p>
          <a:p>
            <a:pPr algn="just" eaLnBrk="0" hangingPunct="0">
              <a:lnSpc>
                <a:spcPct val="130000"/>
              </a:lnSpc>
            </a:pPr>
            <a:r>
              <a:rPr kumimoji="1" lang="zh-CN" altLang="en-US" sz="2400" b="1" dirty="0">
                <a:solidFill>
                  <a:srgbClr val="000099"/>
                </a:solidFill>
                <a:effectLst>
                  <a:outerShdw blurRad="38100" dist="38100" dir="2700000" algn="tl">
                    <a:srgbClr val="C0C0C0"/>
                  </a:outerShdw>
                </a:effectLst>
                <a:latin typeface="Arial" pitchFamily="34" charset="0"/>
                <a:ea typeface="黑体" pitchFamily="49" charset="-122"/>
              </a:rPr>
              <a:t> </a:t>
            </a:r>
            <a:r>
              <a:rPr kumimoji="1" lang="en-US" altLang="zh-CN" sz="2400" b="1" dirty="0" smtClean="0">
                <a:solidFill>
                  <a:srgbClr val="000099"/>
                </a:solidFill>
                <a:effectLst>
                  <a:outerShdw blurRad="38100" dist="38100" dir="2700000" algn="tl">
                    <a:srgbClr val="C0C0C0"/>
                  </a:outerShdw>
                </a:effectLst>
                <a:latin typeface="Arial" pitchFamily="34" charset="0"/>
                <a:ea typeface="黑体" pitchFamily="49" charset="-122"/>
              </a:rPr>
              <a:t>AES</a:t>
            </a:r>
            <a:r>
              <a:rPr kumimoji="1" lang="zh-CN" altLang="en-US" sz="2400" b="1" dirty="0">
                <a:solidFill>
                  <a:srgbClr val="000099"/>
                </a:solidFill>
                <a:effectLst>
                  <a:outerShdw blurRad="38100" dist="38100" dir="2700000" algn="tl">
                    <a:srgbClr val="C0C0C0"/>
                  </a:outerShdw>
                </a:effectLst>
                <a:latin typeface="Arial" pitchFamily="34" charset="0"/>
                <a:ea typeface="黑体" pitchFamily="49" charset="-122"/>
              </a:rPr>
              <a:t>是基态原子受到热、电或光能的作用，原子从基态跃迁至激发态，然后再返回到基态时所产生的光谱</a:t>
            </a:r>
            <a:r>
              <a:rPr kumimoji="1" lang="en-US" altLang="zh-CN" sz="2400" b="1" dirty="0">
                <a:solidFill>
                  <a:srgbClr val="000099"/>
                </a:solidFill>
                <a:effectLst>
                  <a:outerShdw blurRad="38100" dist="38100" dir="2700000" algn="tl">
                    <a:srgbClr val="C0C0C0"/>
                  </a:outerShdw>
                </a:effectLst>
                <a:latin typeface="Arial" pitchFamily="34" charset="0"/>
                <a:ea typeface="黑体" pitchFamily="49" charset="-122"/>
              </a:rPr>
              <a:t>(</a:t>
            </a:r>
            <a:r>
              <a:rPr kumimoji="1" lang="zh-CN" altLang="en-US" sz="2400" b="1" dirty="0">
                <a:solidFill>
                  <a:srgbClr val="000099"/>
                </a:solidFill>
                <a:effectLst>
                  <a:outerShdw blurRad="38100" dist="38100" dir="2700000" algn="tl">
                    <a:srgbClr val="C0C0C0"/>
                  </a:outerShdw>
                </a:effectLst>
                <a:latin typeface="Arial" pitchFamily="34" charset="0"/>
                <a:ea typeface="黑体" pitchFamily="49" charset="-122"/>
              </a:rPr>
              <a:t>共振发射线和非共振发射线</a:t>
            </a:r>
            <a:r>
              <a:rPr kumimoji="1" lang="en-US" altLang="zh-CN" sz="2400" b="1" dirty="0">
                <a:solidFill>
                  <a:srgbClr val="000099"/>
                </a:solidFill>
                <a:effectLst>
                  <a:outerShdw blurRad="38100" dist="38100" dir="2700000" algn="tl">
                    <a:srgbClr val="C0C0C0"/>
                  </a:outerShdw>
                </a:effectLst>
                <a:latin typeface="Arial" pitchFamily="34" charset="0"/>
                <a:ea typeface="黑体" pitchFamily="49" charset="-122"/>
              </a:rPr>
              <a:t>)</a:t>
            </a:r>
            <a:r>
              <a:rPr kumimoji="1" lang="zh-CN" altLang="en-US" sz="2400" b="1" dirty="0">
                <a:solidFill>
                  <a:srgbClr val="000099"/>
                </a:solidFill>
                <a:effectLst>
                  <a:outerShdw blurRad="38100" dist="38100" dir="2700000" algn="tl">
                    <a:srgbClr val="C0C0C0"/>
                  </a:outerShdw>
                </a:effectLst>
                <a:latin typeface="Arial" pitchFamily="34" charset="0"/>
                <a:ea typeface="黑体" pitchFamily="49" charset="-122"/>
              </a:rPr>
              <a:t>。 </a:t>
            </a: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533400" y="609600"/>
            <a:ext cx="7772400" cy="533400"/>
          </a:xfrm>
          <a:prstGeom prst="rect">
            <a:avLst/>
          </a:prstGeom>
        </p:spPr>
        <p:txBody>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ea typeface="宋体" pitchFamily="2" charset="-122"/>
              </a:defRPr>
            </a:lvl2pPr>
            <a:lvl3pPr algn="ctr" rtl="0" fontAlgn="base">
              <a:spcBef>
                <a:spcPct val="0"/>
              </a:spcBef>
              <a:spcAft>
                <a:spcPct val="0"/>
              </a:spcAft>
              <a:defRPr sz="4400">
                <a:solidFill>
                  <a:schemeClr val="tx2"/>
                </a:solidFill>
                <a:latin typeface="Arial" charset="0"/>
                <a:ea typeface="宋体" pitchFamily="2" charset="-122"/>
              </a:defRPr>
            </a:lvl3pPr>
            <a:lvl4pPr algn="ctr" rtl="0" fontAlgn="base">
              <a:spcBef>
                <a:spcPct val="0"/>
              </a:spcBef>
              <a:spcAft>
                <a:spcPct val="0"/>
              </a:spcAft>
              <a:defRPr sz="4400">
                <a:solidFill>
                  <a:schemeClr val="tx2"/>
                </a:solidFill>
                <a:latin typeface="Arial" charset="0"/>
                <a:ea typeface="宋体" pitchFamily="2" charset="-122"/>
              </a:defRPr>
            </a:lvl4pPr>
            <a:lvl5pPr algn="ctr" rtl="0" fontAlgn="base">
              <a:spcBef>
                <a:spcPct val="0"/>
              </a:spcBef>
              <a:spcAft>
                <a:spcPct val="0"/>
              </a:spcAft>
              <a:defRPr sz="4400">
                <a:solidFill>
                  <a:schemeClr val="tx2"/>
                </a:solidFill>
                <a:latin typeface="Arial" charset="0"/>
                <a:ea typeface="宋体" pitchFamily="2" charset="-122"/>
              </a:defRPr>
            </a:lvl5pPr>
            <a:lvl6pPr marL="457200" algn="ctr" rtl="0" fontAlgn="base">
              <a:spcBef>
                <a:spcPct val="0"/>
              </a:spcBef>
              <a:spcAft>
                <a:spcPct val="0"/>
              </a:spcAft>
              <a:defRPr sz="4400">
                <a:solidFill>
                  <a:schemeClr val="tx2"/>
                </a:solidFill>
                <a:latin typeface="Arial" charset="0"/>
                <a:ea typeface="宋体" pitchFamily="2" charset="-122"/>
              </a:defRPr>
            </a:lvl6pPr>
            <a:lvl7pPr marL="914400" algn="ctr" rtl="0" fontAlgn="base">
              <a:spcBef>
                <a:spcPct val="0"/>
              </a:spcBef>
              <a:spcAft>
                <a:spcPct val="0"/>
              </a:spcAft>
              <a:defRPr sz="4400">
                <a:solidFill>
                  <a:schemeClr val="tx2"/>
                </a:solidFill>
                <a:latin typeface="Arial" charset="0"/>
                <a:ea typeface="宋体" pitchFamily="2" charset="-122"/>
              </a:defRPr>
            </a:lvl7pPr>
            <a:lvl8pPr marL="1371600" algn="ctr" rtl="0" fontAlgn="base">
              <a:spcBef>
                <a:spcPct val="0"/>
              </a:spcBef>
              <a:spcAft>
                <a:spcPct val="0"/>
              </a:spcAft>
              <a:defRPr sz="4400">
                <a:solidFill>
                  <a:schemeClr val="tx2"/>
                </a:solidFill>
                <a:latin typeface="Arial" charset="0"/>
                <a:ea typeface="宋体" pitchFamily="2" charset="-122"/>
              </a:defRPr>
            </a:lvl8pPr>
            <a:lvl9pPr marL="1828800" algn="ctr" rtl="0" fontAlgn="base">
              <a:spcBef>
                <a:spcPct val="0"/>
              </a:spcBef>
              <a:spcAft>
                <a:spcPct val="0"/>
              </a:spcAft>
              <a:defRPr sz="4400">
                <a:solidFill>
                  <a:schemeClr val="tx2"/>
                </a:solidFill>
                <a:latin typeface="Arial" charset="0"/>
                <a:ea typeface="宋体" pitchFamily="2" charset="-122"/>
              </a:defRPr>
            </a:lvl9pPr>
          </a:lstStyle>
          <a:p>
            <a:r>
              <a:rPr lang="zh-CN" altLang="en-US" sz="3200" smtClean="0">
                <a:solidFill>
                  <a:srgbClr val="0000CC"/>
                </a:solidFill>
                <a:latin typeface="Arial Unicode MS" pitchFamily="34" charset="-122"/>
                <a:ea typeface="黑体" pitchFamily="49" charset="-122"/>
              </a:rPr>
              <a:t>塞曼(</a:t>
            </a:r>
            <a:r>
              <a:rPr lang="en-US" altLang="zh-CN" sz="3200" smtClean="0">
                <a:solidFill>
                  <a:srgbClr val="0000CC"/>
                </a:solidFill>
                <a:latin typeface="Arial Unicode MS" pitchFamily="34" charset="-122"/>
                <a:ea typeface="黑体" pitchFamily="49" charset="-122"/>
              </a:rPr>
              <a:t>Zeeman)</a:t>
            </a:r>
            <a:r>
              <a:rPr lang="zh-CN" altLang="en-US" sz="3200" smtClean="0">
                <a:solidFill>
                  <a:srgbClr val="0000CC"/>
                </a:solidFill>
                <a:latin typeface="Arial Unicode MS" pitchFamily="34" charset="-122"/>
                <a:ea typeface="黑体" pitchFamily="49" charset="-122"/>
              </a:rPr>
              <a:t>效应背景校正法的方式</a:t>
            </a:r>
            <a:endParaRPr lang="zh-CN" altLang="zh-CN" sz="4800">
              <a:solidFill>
                <a:schemeClr val="accent1"/>
              </a:solidFill>
              <a:latin typeface="Arial Unicode MS" pitchFamily="34" charset="-122"/>
              <a:ea typeface="黑体" pitchFamily="49" charset="-122"/>
            </a:endParaRPr>
          </a:p>
        </p:txBody>
      </p:sp>
      <p:sp>
        <p:nvSpPr>
          <p:cNvPr id="3" name="Text Box 3"/>
          <p:cNvSpPr txBox="1">
            <a:spLocks noChangeArrowheads="1"/>
          </p:cNvSpPr>
          <p:nvPr/>
        </p:nvSpPr>
        <p:spPr bwMode="auto">
          <a:xfrm>
            <a:off x="533400" y="1447800"/>
            <a:ext cx="8229600" cy="3854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defRPr kumimoji="1" sz="2400">
                <a:solidFill>
                  <a:schemeClr val="tx1"/>
                </a:solidFill>
                <a:latin typeface="Times New Roman" pitchFamily="18" charset="0"/>
                <a:ea typeface="宋体" pitchFamily="2" charset="-122"/>
              </a:defRPr>
            </a:lvl1pPr>
            <a:lvl2pPr marL="762000">
              <a:defRPr kumimoji="1" sz="2400">
                <a:solidFill>
                  <a:schemeClr val="tx1"/>
                </a:solidFill>
                <a:latin typeface="Times New Roman" pitchFamily="18" charset="0"/>
                <a:ea typeface="宋体" pitchFamily="2" charset="-122"/>
              </a:defRPr>
            </a:lvl2pPr>
            <a:lvl3pPr marL="952500">
              <a:defRPr kumimoji="1" sz="2400">
                <a:solidFill>
                  <a:schemeClr val="tx1"/>
                </a:solidFill>
                <a:latin typeface="Times New Roman" pitchFamily="18" charset="0"/>
                <a:ea typeface="宋体" pitchFamily="2" charset="-122"/>
              </a:defRPr>
            </a:lvl3pPr>
            <a:lvl4pPr>
              <a:defRPr kumimoji="1" sz="2400">
                <a:solidFill>
                  <a:schemeClr val="tx1"/>
                </a:solidFill>
                <a:latin typeface="Times New Roman" pitchFamily="18" charset="0"/>
                <a:ea typeface="宋体" pitchFamily="2" charset="-122"/>
              </a:defRPr>
            </a:lvl4pPr>
            <a:lvl5pPr>
              <a:defRPr kumimoji="1" sz="2400">
                <a:solidFill>
                  <a:schemeClr val="tx1"/>
                </a:solidFill>
                <a:latin typeface="Times New Roman" pitchFamily="18" charset="0"/>
                <a:ea typeface="宋体" pitchFamily="2" charset="-122"/>
              </a:defRPr>
            </a:lvl5pPr>
            <a:lvl6pPr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just">
              <a:lnSpc>
                <a:spcPct val="120000"/>
              </a:lnSpc>
              <a:spcBef>
                <a:spcPct val="20000"/>
              </a:spcBef>
              <a:spcAft>
                <a:spcPct val="20000"/>
              </a:spcAft>
            </a:pPr>
            <a:r>
              <a:rPr lang="zh-CN" altLang="en-US" sz="2800" b="1" dirty="0">
                <a:solidFill>
                  <a:srgbClr val="FF3300"/>
                </a:solidFill>
                <a:latin typeface="Arial Unicode MS" pitchFamily="34" charset="-122"/>
                <a:ea typeface="黑体" pitchFamily="49" charset="-122"/>
              </a:rPr>
              <a:t>方式</a:t>
            </a:r>
            <a:r>
              <a:rPr lang="zh-CN" altLang="en-US" sz="2800" dirty="0">
                <a:solidFill>
                  <a:srgbClr val="0000CC"/>
                </a:solidFill>
                <a:latin typeface="Arial Unicode MS" pitchFamily="34" charset="-122"/>
                <a:ea typeface="黑体" pitchFamily="49" charset="-122"/>
              </a:rPr>
              <a:t>：</a:t>
            </a:r>
          </a:p>
          <a:p>
            <a:pPr algn="just">
              <a:lnSpc>
                <a:spcPct val="120000"/>
              </a:lnSpc>
              <a:spcBef>
                <a:spcPct val="20000"/>
              </a:spcBef>
              <a:spcAft>
                <a:spcPct val="20000"/>
              </a:spcAft>
            </a:pPr>
            <a:r>
              <a:rPr lang="zh-CN" altLang="en-US" sz="2800" dirty="0">
                <a:solidFill>
                  <a:srgbClr val="0000CC"/>
                </a:solidFill>
                <a:latin typeface="Arial Unicode MS" pitchFamily="34" charset="-122"/>
                <a:ea typeface="黑体" pitchFamily="49" charset="-122"/>
              </a:rPr>
              <a:t>       </a:t>
            </a:r>
            <a:r>
              <a:rPr lang="zh-CN" altLang="en-US" sz="2800" b="1" dirty="0">
                <a:solidFill>
                  <a:srgbClr val="003366"/>
                </a:solidFill>
                <a:effectLst>
                  <a:outerShdw blurRad="38100" dist="38100" dir="2700000" algn="tl">
                    <a:srgbClr val="C0C0C0"/>
                  </a:outerShdw>
                </a:effectLst>
                <a:latin typeface="Arial Unicode MS" pitchFamily="34" charset="-122"/>
                <a:ea typeface="黑体" pitchFamily="49" charset="-122"/>
              </a:rPr>
              <a:t>光源调制法和共振线调制法（应用较多），后者又分为恒定磁场调制方式和可变磁场调制方式。</a:t>
            </a:r>
          </a:p>
          <a:p>
            <a:pPr algn="just">
              <a:lnSpc>
                <a:spcPct val="120000"/>
              </a:lnSpc>
              <a:spcBef>
                <a:spcPct val="20000"/>
              </a:spcBef>
              <a:spcAft>
                <a:spcPct val="20000"/>
              </a:spcAft>
            </a:pPr>
            <a:r>
              <a:rPr lang="zh-CN" altLang="en-US" sz="2800" b="1" dirty="0">
                <a:solidFill>
                  <a:srgbClr val="FF3300"/>
                </a:solidFill>
                <a:latin typeface="Arial Unicode MS" pitchFamily="34" charset="-122"/>
                <a:ea typeface="黑体" pitchFamily="49" charset="-122"/>
              </a:rPr>
              <a:t>优点</a:t>
            </a:r>
            <a:r>
              <a:rPr lang="zh-CN" altLang="en-US" sz="2800" dirty="0">
                <a:solidFill>
                  <a:schemeClr val="hlink"/>
                </a:solidFill>
                <a:latin typeface="Arial Unicode MS" pitchFamily="34" charset="-122"/>
                <a:ea typeface="黑体" pitchFamily="49" charset="-122"/>
              </a:rPr>
              <a:t>：</a:t>
            </a:r>
          </a:p>
          <a:p>
            <a:pPr algn="just">
              <a:lnSpc>
                <a:spcPct val="120000"/>
              </a:lnSpc>
              <a:spcBef>
                <a:spcPct val="20000"/>
              </a:spcBef>
              <a:spcAft>
                <a:spcPct val="20000"/>
              </a:spcAft>
            </a:pPr>
            <a:r>
              <a:rPr lang="zh-CN" altLang="en-US" sz="2800" dirty="0">
                <a:solidFill>
                  <a:schemeClr val="hlink"/>
                </a:solidFill>
                <a:latin typeface="Arial Unicode MS" pitchFamily="34" charset="-122"/>
                <a:ea typeface="黑体" pitchFamily="49" charset="-122"/>
              </a:rPr>
              <a:t>       </a:t>
            </a:r>
            <a:r>
              <a:rPr lang="zh-CN" altLang="en-US" sz="2800" b="1" dirty="0">
                <a:solidFill>
                  <a:srgbClr val="003366"/>
                </a:solidFill>
                <a:effectLst>
                  <a:outerShdw blurRad="38100" dist="38100" dir="2700000" algn="tl">
                    <a:srgbClr val="C0C0C0"/>
                  </a:outerShdw>
                </a:effectLst>
                <a:latin typeface="Arial Unicode MS" pitchFamily="34" charset="-122"/>
                <a:ea typeface="黑体" pitchFamily="49" charset="-122"/>
              </a:rPr>
              <a:t>校正能力强（可校正背景 </a:t>
            </a:r>
            <a:r>
              <a:rPr lang="en-US" altLang="zh-CN" sz="2800" b="1" dirty="0">
                <a:solidFill>
                  <a:srgbClr val="003366"/>
                </a:solidFill>
                <a:effectLst>
                  <a:outerShdw blurRad="38100" dist="38100" dir="2700000" algn="tl">
                    <a:srgbClr val="C0C0C0"/>
                  </a:outerShdw>
                </a:effectLst>
                <a:latin typeface="Arial Unicode MS" pitchFamily="34" charset="-122"/>
                <a:ea typeface="黑体" pitchFamily="49" charset="-122"/>
              </a:rPr>
              <a:t>A 1.2～2.0）；</a:t>
            </a:r>
          </a:p>
          <a:p>
            <a:pPr algn="just">
              <a:lnSpc>
                <a:spcPct val="120000"/>
              </a:lnSpc>
              <a:spcBef>
                <a:spcPct val="20000"/>
              </a:spcBef>
              <a:spcAft>
                <a:spcPct val="20000"/>
              </a:spcAft>
            </a:pPr>
            <a:r>
              <a:rPr lang="zh-CN" altLang="en-US" sz="2800" b="1" dirty="0">
                <a:solidFill>
                  <a:srgbClr val="003366"/>
                </a:solidFill>
                <a:effectLst>
                  <a:outerShdw blurRad="38100" dist="38100" dir="2700000" algn="tl">
                    <a:srgbClr val="C0C0C0"/>
                  </a:outerShdw>
                </a:effectLst>
                <a:latin typeface="Arial Unicode MS" pitchFamily="34" charset="-122"/>
                <a:ea typeface="黑体" pitchFamily="49" charset="-122"/>
              </a:rPr>
              <a:t>       可校正波长范围宽：190 </a:t>
            </a:r>
            <a:r>
              <a:rPr lang="zh-CN" altLang="zh-CN" sz="2800" b="1" dirty="0">
                <a:solidFill>
                  <a:srgbClr val="003366"/>
                </a:solidFill>
                <a:effectLst>
                  <a:outerShdw blurRad="38100" dist="38100" dir="2700000" algn="tl">
                    <a:srgbClr val="C0C0C0"/>
                  </a:outerShdw>
                </a:effectLst>
                <a:latin typeface="Arial Unicode MS" pitchFamily="34" charset="-122"/>
                <a:ea typeface="黑体" pitchFamily="49" charset="-122"/>
              </a:rPr>
              <a:t>～</a:t>
            </a:r>
            <a:r>
              <a:rPr lang="zh-CN" altLang="en-US" sz="2800" b="1" dirty="0">
                <a:solidFill>
                  <a:srgbClr val="003366"/>
                </a:solidFill>
                <a:effectLst>
                  <a:outerShdw blurRad="38100" dist="38100" dir="2700000" algn="tl">
                    <a:srgbClr val="C0C0C0"/>
                  </a:outerShdw>
                </a:effectLst>
                <a:latin typeface="Arial Unicode MS" pitchFamily="34" charset="-122"/>
                <a:ea typeface="黑体" pitchFamily="49" charset="-122"/>
              </a:rPr>
              <a:t> 900 </a:t>
            </a:r>
            <a:r>
              <a:rPr lang="en-US" altLang="en-US" sz="2800" b="1" dirty="0">
                <a:solidFill>
                  <a:srgbClr val="003366"/>
                </a:solidFill>
                <a:effectLst>
                  <a:outerShdw blurRad="38100" dist="38100" dir="2700000" algn="tl">
                    <a:srgbClr val="C0C0C0"/>
                  </a:outerShdw>
                </a:effectLst>
                <a:latin typeface="Arial Unicode MS" pitchFamily="34" charset="-122"/>
                <a:ea typeface="黑体" pitchFamily="49" charset="-122"/>
              </a:rPr>
              <a:t>nm</a:t>
            </a:r>
            <a:r>
              <a:rPr lang="en-US" altLang="zh-CN" sz="2800" b="1" dirty="0">
                <a:solidFill>
                  <a:srgbClr val="003366"/>
                </a:solidFill>
                <a:effectLst>
                  <a:outerShdw blurRad="38100" dist="38100" dir="2700000" algn="tl">
                    <a:srgbClr val="C0C0C0"/>
                  </a:outerShdw>
                </a:effectLst>
                <a:latin typeface="Arial Unicode MS" pitchFamily="34" charset="-122"/>
                <a:ea typeface="黑体" pitchFamily="49" charset="-122"/>
              </a:rPr>
              <a:t> 。</a:t>
            </a:r>
          </a:p>
        </p:txBody>
      </p:sp>
    </p:spTree>
    <p:extLst>
      <p:ext uri="{BB962C8B-B14F-4D97-AF65-F5344CB8AC3E}">
        <p14:creationId xmlns:p14="http://schemas.microsoft.com/office/powerpoint/2010/main" val="1983825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wipe(left)">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wipe(left)">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wipe(left)">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wipe(left)">
                                      <p:cBhvr>
                                        <p:cTn id="27" dur="500"/>
                                        <p:tgtEl>
                                          <p:spTgt spid="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wipe(left)">
                                      <p:cBhvr>
                                        <p:cTn id="3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utoUpdateAnimBg="0"/>
      <p:bldP spid="3" grpId="0" build="p" autoUpdateAnimBg="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Rectangle 2"/>
          <p:cNvSpPr txBox="1">
            <a:spLocks noChangeArrowheads="1"/>
          </p:cNvSpPr>
          <p:nvPr/>
        </p:nvSpPr>
        <p:spPr>
          <a:xfrm>
            <a:off x="381000" y="381000"/>
            <a:ext cx="7772400" cy="685800"/>
          </a:xfrm>
          <a:prstGeom prst="rect">
            <a:avLst/>
          </a:prstGeom>
        </p:spPr>
        <p:txBody>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ea typeface="宋体" pitchFamily="2" charset="-122"/>
              </a:defRPr>
            </a:lvl2pPr>
            <a:lvl3pPr algn="ctr" rtl="0" fontAlgn="base">
              <a:spcBef>
                <a:spcPct val="0"/>
              </a:spcBef>
              <a:spcAft>
                <a:spcPct val="0"/>
              </a:spcAft>
              <a:defRPr sz="4400">
                <a:solidFill>
                  <a:schemeClr val="tx2"/>
                </a:solidFill>
                <a:latin typeface="Arial" charset="0"/>
                <a:ea typeface="宋体" pitchFamily="2" charset="-122"/>
              </a:defRPr>
            </a:lvl3pPr>
            <a:lvl4pPr algn="ctr" rtl="0" fontAlgn="base">
              <a:spcBef>
                <a:spcPct val="0"/>
              </a:spcBef>
              <a:spcAft>
                <a:spcPct val="0"/>
              </a:spcAft>
              <a:defRPr sz="4400">
                <a:solidFill>
                  <a:schemeClr val="tx2"/>
                </a:solidFill>
                <a:latin typeface="Arial" charset="0"/>
                <a:ea typeface="宋体" pitchFamily="2" charset="-122"/>
              </a:defRPr>
            </a:lvl4pPr>
            <a:lvl5pPr algn="ctr" rtl="0" fontAlgn="base">
              <a:spcBef>
                <a:spcPct val="0"/>
              </a:spcBef>
              <a:spcAft>
                <a:spcPct val="0"/>
              </a:spcAft>
              <a:defRPr sz="4400">
                <a:solidFill>
                  <a:schemeClr val="tx2"/>
                </a:solidFill>
                <a:latin typeface="Arial" charset="0"/>
                <a:ea typeface="宋体" pitchFamily="2" charset="-122"/>
              </a:defRPr>
            </a:lvl5pPr>
            <a:lvl6pPr marL="457200" algn="ctr" rtl="0" fontAlgn="base">
              <a:spcBef>
                <a:spcPct val="0"/>
              </a:spcBef>
              <a:spcAft>
                <a:spcPct val="0"/>
              </a:spcAft>
              <a:defRPr sz="4400">
                <a:solidFill>
                  <a:schemeClr val="tx2"/>
                </a:solidFill>
                <a:latin typeface="Arial" charset="0"/>
                <a:ea typeface="宋体" pitchFamily="2" charset="-122"/>
              </a:defRPr>
            </a:lvl6pPr>
            <a:lvl7pPr marL="914400" algn="ctr" rtl="0" fontAlgn="base">
              <a:spcBef>
                <a:spcPct val="0"/>
              </a:spcBef>
              <a:spcAft>
                <a:spcPct val="0"/>
              </a:spcAft>
              <a:defRPr sz="4400">
                <a:solidFill>
                  <a:schemeClr val="tx2"/>
                </a:solidFill>
                <a:latin typeface="Arial" charset="0"/>
                <a:ea typeface="宋体" pitchFamily="2" charset="-122"/>
              </a:defRPr>
            </a:lvl7pPr>
            <a:lvl8pPr marL="1371600" algn="ctr" rtl="0" fontAlgn="base">
              <a:spcBef>
                <a:spcPct val="0"/>
              </a:spcBef>
              <a:spcAft>
                <a:spcPct val="0"/>
              </a:spcAft>
              <a:defRPr sz="4400">
                <a:solidFill>
                  <a:schemeClr val="tx2"/>
                </a:solidFill>
                <a:latin typeface="Arial" charset="0"/>
                <a:ea typeface="宋体" pitchFamily="2" charset="-122"/>
              </a:defRPr>
            </a:lvl8pPr>
            <a:lvl9pPr marL="1828800" algn="ctr" rtl="0" fontAlgn="base">
              <a:spcBef>
                <a:spcPct val="0"/>
              </a:spcBef>
              <a:spcAft>
                <a:spcPct val="0"/>
              </a:spcAft>
              <a:defRPr sz="4400">
                <a:solidFill>
                  <a:schemeClr val="tx2"/>
                </a:solidFill>
                <a:latin typeface="Arial" charset="0"/>
                <a:ea typeface="宋体" pitchFamily="2" charset="-122"/>
              </a:defRPr>
            </a:lvl9pPr>
          </a:lstStyle>
          <a:p>
            <a:r>
              <a:rPr lang="zh-CN" altLang="en-US" sz="3600" smtClean="0">
                <a:solidFill>
                  <a:srgbClr val="CC0000"/>
                </a:solidFill>
              </a:rPr>
              <a:t>三、</a:t>
            </a:r>
            <a:r>
              <a:rPr lang="zh-CN" altLang="en-US" sz="4000" smtClean="0">
                <a:solidFill>
                  <a:srgbClr val="CC0000"/>
                </a:solidFill>
                <a:latin typeface="楷体_GB2312" pitchFamily="49" charset="-122"/>
                <a:ea typeface="楷体_GB2312" pitchFamily="49" charset="-122"/>
              </a:rPr>
              <a:t>定量分析方法</a:t>
            </a:r>
            <a:endParaRPr lang="zh-CN" altLang="zh-CN" sz="4000">
              <a:solidFill>
                <a:srgbClr val="CC0000"/>
              </a:solidFill>
              <a:latin typeface="楷体_GB2312" pitchFamily="49" charset="-122"/>
              <a:ea typeface="楷体_GB2312" pitchFamily="49" charset="-122"/>
            </a:endParaRPr>
          </a:p>
        </p:txBody>
      </p:sp>
      <p:sp>
        <p:nvSpPr>
          <p:cNvPr id="51" name="Text Box 3"/>
          <p:cNvSpPr txBox="1">
            <a:spLocks noChangeArrowheads="1"/>
          </p:cNvSpPr>
          <p:nvPr/>
        </p:nvSpPr>
        <p:spPr bwMode="auto">
          <a:xfrm>
            <a:off x="304800" y="1066800"/>
            <a:ext cx="8534400" cy="2941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just">
              <a:lnSpc>
                <a:spcPct val="120000"/>
              </a:lnSpc>
            </a:pPr>
            <a:r>
              <a:rPr lang="zh-CN" altLang="en-US" sz="3200" b="1" dirty="0">
                <a:solidFill>
                  <a:srgbClr val="0000CC"/>
                </a:solidFill>
                <a:latin typeface="黑体" pitchFamily="49" charset="-122"/>
                <a:ea typeface="黑体" pitchFamily="49" charset="-122"/>
              </a:rPr>
              <a:t>1.标准曲线法</a:t>
            </a:r>
          </a:p>
          <a:p>
            <a:pPr algn="just">
              <a:lnSpc>
                <a:spcPct val="140000"/>
              </a:lnSpc>
            </a:pPr>
            <a:r>
              <a:rPr lang="zh-CN" altLang="en-US" sz="2800" b="1" dirty="0">
                <a:solidFill>
                  <a:schemeClr val="hlink"/>
                </a:solidFill>
                <a:latin typeface="楷体_GB2312" pitchFamily="49" charset="-122"/>
                <a:ea typeface="楷体_GB2312" pitchFamily="49" charset="-122"/>
              </a:rPr>
              <a:t> </a:t>
            </a:r>
            <a:r>
              <a:rPr lang="zh-CN" altLang="en-US" sz="2800" dirty="0">
                <a:solidFill>
                  <a:schemeClr val="hlink"/>
                </a:solidFill>
                <a:latin typeface="宋体" pitchFamily="2" charset="-122"/>
              </a:rPr>
              <a:t> </a:t>
            </a:r>
            <a:r>
              <a:rPr lang="zh-CN" altLang="en-US" sz="2600" dirty="0">
                <a:solidFill>
                  <a:srgbClr val="000066"/>
                </a:solidFill>
                <a:ea typeface="黑体" pitchFamily="49" charset="-122"/>
              </a:rPr>
              <a:t>配制一系列不同浓度的标准试样，由低到高依次分析，将获得的吸光度</a:t>
            </a:r>
            <a:r>
              <a:rPr lang="en-US" altLang="zh-CN" sz="2600" i="1" dirty="0">
                <a:solidFill>
                  <a:srgbClr val="000066"/>
                </a:solidFill>
                <a:ea typeface="黑体" pitchFamily="49" charset="-122"/>
              </a:rPr>
              <a:t>A</a:t>
            </a:r>
            <a:r>
              <a:rPr lang="zh-CN" altLang="en-US" sz="2600" dirty="0">
                <a:solidFill>
                  <a:srgbClr val="000066"/>
                </a:solidFill>
                <a:ea typeface="黑体" pitchFamily="49" charset="-122"/>
              </a:rPr>
              <a:t>数据对应于浓度作标准曲线，在相同条件下测定试样的吸光度</a:t>
            </a:r>
            <a:r>
              <a:rPr lang="en-US" altLang="zh-CN" sz="2600" i="1" dirty="0">
                <a:solidFill>
                  <a:srgbClr val="000066"/>
                </a:solidFill>
                <a:ea typeface="黑体" pitchFamily="49" charset="-122"/>
              </a:rPr>
              <a:t>A</a:t>
            </a:r>
            <a:r>
              <a:rPr lang="zh-CN" altLang="en-US" sz="2600" dirty="0">
                <a:solidFill>
                  <a:srgbClr val="000066"/>
                </a:solidFill>
                <a:ea typeface="黑体" pitchFamily="49" charset="-122"/>
              </a:rPr>
              <a:t>数据，在标准曲线上查出对应的浓度值。</a:t>
            </a:r>
          </a:p>
        </p:txBody>
      </p:sp>
      <p:sp>
        <p:nvSpPr>
          <p:cNvPr id="52" name="Text Box 4"/>
          <p:cNvSpPr txBox="1">
            <a:spLocks noChangeArrowheads="1"/>
          </p:cNvSpPr>
          <p:nvPr/>
        </p:nvSpPr>
        <p:spPr bwMode="auto">
          <a:xfrm>
            <a:off x="304800" y="3886200"/>
            <a:ext cx="5715000" cy="2357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just">
              <a:lnSpc>
                <a:spcPct val="140000"/>
              </a:lnSpc>
            </a:pPr>
            <a:r>
              <a:rPr lang="zh-CN" altLang="en-US" sz="2800" dirty="0">
                <a:solidFill>
                  <a:srgbClr val="0000CC"/>
                </a:solidFill>
                <a:ea typeface="黑体" pitchFamily="49" charset="-122"/>
              </a:rPr>
              <a:t>    </a:t>
            </a:r>
            <a:r>
              <a:rPr lang="zh-CN" altLang="en-US" sz="2600" dirty="0">
                <a:solidFill>
                  <a:srgbClr val="000066"/>
                </a:solidFill>
                <a:ea typeface="黑体" pitchFamily="49" charset="-122"/>
              </a:rPr>
              <a:t>或由标准试样数据获得线性方程，将测定试样的吸光度</a:t>
            </a:r>
            <a:r>
              <a:rPr lang="en-US" altLang="zh-CN" sz="2600" i="1" dirty="0">
                <a:solidFill>
                  <a:srgbClr val="000066"/>
                </a:solidFill>
                <a:ea typeface="黑体" pitchFamily="49" charset="-122"/>
              </a:rPr>
              <a:t>A</a:t>
            </a:r>
            <a:r>
              <a:rPr lang="zh-CN" altLang="en-US" sz="2600" dirty="0">
                <a:solidFill>
                  <a:srgbClr val="000066"/>
                </a:solidFill>
                <a:ea typeface="黑体" pitchFamily="49" charset="-122"/>
              </a:rPr>
              <a:t>数据带入计算。</a:t>
            </a:r>
            <a:endParaRPr lang="zh-CN" altLang="en-US" sz="2600" b="1" dirty="0">
              <a:solidFill>
                <a:srgbClr val="000066"/>
              </a:solidFill>
              <a:ea typeface="黑体" pitchFamily="49" charset="-122"/>
            </a:endParaRPr>
          </a:p>
          <a:p>
            <a:pPr algn="just">
              <a:lnSpc>
                <a:spcPct val="140000"/>
              </a:lnSpc>
            </a:pPr>
            <a:r>
              <a:rPr lang="zh-CN" altLang="en-US" sz="2600" dirty="0">
                <a:solidFill>
                  <a:srgbClr val="000066"/>
                </a:solidFill>
                <a:ea typeface="黑体" pitchFamily="49" charset="-122"/>
              </a:rPr>
              <a:t>   注意在高浓度时，标准曲线易发生弯曲，压力变宽影响所致。</a:t>
            </a:r>
          </a:p>
        </p:txBody>
      </p:sp>
      <p:pic>
        <p:nvPicPr>
          <p:cNvPr id="53" name="Picture 6" descr="正偏离"/>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72200" y="3733800"/>
            <a:ext cx="2700338" cy="24114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193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0">
                                            <p:txEl>
                                              <p:pRg st="0" end="0"/>
                                            </p:txEl>
                                          </p:spTgt>
                                        </p:tgtEl>
                                        <p:attrNameLst>
                                          <p:attrName>style.visibility</p:attrName>
                                        </p:attrNameLst>
                                      </p:cBhvr>
                                      <p:to>
                                        <p:strVal val="visible"/>
                                      </p:to>
                                    </p:set>
                                    <p:animEffect transition="in" filter="wipe(left)">
                                      <p:cBhvr>
                                        <p:cTn id="7" dur="500"/>
                                        <p:tgtEl>
                                          <p:spTgt spid="50">
                                            <p:txEl>
                                              <p:pRg st="0" end="0"/>
                                            </p:txEl>
                                          </p:spTgt>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51">
                                            <p:txEl>
                                              <p:pRg st="0" end="0"/>
                                            </p:txEl>
                                          </p:spTgt>
                                        </p:tgtEl>
                                        <p:attrNameLst>
                                          <p:attrName>style.visibility</p:attrName>
                                        </p:attrNameLst>
                                      </p:cBhvr>
                                      <p:to>
                                        <p:strVal val="visible"/>
                                      </p:to>
                                    </p:set>
                                    <p:animEffect transition="in" filter="wipe(left)">
                                      <p:cBhvr>
                                        <p:cTn id="11" dur="500"/>
                                        <p:tgtEl>
                                          <p:spTgt spid="51">
                                            <p:txEl>
                                              <p:pRg st="0" end="0"/>
                                            </p:txEl>
                                          </p:spTgt>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51">
                                            <p:txEl>
                                              <p:pRg st="1" end="1"/>
                                            </p:txEl>
                                          </p:spTgt>
                                        </p:tgtEl>
                                        <p:attrNameLst>
                                          <p:attrName>style.visibility</p:attrName>
                                        </p:attrNameLst>
                                      </p:cBhvr>
                                      <p:to>
                                        <p:strVal val="visible"/>
                                      </p:to>
                                    </p:set>
                                    <p:animEffect transition="in" filter="wipe(left)">
                                      <p:cBhvr>
                                        <p:cTn id="15" dur="500"/>
                                        <p:tgtEl>
                                          <p:spTgt spid="51">
                                            <p:txEl>
                                              <p:pRg st="1" end="1"/>
                                            </p:txEl>
                                          </p:spTgt>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52">
                                            <p:txEl>
                                              <p:pRg st="0" end="0"/>
                                            </p:txEl>
                                          </p:spTgt>
                                        </p:tgtEl>
                                        <p:attrNameLst>
                                          <p:attrName>style.visibility</p:attrName>
                                        </p:attrNameLst>
                                      </p:cBhvr>
                                      <p:to>
                                        <p:strVal val="visible"/>
                                      </p:to>
                                    </p:set>
                                    <p:animEffect transition="in" filter="wipe(left)">
                                      <p:cBhvr>
                                        <p:cTn id="19" dur="500"/>
                                        <p:tgtEl>
                                          <p:spTgt spid="52">
                                            <p:txEl>
                                              <p:pRg st="0" end="0"/>
                                            </p:txEl>
                                          </p:spTgt>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52">
                                            <p:txEl>
                                              <p:pRg st="1" end="1"/>
                                            </p:txEl>
                                          </p:spTgt>
                                        </p:tgtEl>
                                        <p:attrNameLst>
                                          <p:attrName>style.visibility</p:attrName>
                                        </p:attrNameLst>
                                      </p:cBhvr>
                                      <p:to>
                                        <p:strVal val="visible"/>
                                      </p:to>
                                    </p:set>
                                    <p:animEffect transition="in" filter="wipe(left)">
                                      <p:cBhvr>
                                        <p:cTn id="23" dur="500"/>
                                        <p:tgtEl>
                                          <p:spTgt spid="52">
                                            <p:txEl>
                                              <p:pRg st="1" end="1"/>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53"/>
                                        </p:tgtEl>
                                        <p:attrNameLst>
                                          <p:attrName>style.visibility</p:attrName>
                                        </p:attrNameLst>
                                      </p:cBhvr>
                                      <p:to>
                                        <p:strVal val="visible"/>
                                      </p:to>
                                    </p:set>
                                    <p:animEffect transition="in" filter="wipe(left)">
                                      <p:cBhvr>
                                        <p:cTn id="28"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build="p" autoUpdateAnimBg="0" advAuto="0"/>
      <p:bldP spid="51" grpId="0" build="p" autoUpdateAnimBg="0" advAuto="0"/>
      <p:bldP spid="52" grpId="0" build="p" autoUpdateAnimBg="0" advAuto="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Text Box 2"/>
          <p:cNvSpPr txBox="1">
            <a:spLocks noChangeArrowheads="1"/>
          </p:cNvSpPr>
          <p:nvPr/>
        </p:nvSpPr>
        <p:spPr bwMode="auto">
          <a:xfrm>
            <a:off x="1066800" y="685800"/>
            <a:ext cx="7315200" cy="44627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a:solidFill>
                  <a:schemeClr val="tx1"/>
                </a:solidFill>
                <a:latin typeface="Arial" charset="0"/>
                <a:ea typeface="宋体" pitchFamily="2" charset="-122"/>
              </a:defRPr>
            </a:lvl1pPr>
            <a:lvl2pPr marL="800100" indent="-342900">
              <a:defRPr>
                <a:solidFill>
                  <a:schemeClr val="tx1"/>
                </a:solidFill>
                <a:latin typeface="Arial" charset="0"/>
                <a:ea typeface="宋体" pitchFamily="2" charset="-122"/>
              </a:defRPr>
            </a:lvl2pPr>
            <a:lvl3pPr marL="1257300" indent="-342900">
              <a:defRPr>
                <a:solidFill>
                  <a:schemeClr val="tx1"/>
                </a:solidFill>
                <a:latin typeface="Arial" charset="0"/>
                <a:ea typeface="宋体" pitchFamily="2" charset="-122"/>
              </a:defRPr>
            </a:lvl3pPr>
            <a:lvl4pPr marL="1714500" indent="-342900">
              <a:defRPr>
                <a:solidFill>
                  <a:schemeClr val="tx1"/>
                </a:solidFill>
                <a:latin typeface="Arial" charset="0"/>
                <a:ea typeface="宋体" pitchFamily="2" charset="-122"/>
              </a:defRPr>
            </a:lvl4pPr>
            <a:lvl5pPr marL="2171700" indent="-342900">
              <a:defRPr>
                <a:solidFill>
                  <a:schemeClr val="tx1"/>
                </a:solidFill>
                <a:latin typeface="Arial" charset="0"/>
                <a:ea typeface="宋体" pitchFamily="2" charset="-122"/>
              </a:defRPr>
            </a:lvl5pPr>
            <a:lvl6pPr marL="2628900" indent="-342900" fontAlgn="base">
              <a:spcBef>
                <a:spcPct val="0"/>
              </a:spcBef>
              <a:spcAft>
                <a:spcPct val="0"/>
              </a:spcAft>
              <a:defRPr>
                <a:solidFill>
                  <a:schemeClr val="tx1"/>
                </a:solidFill>
                <a:latin typeface="Arial" charset="0"/>
                <a:ea typeface="宋体" pitchFamily="2" charset="-122"/>
              </a:defRPr>
            </a:lvl6pPr>
            <a:lvl7pPr marL="3086100" indent="-342900" fontAlgn="base">
              <a:spcBef>
                <a:spcPct val="0"/>
              </a:spcBef>
              <a:spcAft>
                <a:spcPct val="0"/>
              </a:spcAft>
              <a:defRPr>
                <a:solidFill>
                  <a:schemeClr val="tx1"/>
                </a:solidFill>
                <a:latin typeface="Arial" charset="0"/>
                <a:ea typeface="宋体" pitchFamily="2" charset="-122"/>
              </a:defRPr>
            </a:lvl7pPr>
            <a:lvl8pPr marL="3543300" indent="-342900" fontAlgn="base">
              <a:spcBef>
                <a:spcPct val="0"/>
              </a:spcBef>
              <a:spcAft>
                <a:spcPct val="0"/>
              </a:spcAft>
              <a:defRPr>
                <a:solidFill>
                  <a:schemeClr val="tx1"/>
                </a:solidFill>
                <a:latin typeface="Arial" charset="0"/>
                <a:ea typeface="宋体" pitchFamily="2" charset="-122"/>
              </a:defRPr>
            </a:lvl8pPr>
            <a:lvl9pPr marL="4000500" indent="-342900" fontAlgn="base">
              <a:spcBef>
                <a:spcPct val="0"/>
              </a:spcBef>
              <a:spcAft>
                <a:spcPct val="0"/>
              </a:spcAft>
              <a:defRPr>
                <a:solidFill>
                  <a:schemeClr val="tx1"/>
                </a:solidFill>
                <a:latin typeface="Arial" charset="0"/>
                <a:ea typeface="宋体" pitchFamily="2" charset="-122"/>
              </a:defRPr>
            </a:lvl9pPr>
          </a:lstStyle>
          <a:p>
            <a:pPr>
              <a:spcBef>
                <a:spcPct val="50000"/>
              </a:spcBef>
            </a:pPr>
            <a:r>
              <a:rPr lang="zh-CN" altLang="en-US" sz="3200" b="1" dirty="0">
                <a:solidFill>
                  <a:srgbClr val="800000"/>
                </a:solidFill>
                <a:latin typeface="黑体" pitchFamily="49" charset="-122"/>
                <a:ea typeface="黑体" pitchFamily="49" charset="-122"/>
              </a:rPr>
              <a:t>应注意的问题：</a:t>
            </a:r>
          </a:p>
          <a:p>
            <a:pPr>
              <a:spcBef>
                <a:spcPct val="50000"/>
              </a:spcBef>
              <a:buFontTx/>
              <a:buAutoNum type="arabicPeriod"/>
            </a:pPr>
            <a:r>
              <a:rPr lang="zh-CN" altLang="en-US" sz="2400" b="1" dirty="0">
                <a:solidFill>
                  <a:srgbClr val="000066"/>
                </a:solidFill>
                <a:latin typeface="黑体" pitchFamily="49" charset="-122"/>
                <a:ea typeface="黑体" pitchFamily="49" charset="-122"/>
              </a:rPr>
              <a:t>所配置的标准溶液的浓度，应在吸光度和浓度呈直线关系的范围内。</a:t>
            </a:r>
          </a:p>
          <a:p>
            <a:pPr>
              <a:spcBef>
                <a:spcPct val="50000"/>
              </a:spcBef>
              <a:buFontTx/>
              <a:buAutoNum type="arabicPeriod"/>
            </a:pPr>
            <a:r>
              <a:rPr lang="zh-CN" altLang="en-US" sz="2400" b="1" dirty="0">
                <a:solidFill>
                  <a:srgbClr val="000066"/>
                </a:solidFill>
                <a:latin typeface="黑体" pitchFamily="49" charset="-122"/>
                <a:ea typeface="黑体" pitchFamily="49" charset="-122"/>
              </a:rPr>
              <a:t>由于雾化效率和火焰状态经常变动，标准曲线的斜率也随之变动，每次测定前应用标准溶液对吸光度进行检测。</a:t>
            </a:r>
          </a:p>
          <a:p>
            <a:pPr>
              <a:spcBef>
                <a:spcPct val="50000"/>
              </a:spcBef>
              <a:buFontTx/>
              <a:buAutoNum type="arabicPeriod"/>
            </a:pPr>
            <a:r>
              <a:rPr lang="zh-CN" altLang="en-US" sz="2400" b="1" dirty="0">
                <a:solidFill>
                  <a:srgbClr val="000066"/>
                </a:solidFill>
                <a:latin typeface="黑体" pitchFamily="49" charset="-122"/>
                <a:ea typeface="黑体" pitchFamily="49" charset="-122"/>
              </a:rPr>
              <a:t>在整个分析过程中操作条件应保持不变。</a:t>
            </a:r>
          </a:p>
          <a:p>
            <a:pPr>
              <a:spcBef>
                <a:spcPct val="50000"/>
              </a:spcBef>
              <a:buFontTx/>
              <a:buAutoNum type="arabicPeriod"/>
            </a:pPr>
            <a:r>
              <a:rPr lang="zh-CN" altLang="en-US" sz="2400" b="1" dirty="0">
                <a:solidFill>
                  <a:srgbClr val="000066"/>
                </a:solidFill>
                <a:latin typeface="黑体" pitchFamily="49" charset="-122"/>
                <a:ea typeface="黑体" pitchFamily="49" charset="-122"/>
              </a:rPr>
              <a:t>标准样品与待测试样的组成应保持一致。 </a:t>
            </a:r>
          </a:p>
          <a:p>
            <a:pPr>
              <a:spcBef>
                <a:spcPct val="50000"/>
              </a:spcBef>
              <a:buFontTx/>
              <a:buAutoNum type="arabicPeriod"/>
            </a:pPr>
            <a:endParaRPr lang="en-US" altLang="zh-CN" sz="2400" b="1" dirty="0">
              <a:ea typeface="仿宋_GB2312" pitchFamily="49" charset="-122"/>
            </a:endParaRPr>
          </a:p>
        </p:txBody>
      </p:sp>
    </p:spTree>
    <p:extLst>
      <p:ext uri="{BB962C8B-B14F-4D97-AF65-F5344CB8AC3E}">
        <p14:creationId xmlns:p14="http://schemas.microsoft.com/office/powerpoint/2010/main" val="100524900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txBox="1">
            <a:spLocks noChangeArrowheads="1"/>
          </p:cNvSpPr>
          <p:nvPr/>
        </p:nvSpPr>
        <p:spPr>
          <a:xfrm>
            <a:off x="304800" y="381000"/>
            <a:ext cx="7772400" cy="609600"/>
          </a:xfrm>
          <a:prstGeom prst="rect">
            <a:avLst/>
          </a:prstGeom>
        </p:spPr>
        <p:txBody>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ea typeface="宋体" pitchFamily="2" charset="-122"/>
              </a:defRPr>
            </a:lvl2pPr>
            <a:lvl3pPr algn="ctr" rtl="0" fontAlgn="base">
              <a:spcBef>
                <a:spcPct val="0"/>
              </a:spcBef>
              <a:spcAft>
                <a:spcPct val="0"/>
              </a:spcAft>
              <a:defRPr sz="4400">
                <a:solidFill>
                  <a:schemeClr val="tx2"/>
                </a:solidFill>
                <a:latin typeface="Arial" charset="0"/>
                <a:ea typeface="宋体" pitchFamily="2" charset="-122"/>
              </a:defRPr>
            </a:lvl3pPr>
            <a:lvl4pPr algn="ctr" rtl="0" fontAlgn="base">
              <a:spcBef>
                <a:spcPct val="0"/>
              </a:spcBef>
              <a:spcAft>
                <a:spcPct val="0"/>
              </a:spcAft>
              <a:defRPr sz="4400">
                <a:solidFill>
                  <a:schemeClr val="tx2"/>
                </a:solidFill>
                <a:latin typeface="Arial" charset="0"/>
                <a:ea typeface="宋体" pitchFamily="2" charset="-122"/>
              </a:defRPr>
            </a:lvl4pPr>
            <a:lvl5pPr algn="ctr" rtl="0" fontAlgn="base">
              <a:spcBef>
                <a:spcPct val="0"/>
              </a:spcBef>
              <a:spcAft>
                <a:spcPct val="0"/>
              </a:spcAft>
              <a:defRPr sz="4400">
                <a:solidFill>
                  <a:schemeClr val="tx2"/>
                </a:solidFill>
                <a:latin typeface="Arial" charset="0"/>
                <a:ea typeface="宋体" pitchFamily="2" charset="-122"/>
              </a:defRPr>
            </a:lvl5pPr>
            <a:lvl6pPr marL="457200" algn="ctr" rtl="0" fontAlgn="base">
              <a:spcBef>
                <a:spcPct val="0"/>
              </a:spcBef>
              <a:spcAft>
                <a:spcPct val="0"/>
              </a:spcAft>
              <a:defRPr sz="4400">
                <a:solidFill>
                  <a:schemeClr val="tx2"/>
                </a:solidFill>
                <a:latin typeface="Arial" charset="0"/>
                <a:ea typeface="宋体" pitchFamily="2" charset="-122"/>
              </a:defRPr>
            </a:lvl6pPr>
            <a:lvl7pPr marL="914400" algn="ctr" rtl="0" fontAlgn="base">
              <a:spcBef>
                <a:spcPct val="0"/>
              </a:spcBef>
              <a:spcAft>
                <a:spcPct val="0"/>
              </a:spcAft>
              <a:defRPr sz="4400">
                <a:solidFill>
                  <a:schemeClr val="tx2"/>
                </a:solidFill>
                <a:latin typeface="Arial" charset="0"/>
                <a:ea typeface="宋体" pitchFamily="2" charset="-122"/>
              </a:defRPr>
            </a:lvl7pPr>
            <a:lvl8pPr marL="1371600" algn="ctr" rtl="0" fontAlgn="base">
              <a:spcBef>
                <a:spcPct val="0"/>
              </a:spcBef>
              <a:spcAft>
                <a:spcPct val="0"/>
              </a:spcAft>
              <a:defRPr sz="4400">
                <a:solidFill>
                  <a:schemeClr val="tx2"/>
                </a:solidFill>
                <a:latin typeface="Arial" charset="0"/>
                <a:ea typeface="宋体" pitchFamily="2" charset="-122"/>
              </a:defRPr>
            </a:lvl8pPr>
            <a:lvl9pPr marL="1828800" algn="ctr" rtl="0" fontAlgn="base">
              <a:spcBef>
                <a:spcPct val="0"/>
              </a:spcBef>
              <a:spcAft>
                <a:spcPct val="0"/>
              </a:spcAft>
              <a:defRPr sz="4400">
                <a:solidFill>
                  <a:schemeClr val="tx2"/>
                </a:solidFill>
                <a:latin typeface="Arial" charset="0"/>
                <a:ea typeface="宋体" pitchFamily="2" charset="-122"/>
              </a:defRPr>
            </a:lvl9pPr>
          </a:lstStyle>
          <a:p>
            <a:r>
              <a:rPr lang="zh-CN" altLang="en-US" sz="3200" smtClean="0">
                <a:solidFill>
                  <a:srgbClr val="0000CC"/>
                </a:solidFill>
                <a:latin typeface="黑体" pitchFamily="49" charset="-122"/>
                <a:ea typeface="黑体" pitchFamily="49" charset="-122"/>
              </a:rPr>
              <a:t>2.标准加入法</a:t>
            </a:r>
            <a:endParaRPr lang="zh-CN" altLang="zh-CN" sz="4800">
              <a:solidFill>
                <a:srgbClr val="0000CC"/>
              </a:solidFill>
              <a:latin typeface="黑体" pitchFamily="49" charset="-122"/>
              <a:ea typeface="黑体" pitchFamily="49" charset="-122"/>
            </a:endParaRPr>
          </a:p>
        </p:txBody>
      </p:sp>
      <p:sp>
        <p:nvSpPr>
          <p:cNvPr id="4" name="Text Box 3"/>
          <p:cNvSpPr txBox="1">
            <a:spLocks noChangeArrowheads="1"/>
          </p:cNvSpPr>
          <p:nvPr/>
        </p:nvSpPr>
        <p:spPr bwMode="auto">
          <a:xfrm>
            <a:off x="381000" y="1143000"/>
            <a:ext cx="8458200" cy="3306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just">
              <a:lnSpc>
                <a:spcPct val="120000"/>
              </a:lnSpc>
            </a:pPr>
            <a:r>
              <a:rPr lang="zh-CN" altLang="en-US" sz="2600" b="1" dirty="0">
                <a:solidFill>
                  <a:srgbClr val="0000CC"/>
                </a:solidFill>
                <a:latin typeface="宋体" pitchFamily="2" charset="-122"/>
              </a:rPr>
              <a:t>   </a:t>
            </a:r>
            <a:r>
              <a:rPr lang="zh-CN" altLang="en-US" sz="2600" dirty="0">
                <a:solidFill>
                  <a:srgbClr val="000066"/>
                </a:solidFill>
                <a:ea typeface="黑体" pitchFamily="49" charset="-122"/>
              </a:rPr>
              <a:t>取若干份体积相同的试液</a:t>
            </a:r>
            <a:r>
              <a:rPr lang="en-US" altLang="zh-CN" sz="2600" dirty="0">
                <a:solidFill>
                  <a:srgbClr val="000066"/>
                </a:solidFill>
                <a:ea typeface="黑体" pitchFamily="49" charset="-122"/>
              </a:rPr>
              <a:t>，</a:t>
            </a:r>
            <a:r>
              <a:rPr lang="zh-CN" altLang="en-US" sz="2600" dirty="0">
                <a:solidFill>
                  <a:srgbClr val="000066"/>
                </a:solidFill>
                <a:ea typeface="黑体" pitchFamily="49" charset="-122"/>
              </a:rPr>
              <a:t>依次按比例加入不同量的待测物的标准溶液</a:t>
            </a:r>
            <a:r>
              <a:rPr lang="en-US" altLang="zh-CN" sz="2600" dirty="0">
                <a:solidFill>
                  <a:srgbClr val="000066"/>
                </a:solidFill>
                <a:ea typeface="黑体" pitchFamily="49" charset="-122"/>
              </a:rPr>
              <a:t>，</a:t>
            </a:r>
            <a:r>
              <a:rPr lang="zh-CN" altLang="en-US" sz="2600" dirty="0">
                <a:solidFill>
                  <a:srgbClr val="000066"/>
                </a:solidFill>
                <a:ea typeface="黑体" pitchFamily="49" charset="-122"/>
              </a:rPr>
              <a:t>定容后浓度依次为</a:t>
            </a:r>
          </a:p>
          <a:p>
            <a:pPr algn="just">
              <a:lnSpc>
                <a:spcPct val="120000"/>
              </a:lnSpc>
            </a:pPr>
            <a:r>
              <a:rPr lang="zh-CN" altLang="en-US" sz="2600" dirty="0">
                <a:solidFill>
                  <a:srgbClr val="000066"/>
                </a:solidFill>
                <a:ea typeface="黑体" pitchFamily="49" charset="-122"/>
              </a:rPr>
              <a:t>        </a:t>
            </a:r>
            <a:r>
              <a:rPr lang="en-US" altLang="zh-CN" sz="2600" i="1" dirty="0">
                <a:solidFill>
                  <a:srgbClr val="000066"/>
                </a:solidFill>
                <a:ea typeface="黑体" pitchFamily="49" charset="-122"/>
              </a:rPr>
              <a:t>c</a:t>
            </a:r>
            <a:r>
              <a:rPr lang="en-US" altLang="zh-CN" sz="2600" baseline="-25000" dirty="0">
                <a:solidFill>
                  <a:srgbClr val="000066"/>
                </a:solidFill>
                <a:ea typeface="黑体" pitchFamily="49" charset="-122"/>
              </a:rPr>
              <a:t>x</a:t>
            </a:r>
            <a:r>
              <a:rPr lang="en-US" altLang="zh-CN" sz="2600" dirty="0">
                <a:solidFill>
                  <a:srgbClr val="000066"/>
                </a:solidFill>
                <a:ea typeface="黑体" pitchFamily="49" charset="-122"/>
              </a:rPr>
              <a:t> ， </a:t>
            </a:r>
            <a:r>
              <a:rPr lang="en-US" altLang="zh-CN" sz="2600" i="1" dirty="0">
                <a:solidFill>
                  <a:srgbClr val="000066"/>
                </a:solidFill>
                <a:ea typeface="黑体" pitchFamily="49" charset="-122"/>
              </a:rPr>
              <a:t>c</a:t>
            </a:r>
            <a:r>
              <a:rPr lang="en-US" altLang="zh-CN" sz="2600" baseline="-25000" dirty="0">
                <a:solidFill>
                  <a:srgbClr val="000066"/>
                </a:solidFill>
                <a:ea typeface="黑体" pitchFamily="49" charset="-122"/>
              </a:rPr>
              <a:t>x</a:t>
            </a:r>
            <a:r>
              <a:rPr lang="en-US" altLang="zh-CN" sz="2600" dirty="0">
                <a:solidFill>
                  <a:srgbClr val="000066"/>
                </a:solidFill>
                <a:ea typeface="黑体" pitchFamily="49" charset="-122"/>
              </a:rPr>
              <a:t> +</a:t>
            </a:r>
            <a:r>
              <a:rPr lang="en-US" altLang="zh-CN" sz="2600" i="1" dirty="0">
                <a:solidFill>
                  <a:srgbClr val="000066"/>
                </a:solidFill>
                <a:ea typeface="黑体" pitchFamily="49" charset="-122"/>
              </a:rPr>
              <a:t>c</a:t>
            </a:r>
            <a:r>
              <a:rPr lang="en-US" altLang="zh-CN" sz="2600" baseline="-25000" dirty="0">
                <a:solidFill>
                  <a:srgbClr val="000066"/>
                </a:solidFill>
                <a:ea typeface="黑体" pitchFamily="49" charset="-122"/>
              </a:rPr>
              <a:t>0</a:t>
            </a:r>
            <a:r>
              <a:rPr lang="en-US" altLang="zh-CN" sz="2600" dirty="0">
                <a:solidFill>
                  <a:srgbClr val="000066"/>
                </a:solidFill>
                <a:ea typeface="黑体" pitchFamily="49" charset="-122"/>
              </a:rPr>
              <a:t> ， </a:t>
            </a:r>
            <a:r>
              <a:rPr lang="en-US" altLang="zh-CN" sz="2600" i="1" dirty="0">
                <a:solidFill>
                  <a:srgbClr val="000066"/>
                </a:solidFill>
                <a:ea typeface="黑体" pitchFamily="49" charset="-122"/>
              </a:rPr>
              <a:t>c</a:t>
            </a:r>
            <a:r>
              <a:rPr lang="en-US" altLang="zh-CN" sz="2600" baseline="-25000" dirty="0">
                <a:solidFill>
                  <a:srgbClr val="000066"/>
                </a:solidFill>
                <a:ea typeface="黑体" pitchFamily="49" charset="-122"/>
              </a:rPr>
              <a:t>x</a:t>
            </a:r>
            <a:r>
              <a:rPr lang="en-US" altLang="zh-CN" sz="2600" dirty="0">
                <a:solidFill>
                  <a:srgbClr val="000066"/>
                </a:solidFill>
                <a:ea typeface="黑体" pitchFamily="49" charset="-122"/>
              </a:rPr>
              <a:t> +2</a:t>
            </a:r>
            <a:r>
              <a:rPr lang="en-US" altLang="zh-CN" sz="2600" i="1" dirty="0">
                <a:solidFill>
                  <a:srgbClr val="000066"/>
                </a:solidFill>
                <a:ea typeface="黑体" pitchFamily="49" charset="-122"/>
              </a:rPr>
              <a:t>c</a:t>
            </a:r>
            <a:r>
              <a:rPr lang="en-US" altLang="zh-CN" sz="2600" baseline="-25000" dirty="0">
                <a:solidFill>
                  <a:srgbClr val="000066"/>
                </a:solidFill>
                <a:ea typeface="黑体" pitchFamily="49" charset="-122"/>
              </a:rPr>
              <a:t>0</a:t>
            </a:r>
            <a:r>
              <a:rPr lang="en-US" altLang="zh-CN" sz="2600" dirty="0">
                <a:solidFill>
                  <a:srgbClr val="000066"/>
                </a:solidFill>
                <a:ea typeface="黑体" pitchFamily="49" charset="-122"/>
              </a:rPr>
              <a:t> ， </a:t>
            </a:r>
            <a:r>
              <a:rPr lang="en-US" altLang="zh-CN" sz="2600" i="1" dirty="0">
                <a:solidFill>
                  <a:srgbClr val="000066"/>
                </a:solidFill>
                <a:ea typeface="黑体" pitchFamily="49" charset="-122"/>
              </a:rPr>
              <a:t>c</a:t>
            </a:r>
            <a:r>
              <a:rPr lang="en-US" altLang="zh-CN" sz="2600" baseline="-25000" dirty="0">
                <a:solidFill>
                  <a:srgbClr val="000066"/>
                </a:solidFill>
                <a:ea typeface="黑体" pitchFamily="49" charset="-122"/>
              </a:rPr>
              <a:t>x</a:t>
            </a:r>
            <a:r>
              <a:rPr lang="en-US" altLang="zh-CN" sz="2600" dirty="0">
                <a:solidFill>
                  <a:srgbClr val="000066"/>
                </a:solidFill>
                <a:ea typeface="黑体" pitchFamily="49" charset="-122"/>
              </a:rPr>
              <a:t> +3</a:t>
            </a:r>
            <a:r>
              <a:rPr lang="en-US" altLang="zh-CN" sz="2600" i="1" dirty="0">
                <a:solidFill>
                  <a:srgbClr val="000066"/>
                </a:solidFill>
                <a:ea typeface="黑体" pitchFamily="49" charset="-122"/>
              </a:rPr>
              <a:t>c</a:t>
            </a:r>
            <a:r>
              <a:rPr lang="en-US" altLang="zh-CN" sz="2600" baseline="-25000" dirty="0">
                <a:solidFill>
                  <a:srgbClr val="000066"/>
                </a:solidFill>
                <a:ea typeface="黑体" pitchFamily="49" charset="-122"/>
              </a:rPr>
              <a:t>0</a:t>
            </a:r>
            <a:r>
              <a:rPr lang="en-US" altLang="zh-CN" sz="2600" i="1" dirty="0">
                <a:solidFill>
                  <a:srgbClr val="000066"/>
                </a:solidFill>
                <a:ea typeface="黑体" pitchFamily="49" charset="-122"/>
              </a:rPr>
              <a:t> </a:t>
            </a:r>
            <a:r>
              <a:rPr lang="en-US" altLang="zh-CN" sz="2600" dirty="0">
                <a:solidFill>
                  <a:srgbClr val="000066"/>
                </a:solidFill>
                <a:ea typeface="黑体" pitchFamily="49" charset="-122"/>
              </a:rPr>
              <a:t>， </a:t>
            </a:r>
            <a:r>
              <a:rPr lang="en-US" altLang="zh-CN" sz="2600" i="1" dirty="0">
                <a:solidFill>
                  <a:srgbClr val="000066"/>
                </a:solidFill>
                <a:ea typeface="黑体" pitchFamily="49" charset="-122"/>
              </a:rPr>
              <a:t>c</a:t>
            </a:r>
            <a:r>
              <a:rPr lang="en-US" altLang="zh-CN" sz="2600" baseline="-25000" dirty="0">
                <a:solidFill>
                  <a:srgbClr val="000066"/>
                </a:solidFill>
                <a:ea typeface="黑体" pitchFamily="49" charset="-122"/>
              </a:rPr>
              <a:t>x</a:t>
            </a:r>
            <a:r>
              <a:rPr lang="en-US" altLang="zh-CN" sz="2600" dirty="0">
                <a:solidFill>
                  <a:srgbClr val="000066"/>
                </a:solidFill>
                <a:ea typeface="黑体" pitchFamily="49" charset="-122"/>
              </a:rPr>
              <a:t> +4 </a:t>
            </a:r>
            <a:r>
              <a:rPr lang="en-US" altLang="zh-CN" sz="2600" i="1" dirty="0">
                <a:solidFill>
                  <a:srgbClr val="000066"/>
                </a:solidFill>
                <a:ea typeface="黑体" pitchFamily="49" charset="-122"/>
              </a:rPr>
              <a:t>c</a:t>
            </a:r>
            <a:r>
              <a:rPr lang="en-US" altLang="zh-CN" sz="2600" baseline="-25000" dirty="0">
                <a:solidFill>
                  <a:srgbClr val="000066"/>
                </a:solidFill>
                <a:ea typeface="黑体" pitchFamily="49" charset="-122"/>
              </a:rPr>
              <a:t>0</a:t>
            </a:r>
            <a:r>
              <a:rPr lang="zh-CN" altLang="en-US" sz="2600" dirty="0">
                <a:solidFill>
                  <a:srgbClr val="000066"/>
                </a:solidFill>
                <a:ea typeface="黑体" pitchFamily="49" charset="-122"/>
              </a:rPr>
              <a:t> </a:t>
            </a:r>
            <a:r>
              <a:rPr lang="en-US" altLang="zh-CN" sz="2600" dirty="0">
                <a:solidFill>
                  <a:srgbClr val="000066"/>
                </a:solidFill>
                <a:ea typeface="黑体" pitchFamily="49" charset="-122"/>
              </a:rPr>
              <a:t>，</a:t>
            </a:r>
            <a:r>
              <a:rPr lang="zh-CN" altLang="en-US" sz="2600" dirty="0">
                <a:solidFill>
                  <a:srgbClr val="000066"/>
                </a:solidFill>
                <a:ea typeface="黑体" pitchFamily="49" charset="-122"/>
              </a:rPr>
              <a:t> </a:t>
            </a:r>
            <a:r>
              <a:rPr lang="en-US" altLang="zh-CN" sz="2600" dirty="0">
                <a:solidFill>
                  <a:srgbClr val="000066"/>
                </a:solidFill>
                <a:ea typeface="黑体" pitchFamily="49" charset="-122"/>
              </a:rPr>
              <a:t>…</a:t>
            </a:r>
          </a:p>
          <a:p>
            <a:pPr algn="just">
              <a:lnSpc>
                <a:spcPct val="150000"/>
              </a:lnSpc>
            </a:pPr>
            <a:r>
              <a:rPr lang="en-US" altLang="zh-CN" sz="2600" dirty="0">
                <a:solidFill>
                  <a:srgbClr val="000066"/>
                </a:solidFill>
                <a:ea typeface="黑体" pitchFamily="49" charset="-122"/>
              </a:rPr>
              <a:t>     </a:t>
            </a:r>
            <a:r>
              <a:rPr lang="zh-CN" altLang="en-US" sz="2600" dirty="0">
                <a:solidFill>
                  <a:srgbClr val="000066"/>
                </a:solidFill>
                <a:ea typeface="黑体" pitchFamily="49" charset="-122"/>
              </a:rPr>
              <a:t>分别测得吸光度为：</a:t>
            </a:r>
            <a:r>
              <a:rPr lang="en-US" altLang="zh-CN" sz="2600" i="1" dirty="0">
                <a:solidFill>
                  <a:srgbClr val="000066"/>
                </a:solidFill>
                <a:ea typeface="黑体" pitchFamily="49" charset="-122"/>
              </a:rPr>
              <a:t>A</a:t>
            </a:r>
            <a:r>
              <a:rPr lang="en-US" altLang="zh-CN" sz="2600" baseline="-25000" dirty="0">
                <a:solidFill>
                  <a:srgbClr val="000066"/>
                </a:solidFill>
                <a:ea typeface="黑体" pitchFamily="49" charset="-122"/>
              </a:rPr>
              <a:t>X</a:t>
            </a:r>
            <a:r>
              <a:rPr lang="en-US" altLang="zh-CN" sz="2600" dirty="0">
                <a:solidFill>
                  <a:srgbClr val="000066"/>
                </a:solidFill>
                <a:ea typeface="黑体" pitchFamily="49" charset="-122"/>
              </a:rPr>
              <a:t>，</a:t>
            </a:r>
            <a:r>
              <a:rPr lang="en-US" altLang="zh-CN" sz="2600" i="1" dirty="0">
                <a:solidFill>
                  <a:srgbClr val="000066"/>
                </a:solidFill>
                <a:ea typeface="黑体" pitchFamily="49" charset="-122"/>
              </a:rPr>
              <a:t>A</a:t>
            </a:r>
            <a:r>
              <a:rPr lang="en-US" altLang="zh-CN" sz="2600" baseline="-25000" dirty="0">
                <a:solidFill>
                  <a:srgbClr val="000066"/>
                </a:solidFill>
                <a:ea typeface="黑体" pitchFamily="49" charset="-122"/>
              </a:rPr>
              <a:t>1</a:t>
            </a:r>
            <a:r>
              <a:rPr lang="en-US" altLang="zh-CN" sz="2600" dirty="0">
                <a:solidFill>
                  <a:srgbClr val="000066"/>
                </a:solidFill>
                <a:ea typeface="黑体" pitchFamily="49" charset="-122"/>
              </a:rPr>
              <a:t>，</a:t>
            </a:r>
            <a:r>
              <a:rPr lang="en-US" altLang="zh-CN" sz="2600" i="1" dirty="0">
                <a:solidFill>
                  <a:srgbClr val="000066"/>
                </a:solidFill>
                <a:ea typeface="黑体" pitchFamily="49" charset="-122"/>
              </a:rPr>
              <a:t>A</a:t>
            </a:r>
            <a:r>
              <a:rPr lang="en-US" altLang="zh-CN" sz="2600" baseline="-25000" dirty="0">
                <a:solidFill>
                  <a:srgbClr val="000066"/>
                </a:solidFill>
                <a:ea typeface="黑体" pitchFamily="49" charset="-122"/>
              </a:rPr>
              <a:t>2</a:t>
            </a:r>
            <a:r>
              <a:rPr lang="en-US" altLang="zh-CN" sz="2600" dirty="0">
                <a:solidFill>
                  <a:srgbClr val="000066"/>
                </a:solidFill>
                <a:ea typeface="黑体" pitchFamily="49" charset="-122"/>
              </a:rPr>
              <a:t>，</a:t>
            </a:r>
            <a:r>
              <a:rPr lang="en-US" altLang="zh-CN" sz="2600" i="1" dirty="0">
                <a:solidFill>
                  <a:srgbClr val="000066"/>
                </a:solidFill>
                <a:ea typeface="黑体" pitchFamily="49" charset="-122"/>
              </a:rPr>
              <a:t>A</a:t>
            </a:r>
            <a:r>
              <a:rPr lang="en-US" altLang="zh-CN" sz="2600" baseline="-25000" dirty="0">
                <a:solidFill>
                  <a:srgbClr val="000066"/>
                </a:solidFill>
                <a:ea typeface="黑体" pitchFamily="49" charset="-122"/>
              </a:rPr>
              <a:t>3</a:t>
            </a:r>
            <a:r>
              <a:rPr lang="en-US" altLang="zh-CN" sz="2600" dirty="0">
                <a:solidFill>
                  <a:srgbClr val="000066"/>
                </a:solidFill>
                <a:ea typeface="黑体" pitchFamily="49" charset="-122"/>
              </a:rPr>
              <a:t>，</a:t>
            </a:r>
            <a:r>
              <a:rPr lang="en-US" altLang="zh-CN" sz="2600" i="1" dirty="0">
                <a:solidFill>
                  <a:srgbClr val="000066"/>
                </a:solidFill>
                <a:ea typeface="黑体" pitchFamily="49" charset="-122"/>
              </a:rPr>
              <a:t>A</a:t>
            </a:r>
            <a:r>
              <a:rPr lang="en-US" altLang="zh-CN" sz="2600" baseline="-25000" dirty="0">
                <a:solidFill>
                  <a:srgbClr val="000066"/>
                </a:solidFill>
                <a:ea typeface="黑体" pitchFamily="49" charset="-122"/>
              </a:rPr>
              <a:t>4 </a:t>
            </a:r>
            <a:r>
              <a:rPr lang="en-US" altLang="zh-CN" sz="2600" dirty="0">
                <a:solidFill>
                  <a:srgbClr val="000066"/>
                </a:solidFill>
                <a:ea typeface="黑体" pitchFamily="49" charset="-122"/>
              </a:rPr>
              <a:t>，</a:t>
            </a:r>
            <a:r>
              <a:rPr lang="en-US" altLang="zh-CN" sz="2600" baseline="-25000" dirty="0">
                <a:solidFill>
                  <a:srgbClr val="000066"/>
                </a:solidFill>
                <a:ea typeface="黑体" pitchFamily="49" charset="-122"/>
              </a:rPr>
              <a:t> </a:t>
            </a:r>
            <a:r>
              <a:rPr lang="en-US" altLang="zh-CN" sz="2600" dirty="0">
                <a:solidFill>
                  <a:srgbClr val="000066"/>
                </a:solidFill>
                <a:ea typeface="黑体" pitchFamily="49" charset="-122"/>
              </a:rPr>
              <a:t>…。</a:t>
            </a:r>
          </a:p>
          <a:p>
            <a:pPr algn="just">
              <a:lnSpc>
                <a:spcPct val="150000"/>
              </a:lnSpc>
            </a:pPr>
            <a:r>
              <a:rPr lang="en-US" altLang="zh-CN" sz="2600" dirty="0">
                <a:solidFill>
                  <a:srgbClr val="000066"/>
                </a:solidFill>
                <a:ea typeface="黑体" pitchFamily="49" charset="-122"/>
              </a:rPr>
              <a:t>     </a:t>
            </a:r>
            <a:r>
              <a:rPr lang="zh-CN" altLang="en-US" sz="2600" dirty="0">
                <a:solidFill>
                  <a:srgbClr val="000066"/>
                </a:solidFill>
                <a:ea typeface="黑体" pitchFamily="49" charset="-122"/>
              </a:rPr>
              <a:t>以</a:t>
            </a:r>
            <a:r>
              <a:rPr lang="en-US" altLang="zh-CN" sz="2600" i="1" dirty="0">
                <a:solidFill>
                  <a:srgbClr val="000066"/>
                </a:solidFill>
                <a:ea typeface="黑体" pitchFamily="49" charset="-122"/>
              </a:rPr>
              <a:t>A</a:t>
            </a:r>
            <a:r>
              <a:rPr lang="zh-CN" altLang="en-US" sz="2600" dirty="0">
                <a:solidFill>
                  <a:srgbClr val="000066"/>
                </a:solidFill>
                <a:ea typeface="黑体" pitchFamily="49" charset="-122"/>
              </a:rPr>
              <a:t>对浓度</a:t>
            </a:r>
            <a:r>
              <a:rPr lang="en-US" altLang="zh-CN" sz="2600" i="1" dirty="0">
                <a:solidFill>
                  <a:srgbClr val="000066"/>
                </a:solidFill>
                <a:ea typeface="黑体" pitchFamily="49" charset="-122"/>
              </a:rPr>
              <a:t>c</a:t>
            </a:r>
            <a:r>
              <a:rPr lang="zh-CN" altLang="en-US" sz="2600" dirty="0">
                <a:solidFill>
                  <a:srgbClr val="000066"/>
                </a:solidFill>
                <a:ea typeface="黑体" pitchFamily="49" charset="-122"/>
              </a:rPr>
              <a:t>做图得一直线，</a:t>
            </a:r>
          </a:p>
          <a:p>
            <a:pPr algn="just">
              <a:lnSpc>
                <a:spcPct val="150000"/>
              </a:lnSpc>
            </a:pPr>
            <a:r>
              <a:rPr lang="zh-CN" altLang="en-US" sz="2600" dirty="0">
                <a:solidFill>
                  <a:srgbClr val="000066"/>
                </a:solidFill>
                <a:ea typeface="黑体" pitchFamily="49" charset="-122"/>
              </a:rPr>
              <a:t>     图中</a:t>
            </a:r>
            <a:r>
              <a:rPr lang="en-US" altLang="zh-CN" sz="2600" i="1" dirty="0">
                <a:solidFill>
                  <a:srgbClr val="000066"/>
                </a:solidFill>
                <a:ea typeface="黑体" pitchFamily="49" charset="-122"/>
              </a:rPr>
              <a:t>c</a:t>
            </a:r>
            <a:r>
              <a:rPr lang="en-US" altLang="zh-CN" sz="2600" baseline="-25000" dirty="0">
                <a:solidFill>
                  <a:srgbClr val="000066"/>
                </a:solidFill>
                <a:ea typeface="黑体" pitchFamily="49" charset="-122"/>
              </a:rPr>
              <a:t>x</a:t>
            </a:r>
            <a:r>
              <a:rPr lang="zh-CN" altLang="en-US" sz="2600" dirty="0">
                <a:solidFill>
                  <a:srgbClr val="000066"/>
                </a:solidFill>
                <a:ea typeface="黑体" pitchFamily="49" charset="-122"/>
              </a:rPr>
              <a:t>点即为稀释后的待测溶液浓度。</a:t>
            </a:r>
          </a:p>
        </p:txBody>
      </p:sp>
      <p:graphicFrame>
        <p:nvGraphicFramePr>
          <p:cNvPr id="5" name="Object 4"/>
          <p:cNvGraphicFramePr>
            <a:graphicFrameLocks noChangeAspect="1"/>
          </p:cNvGraphicFramePr>
          <p:nvPr>
            <p:extLst>
              <p:ext uri="{D42A27DB-BD31-4B8C-83A1-F6EECF244321}">
                <p14:modId xmlns:p14="http://schemas.microsoft.com/office/powerpoint/2010/main" val="1840051617"/>
              </p:ext>
            </p:extLst>
          </p:nvPr>
        </p:nvGraphicFramePr>
        <p:xfrm>
          <a:off x="3124200" y="4462463"/>
          <a:ext cx="3581400" cy="1874838"/>
        </p:xfrm>
        <a:graphic>
          <a:graphicData uri="http://schemas.openxmlformats.org/presentationml/2006/ole">
            <mc:AlternateContent xmlns:mc="http://schemas.openxmlformats.org/markup-compatibility/2006">
              <mc:Choice xmlns:v="urn:schemas-microsoft-com:vml" Requires="v">
                <p:oleObj spid="_x0000_s134156" name="BMP 图象" r:id="rId3" imgW="2676899" imgH="1400000" progId="Paint.Picture">
                  <p:embed/>
                </p:oleObj>
              </mc:Choice>
              <mc:Fallback>
                <p:oleObj name="BMP 图象" r:id="rId3" imgW="2676899" imgH="1400000" progId="Paint.Picture">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24200" y="4462463"/>
                        <a:ext cx="3581400" cy="1874838"/>
                      </a:xfrm>
                      <a:prstGeom prst="rect">
                        <a:avLst/>
                      </a:prstGeom>
                      <a:noFill/>
                      <a:ln w="12700" cap="sq">
                        <a:solidFill>
                          <a:srgbClr val="FF33CC"/>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3264662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wipe(left)">
                                      <p:cBhvr>
                                        <p:cTn id="12" dur="5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animEffect transition="in" filter="wipe(left)">
                                      <p:cBhvr>
                                        <p:cTn id="17" dur="500"/>
                                        <p:tgtEl>
                                          <p:spTgt spid="4">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4">
                                            <p:txEl>
                                              <p:pRg st="2" end="2"/>
                                            </p:txEl>
                                          </p:spTgt>
                                        </p:tgtEl>
                                        <p:attrNameLst>
                                          <p:attrName>style.visibility</p:attrName>
                                        </p:attrNameLst>
                                      </p:cBhvr>
                                      <p:to>
                                        <p:strVal val="visible"/>
                                      </p:to>
                                    </p:set>
                                    <p:animEffect transition="in" filter="wipe(left)">
                                      <p:cBhvr>
                                        <p:cTn id="22" dur="500"/>
                                        <p:tgtEl>
                                          <p:spTgt spid="4">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4">
                                            <p:txEl>
                                              <p:pRg st="3" end="3"/>
                                            </p:txEl>
                                          </p:spTgt>
                                        </p:tgtEl>
                                        <p:attrNameLst>
                                          <p:attrName>style.visibility</p:attrName>
                                        </p:attrNameLst>
                                      </p:cBhvr>
                                      <p:to>
                                        <p:strVal val="visible"/>
                                      </p:to>
                                    </p:set>
                                    <p:animEffect transition="in" filter="wipe(left)">
                                      <p:cBhvr>
                                        <p:cTn id="27" dur="500"/>
                                        <p:tgtEl>
                                          <p:spTgt spid="4">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4">
                                            <p:txEl>
                                              <p:pRg st="4" end="4"/>
                                            </p:txEl>
                                          </p:spTgt>
                                        </p:tgtEl>
                                        <p:attrNameLst>
                                          <p:attrName>style.visibility</p:attrName>
                                        </p:attrNameLst>
                                      </p:cBhvr>
                                      <p:to>
                                        <p:strVal val="visible"/>
                                      </p:to>
                                    </p:set>
                                    <p:animEffect transition="in" filter="wipe(left)">
                                      <p:cBhvr>
                                        <p:cTn id="32" dur="500"/>
                                        <p:tgtEl>
                                          <p:spTgt spid="4">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wipe(left)">
                                      <p:cBhvr>
                                        <p:cTn id="3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utoUpdateAnimBg="0" advAuto="0"/>
      <p:bldP spid="4" grpId="0" build="p" autoUpdateAnimBg="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Text Box 2"/>
          <p:cNvSpPr txBox="1">
            <a:spLocks noChangeArrowheads="1"/>
          </p:cNvSpPr>
          <p:nvPr/>
        </p:nvSpPr>
        <p:spPr bwMode="auto">
          <a:xfrm>
            <a:off x="381000" y="685800"/>
            <a:ext cx="8382000" cy="40934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a:solidFill>
                  <a:schemeClr val="tx1"/>
                </a:solidFill>
                <a:latin typeface="Arial" charset="0"/>
                <a:ea typeface="宋体" pitchFamily="2" charset="-122"/>
              </a:defRPr>
            </a:lvl1pPr>
            <a:lvl2pPr marL="800100" indent="-342900">
              <a:defRPr>
                <a:solidFill>
                  <a:schemeClr val="tx1"/>
                </a:solidFill>
                <a:latin typeface="Arial" charset="0"/>
                <a:ea typeface="宋体" pitchFamily="2" charset="-122"/>
              </a:defRPr>
            </a:lvl2pPr>
            <a:lvl3pPr marL="1257300" indent="-342900">
              <a:defRPr>
                <a:solidFill>
                  <a:schemeClr val="tx1"/>
                </a:solidFill>
                <a:latin typeface="Arial" charset="0"/>
                <a:ea typeface="宋体" pitchFamily="2" charset="-122"/>
              </a:defRPr>
            </a:lvl3pPr>
            <a:lvl4pPr marL="1714500" indent="-342900">
              <a:defRPr>
                <a:solidFill>
                  <a:schemeClr val="tx1"/>
                </a:solidFill>
                <a:latin typeface="Arial" charset="0"/>
                <a:ea typeface="宋体" pitchFamily="2" charset="-122"/>
              </a:defRPr>
            </a:lvl4pPr>
            <a:lvl5pPr marL="2171700" indent="-342900">
              <a:defRPr>
                <a:solidFill>
                  <a:schemeClr val="tx1"/>
                </a:solidFill>
                <a:latin typeface="Arial" charset="0"/>
                <a:ea typeface="宋体" pitchFamily="2" charset="-122"/>
              </a:defRPr>
            </a:lvl5pPr>
            <a:lvl6pPr marL="2628900" indent="-342900" fontAlgn="base">
              <a:spcBef>
                <a:spcPct val="0"/>
              </a:spcBef>
              <a:spcAft>
                <a:spcPct val="0"/>
              </a:spcAft>
              <a:defRPr>
                <a:solidFill>
                  <a:schemeClr val="tx1"/>
                </a:solidFill>
                <a:latin typeface="Arial" charset="0"/>
                <a:ea typeface="宋体" pitchFamily="2" charset="-122"/>
              </a:defRPr>
            </a:lvl6pPr>
            <a:lvl7pPr marL="3086100" indent="-342900" fontAlgn="base">
              <a:spcBef>
                <a:spcPct val="0"/>
              </a:spcBef>
              <a:spcAft>
                <a:spcPct val="0"/>
              </a:spcAft>
              <a:defRPr>
                <a:solidFill>
                  <a:schemeClr val="tx1"/>
                </a:solidFill>
                <a:latin typeface="Arial" charset="0"/>
                <a:ea typeface="宋体" pitchFamily="2" charset="-122"/>
              </a:defRPr>
            </a:lvl7pPr>
            <a:lvl8pPr marL="3543300" indent="-342900" fontAlgn="base">
              <a:spcBef>
                <a:spcPct val="0"/>
              </a:spcBef>
              <a:spcAft>
                <a:spcPct val="0"/>
              </a:spcAft>
              <a:defRPr>
                <a:solidFill>
                  <a:schemeClr val="tx1"/>
                </a:solidFill>
                <a:latin typeface="Arial" charset="0"/>
                <a:ea typeface="宋体" pitchFamily="2" charset="-122"/>
              </a:defRPr>
            </a:lvl8pPr>
            <a:lvl9pPr marL="4000500" indent="-342900" fontAlgn="base">
              <a:spcBef>
                <a:spcPct val="0"/>
              </a:spcBef>
              <a:spcAft>
                <a:spcPct val="0"/>
              </a:spcAft>
              <a:defRPr>
                <a:solidFill>
                  <a:schemeClr val="tx1"/>
                </a:solidFill>
                <a:latin typeface="Arial" charset="0"/>
                <a:ea typeface="宋体" pitchFamily="2" charset="-122"/>
              </a:defRPr>
            </a:lvl9pPr>
          </a:lstStyle>
          <a:p>
            <a:pPr>
              <a:spcBef>
                <a:spcPct val="50000"/>
              </a:spcBef>
            </a:pPr>
            <a:r>
              <a:rPr lang="zh-CN" altLang="en-US" sz="3600" b="1" dirty="0">
                <a:solidFill>
                  <a:srgbClr val="0000FF"/>
                </a:solidFill>
                <a:latin typeface="黑体" pitchFamily="49" charset="-122"/>
                <a:ea typeface="黑体" pitchFamily="49" charset="-122"/>
              </a:rPr>
              <a:t>应注意的问题：</a:t>
            </a:r>
            <a:endParaRPr lang="zh-CN" altLang="en-US" sz="3200" b="1" dirty="0">
              <a:solidFill>
                <a:srgbClr val="0000FF"/>
              </a:solidFill>
              <a:latin typeface="黑体" pitchFamily="49" charset="-122"/>
              <a:ea typeface="黑体" pitchFamily="49" charset="-122"/>
            </a:endParaRPr>
          </a:p>
          <a:p>
            <a:pPr>
              <a:spcBef>
                <a:spcPct val="50000"/>
              </a:spcBef>
              <a:buFontTx/>
              <a:buAutoNum type="arabicPeriod"/>
            </a:pPr>
            <a:r>
              <a:rPr lang="zh-CN" altLang="en-US" sz="2800" b="1" dirty="0">
                <a:latin typeface="黑体" pitchFamily="49" charset="-122"/>
                <a:ea typeface="黑体" pitchFamily="49" charset="-122"/>
              </a:rPr>
              <a:t>待测元素的浓度与其对应的吸光度应呈线性关系。</a:t>
            </a:r>
          </a:p>
          <a:p>
            <a:pPr>
              <a:spcBef>
                <a:spcPct val="50000"/>
              </a:spcBef>
              <a:buFontTx/>
              <a:buAutoNum type="arabicPeriod"/>
            </a:pPr>
            <a:r>
              <a:rPr lang="zh-CN" altLang="en-US" sz="2800" b="1" dirty="0">
                <a:latin typeface="黑体" pitchFamily="49" charset="-122"/>
                <a:ea typeface="黑体" pitchFamily="49" charset="-122"/>
              </a:rPr>
              <a:t>为了得到准确的外推结果，最少应采用</a:t>
            </a:r>
            <a:r>
              <a:rPr lang="en-US" altLang="zh-CN" sz="2800" b="1" dirty="0">
                <a:latin typeface="黑体" pitchFamily="49" charset="-122"/>
                <a:ea typeface="黑体" pitchFamily="49" charset="-122"/>
              </a:rPr>
              <a:t>4</a:t>
            </a:r>
            <a:r>
              <a:rPr lang="zh-CN" altLang="en-US" sz="2800" b="1" dirty="0">
                <a:latin typeface="黑体" pitchFamily="49" charset="-122"/>
                <a:ea typeface="黑体" pitchFamily="49" charset="-122"/>
              </a:rPr>
              <a:t>个点来作为外推曲线，并且第一份加入的标准溶液与试样的浓度比适当。</a:t>
            </a:r>
          </a:p>
          <a:p>
            <a:pPr>
              <a:spcBef>
                <a:spcPct val="50000"/>
              </a:spcBef>
              <a:buFontTx/>
              <a:buAutoNum type="arabicPeriod"/>
            </a:pPr>
            <a:r>
              <a:rPr lang="zh-CN" altLang="en-US" sz="2800" b="1" dirty="0" smtClean="0">
                <a:latin typeface="黑体" pitchFamily="49" charset="-122"/>
                <a:ea typeface="黑体" pitchFamily="49" charset="-122"/>
              </a:rPr>
              <a:t>该</a:t>
            </a:r>
            <a:r>
              <a:rPr lang="zh-CN" altLang="en-US" sz="2800" b="1" dirty="0">
                <a:latin typeface="黑体" pitchFamily="49" charset="-122"/>
                <a:ea typeface="黑体" pitchFamily="49" charset="-122"/>
              </a:rPr>
              <a:t>法可消除基体干扰，不能消除背景吸收干扰；</a:t>
            </a:r>
          </a:p>
          <a:p>
            <a:pPr>
              <a:spcBef>
                <a:spcPct val="50000"/>
              </a:spcBef>
              <a:buFontTx/>
              <a:buAutoNum type="arabicPeriod"/>
            </a:pPr>
            <a:r>
              <a:rPr lang="zh-CN" altLang="en-US" sz="2800" b="1" dirty="0">
                <a:latin typeface="黑体" pitchFamily="49" charset="-122"/>
                <a:ea typeface="黑体" pitchFamily="49" charset="-122"/>
              </a:rPr>
              <a:t>对于斜率太小的曲线，容易引进较大的误差</a:t>
            </a:r>
          </a:p>
        </p:txBody>
      </p:sp>
    </p:spTree>
    <p:extLst>
      <p:ext uri="{BB962C8B-B14F-4D97-AF65-F5344CB8AC3E}">
        <p14:creationId xmlns:p14="http://schemas.microsoft.com/office/powerpoint/2010/main" val="194570575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3"/>
          <p:cNvSpPr txBox="1">
            <a:spLocks noChangeArrowheads="1"/>
          </p:cNvSpPr>
          <p:nvPr/>
        </p:nvSpPr>
        <p:spPr bwMode="auto">
          <a:xfrm>
            <a:off x="533400" y="1066800"/>
            <a:ext cx="8458200" cy="4776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just">
              <a:lnSpc>
                <a:spcPct val="120000"/>
              </a:lnSpc>
            </a:pPr>
            <a:r>
              <a:rPr lang="zh-CN" altLang="en-US" sz="3200" b="1" dirty="0">
                <a:solidFill>
                  <a:srgbClr val="CC0000"/>
                </a:solidFill>
                <a:latin typeface="Arial Unicode MS" pitchFamily="34" charset="-122"/>
                <a:ea typeface="黑体" pitchFamily="49" charset="-122"/>
              </a:rPr>
              <a:t>一、特征参数</a:t>
            </a:r>
            <a:endParaRPr lang="zh-CN" altLang="en-US" sz="2800" b="1" dirty="0">
              <a:solidFill>
                <a:srgbClr val="CC0000"/>
              </a:solidFill>
              <a:latin typeface="Arial Unicode MS" pitchFamily="34" charset="-122"/>
              <a:ea typeface="黑体" pitchFamily="49" charset="-122"/>
            </a:endParaRPr>
          </a:p>
          <a:p>
            <a:pPr algn="just">
              <a:lnSpc>
                <a:spcPct val="120000"/>
              </a:lnSpc>
            </a:pPr>
            <a:r>
              <a:rPr lang="zh-CN" altLang="en-US" sz="3200" b="1" dirty="0">
                <a:solidFill>
                  <a:srgbClr val="003300"/>
                </a:solidFill>
                <a:latin typeface="Arial Unicode MS" pitchFamily="34" charset="-122"/>
                <a:ea typeface="黑体" pitchFamily="49" charset="-122"/>
              </a:rPr>
              <a:t>1. 灵敏度</a:t>
            </a:r>
            <a:endParaRPr lang="zh-CN" altLang="en-US" sz="3200" dirty="0">
              <a:solidFill>
                <a:srgbClr val="003300"/>
              </a:solidFill>
              <a:latin typeface="Arial Unicode MS" pitchFamily="34" charset="-122"/>
              <a:ea typeface="黑体" pitchFamily="49" charset="-122"/>
            </a:endParaRPr>
          </a:p>
          <a:p>
            <a:pPr algn="just">
              <a:lnSpc>
                <a:spcPct val="120000"/>
              </a:lnSpc>
            </a:pPr>
            <a:r>
              <a:rPr lang="zh-CN" altLang="en-US" sz="2800" b="1" dirty="0">
                <a:solidFill>
                  <a:srgbClr val="000099"/>
                </a:solidFill>
                <a:latin typeface="Arial Unicode MS" pitchFamily="34" charset="-122"/>
                <a:ea typeface="黑体" pitchFamily="49" charset="-122"/>
              </a:rPr>
              <a:t>(1) 灵敏度（</a:t>
            </a:r>
            <a:r>
              <a:rPr lang="en-US" altLang="zh-CN" sz="2800" b="1" i="1" dirty="0">
                <a:solidFill>
                  <a:srgbClr val="000099"/>
                </a:solidFill>
                <a:latin typeface="Arial Unicode MS" pitchFamily="34" charset="-122"/>
                <a:ea typeface="黑体" pitchFamily="49" charset="-122"/>
              </a:rPr>
              <a:t>S</a:t>
            </a:r>
            <a:r>
              <a:rPr lang="en-US" altLang="zh-CN" sz="2800" b="1" dirty="0">
                <a:solidFill>
                  <a:srgbClr val="000099"/>
                </a:solidFill>
                <a:latin typeface="Arial Unicode MS" pitchFamily="34" charset="-122"/>
                <a:ea typeface="黑体" pitchFamily="49" charset="-122"/>
              </a:rPr>
              <a:t>）   </a:t>
            </a:r>
            <a:r>
              <a:rPr lang="en-US" altLang="zh-CN" sz="2800" b="1" i="1" dirty="0" err="1">
                <a:solidFill>
                  <a:srgbClr val="000099"/>
                </a:solidFill>
                <a:latin typeface="Arial Unicode MS" pitchFamily="34" charset="-122"/>
                <a:ea typeface="黑体" pitchFamily="49" charset="-122"/>
              </a:rPr>
              <a:t>S</a:t>
            </a:r>
            <a:r>
              <a:rPr lang="en-US" altLang="zh-CN" sz="3200" b="1" i="1" baseline="-25000" dirty="0" err="1">
                <a:solidFill>
                  <a:srgbClr val="000099"/>
                </a:solidFill>
                <a:latin typeface="Arial Unicode MS" pitchFamily="34" charset="-122"/>
                <a:ea typeface="黑体" pitchFamily="49" charset="-122"/>
              </a:rPr>
              <a:t>c</a:t>
            </a:r>
            <a:r>
              <a:rPr lang="en-US" altLang="zh-CN" sz="2800" b="1" dirty="0">
                <a:solidFill>
                  <a:srgbClr val="000099"/>
                </a:solidFill>
                <a:latin typeface="Arial Unicode MS" pitchFamily="34" charset="-122"/>
                <a:ea typeface="黑体" pitchFamily="49" charset="-122"/>
              </a:rPr>
              <a:t>=Δ</a:t>
            </a:r>
            <a:r>
              <a:rPr lang="en-US" altLang="zh-CN" sz="2800" b="1" i="1" dirty="0">
                <a:solidFill>
                  <a:srgbClr val="000099"/>
                </a:solidFill>
                <a:latin typeface="Arial Unicode MS" pitchFamily="34" charset="-122"/>
                <a:ea typeface="黑体" pitchFamily="49" charset="-122"/>
              </a:rPr>
              <a:t>A</a:t>
            </a:r>
            <a:r>
              <a:rPr lang="en-US" altLang="zh-CN" sz="2800" b="1" dirty="0">
                <a:solidFill>
                  <a:srgbClr val="000099"/>
                </a:solidFill>
                <a:latin typeface="Arial Unicode MS" pitchFamily="34" charset="-122"/>
                <a:ea typeface="黑体" pitchFamily="49" charset="-122"/>
              </a:rPr>
              <a:t>/</a:t>
            </a:r>
            <a:r>
              <a:rPr lang="en-US" altLang="zh-CN" sz="2800" b="1" dirty="0" err="1">
                <a:solidFill>
                  <a:srgbClr val="000099"/>
                </a:solidFill>
                <a:latin typeface="Arial Unicode MS" pitchFamily="34" charset="-122"/>
                <a:ea typeface="黑体" pitchFamily="49" charset="-122"/>
              </a:rPr>
              <a:t>Δ</a:t>
            </a:r>
            <a:r>
              <a:rPr lang="en-US" altLang="zh-CN" sz="2800" b="1" i="1" dirty="0" err="1">
                <a:solidFill>
                  <a:srgbClr val="000099"/>
                </a:solidFill>
                <a:latin typeface="Arial Unicode MS" pitchFamily="34" charset="-122"/>
                <a:ea typeface="黑体" pitchFamily="49" charset="-122"/>
              </a:rPr>
              <a:t>c</a:t>
            </a:r>
            <a:r>
              <a:rPr lang="en-US" altLang="zh-CN" sz="2800" dirty="0">
                <a:solidFill>
                  <a:srgbClr val="000099"/>
                </a:solidFill>
                <a:latin typeface="Arial Unicode MS" pitchFamily="34" charset="-122"/>
                <a:ea typeface="黑体" pitchFamily="49" charset="-122"/>
              </a:rPr>
              <a:t>      </a:t>
            </a:r>
            <a:r>
              <a:rPr lang="zh-CN" altLang="en-US" sz="2800" dirty="0">
                <a:solidFill>
                  <a:srgbClr val="000099"/>
                </a:solidFill>
                <a:latin typeface="Arial Unicode MS" pitchFamily="34" charset="-122"/>
                <a:ea typeface="黑体" pitchFamily="49" charset="-122"/>
              </a:rPr>
              <a:t>或     </a:t>
            </a:r>
            <a:r>
              <a:rPr lang="zh-CN" altLang="en-US" sz="2800" i="1" dirty="0">
                <a:solidFill>
                  <a:srgbClr val="000099"/>
                </a:solidFill>
                <a:latin typeface="Arial Unicode MS" pitchFamily="34" charset="-122"/>
                <a:ea typeface="黑体" pitchFamily="49" charset="-122"/>
              </a:rPr>
              <a:t> </a:t>
            </a:r>
            <a:r>
              <a:rPr lang="en-US" altLang="zh-CN" sz="2800" b="1" i="1" dirty="0" err="1">
                <a:solidFill>
                  <a:srgbClr val="000099"/>
                </a:solidFill>
                <a:latin typeface="Arial Unicode MS" pitchFamily="34" charset="-122"/>
                <a:ea typeface="黑体" pitchFamily="49" charset="-122"/>
              </a:rPr>
              <a:t>S</a:t>
            </a:r>
            <a:r>
              <a:rPr lang="en-US" altLang="zh-CN" sz="2800" b="1" i="1" baseline="-25000" dirty="0" err="1">
                <a:solidFill>
                  <a:srgbClr val="000099"/>
                </a:solidFill>
                <a:latin typeface="Arial Unicode MS" pitchFamily="34" charset="-122"/>
                <a:ea typeface="黑体" pitchFamily="49" charset="-122"/>
              </a:rPr>
              <a:t>m</a:t>
            </a:r>
            <a:r>
              <a:rPr lang="en-US" altLang="zh-CN" sz="2800" b="1" dirty="0">
                <a:solidFill>
                  <a:srgbClr val="000099"/>
                </a:solidFill>
                <a:latin typeface="Arial Unicode MS" pitchFamily="34" charset="-122"/>
                <a:ea typeface="黑体" pitchFamily="49" charset="-122"/>
              </a:rPr>
              <a:t>=Δ</a:t>
            </a:r>
            <a:r>
              <a:rPr lang="en-US" altLang="zh-CN" sz="2800" b="1" i="1" dirty="0">
                <a:solidFill>
                  <a:srgbClr val="000099"/>
                </a:solidFill>
                <a:latin typeface="Arial Unicode MS" pitchFamily="34" charset="-122"/>
                <a:ea typeface="黑体" pitchFamily="49" charset="-122"/>
              </a:rPr>
              <a:t>A</a:t>
            </a:r>
            <a:r>
              <a:rPr lang="en-US" altLang="zh-CN" sz="2800" b="1" dirty="0">
                <a:solidFill>
                  <a:srgbClr val="000099"/>
                </a:solidFill>
                <a:latin typeface="Arial Unicode MS" pitchFamily="34" charset="-122"/>
                <a:ea typeface="黑体" pitchFamily="49" charset="-122"/>
              </a:rPr>
              <a:t>/</a:t>
            </a:r>
            <a:r>
              <a:rPr lang="en-US" altLang="zh-CN" sz="2800" b="1" dirty="0" err="1">
                <a:solidFill>
                  <a:srgbClr val="000099"/>
                </a:solidFill>
                <a:latin typeface="Arial Unicode MS" pitchFamily="34" charset="-122"/>
                <a:ea typeface="黑体" pitchFamily="49" charset="-122"/>
              </a:rPr>
              <a:t>Δ</a:t>
            </a:r>
            <a:r>
              <a:rPr lang="en-US" altLang="zh-CN" sz="2800" b="1" i="1" dirty="0" err="1">
                <a:solidFill>
                  <a:srgbClr val="000099"/>
                </a:solidFill>
                <a:latin typeface="Arial Unicode MS" pitchFamily="34" charset="-122"/>
                <a:ea typeface="黑体" pitchFamily="49" charset="-122"/>
              </a:rPr>
              <a:t>m</a:t>
            </a:r>
            <a:endParaRPr lang="en-US" altLang="zh-CN" sz="2800" b="1" dirty="0">
              <a:solidFill>
                <a:srgbClr val="000099"/>
              </a:solidFill>
              <a:latin typeface="Arial Unicode MS" pitchFamily="34" charset="-122"/>
              <a:ea typeface="黑体" pitchFamily="49" charset="-122"/>
            </a:endParaRPr>
          </a:p>
          <a:p>
            <a:pPr algn="just">
              <a:lnSpc>
                <a:spcPct val="120000"/>
              </a:lnSpc>
            </a:pPr>
            <a:r>
              <a:rPr lang="zh-CN" altLang="en-US" sz="2800" b="1" dirty="0">
                <a:solidFill>
                  <a:srgbClr val="000099"/>
                </a:solidFill>
                <a:latin typeface="Arial Unicode MS" pitchFamily="34" charset="-122"/>
                <a:ea typeface="黑体" pitchFamily="49" charset="-122"/>
              </a:rPr>
              <a:t>(</a:t>
            </a:r>
            <a:r>
              <a:rPr lang="en-US" altLang="zh-CN" sz="2800" b="1" dirty="0">
                <a:solidFill>
                  <a:srgbClr val="000099"/>
                </a:solidFill>
                <a:latin typeface="Arial Unicode MS" pitchFamily="34" charset="-122"/>
                <a:ea typeface="黑体" pitchFamily="49" charset="-122"/>
              </a:rPr>
              <a:t>2) </a:t>
            </a:r>
            <a:r>
              <a:rPr lang="zh-CN" altLang="en-US" sz="2800" b="1" dirty="0">
                <a:solidFill>
                  <a:srgbClr val="000099"/>
                </a:solidFill>
                <a:latin typeface="Arial Unicode MS" pitchFamily="34" charset="-122"/>
                <a:ea typeface="黑体" pitchFamily="49" charset="-122"/>
              </a:rPr>
              <a:t>特征浓度</a:t>
            </a:r>
            <a:r>
              <a:rPr lang="zh-CN" altLang="en-US" sz="2800" dirty="0">
                <a:solidFill>
                  <a:srgbClr val="000099"/>
                </a:solidFill>
                <a:latin typeface="Arial Unicode MS" pitchFamily="34" charset="-122"/>
                <a:ea typeface="黑体" pitchFamily="49" charset="-122"/>
              </a:rPr>
              <a:t>—</a:t>
            </a:r>
            <a:r>
              <a:rPr lang="zh-CN" altLang="en-US" sz="2600" dirty="0">
                <a:solidFill>
                  <a:srgbClr val="000099"/>
                </a:solidFill>
                <a:latin typeface="Arial Unicode MS" pitchFamily="34" charset="-122"/>
                <a:ea typeface="黑体" pitchFamily="49" charset="-122"/>
              </a:rPr>
              <a:t>对应于1%净吸收( </a:t>
            </a:r>
            <a:r>
              <a:rPr lang="en-US" altLang="zh-CN" sz="2600" i="1" dirty="0">
                <a:solidFill>
                  <a:srgbClr val="000099"/>
                </a:solidFill>
                <a:latin typeface="Arial Unicode MS" pitchFamily="34" charset="-122"/>
                <a:ea typeface="黑体" pitchFamily="49" charset="-122"/>
              </a:rPr>
              <a:t>I</a:t>
            </a:r>
            <a:r>
              <a:rPr lang="en-US" altLang="zh-CN" sz="2600" baseline="-25000" dirty="0">
                <a:solidFill>
                  <a:srgbClr val="000099"/>
                </a:solidFill>
                <a:latin typeface="Arial Unicode MS" pitchFamily="34" charset="-122"/>
                <a:ea typeface="黑体" pitchFamily="49" charset="-122"/>
              </a:rPr>
              <a:t>t</a:t>
            </a:r>
            <a:r>
              <a:rPr lang="zh-CN" altLang="en-US" sz="2600" dirty="0">
                <a:solidFill>
                  <a:srgbClr val="000099"/>
                </a:solidFill>
                <a:latin typeface="Arial Unicode MS" pitchFamily="34" charset="-122"/>
                <a:ea typeface="黑体" pitchFamily="49" charset="-122"/>
              </a:rPr>
              <a:t> </a:t>
            </a:r>
            <a:r>
              <a:rPr lang="en-US" altLang="zh-CN" sz="2600" dirty="0">
                <a:solidFill>
                  <a:srgbClr val="000099"/>
                </a:solidFill>
                <a:latin typeface="Arial Unicode MS" pitchFamily="34" charset="-122"/>
                <a:ea typeface="黑体" pitchFamily="49" charset="-122"/>
              </a:rPr>
              <a:t>–</a:t>
            </a:r>
            <a:r>
              <a:rPr lang="en-US" altLang="zh-CN" sz="2600" i="1" dirty="0">
                <a:solidFill>
                  <a:srgbClr val="000099"/>
                </a:solidFill>
                <a:latin typeface="Arial Unicode MS" pitchFamily="34" charset="-122"/>
                <a:ea typeface="黑体" pitchFamily="49" charset="-122"/>
              </a:rPr>
              <a:t>I</a:t>
            </a:r>
            <a:r>
              <a:rPr lang="en-US" altLang="zh-CN" sz="2600" baseline="-25000" dirty="0">
                <a:solidFill>
                  <a:srgbClr val="000099"/>
                </a:solidFill>
                <a:latin typeface="Arial Unicode MS" pitchFamily="34" charset="-122"/>
                <a:ea typeface="黑体" pitchFamily="49" charset="-122"/>
              </a:rPr>
              <a:t>s</a:t>
            </a:r>
            <a:r>
              <a:rPr lang="en-US" altLang="zh-CN" sz="2600" dirty="0">
                <a:solidFill>
                  <a:srgbClr val="000099"/>
                </a:solidFill>
                <a:latin typeface="Arial Unicode MS" pitchFamily="34" charset="-122"/>
                <a:ea typeface="黑体" pitchFamily="49" charset="-122"/>
              </a:rPr>
              <a:t>)/</a:t>
            </a:r>
            <a:r>
              <a:rPr lang="en-US" altLang="zh-CN" sz="2600" i="1" dirty="0">
                <a:solidFill>
                  <a:srgbClr val="000099"/>
                </a:solidFill>
                <a:latin typeface="Arial Unicode MS" pitchFamily="34" charset="-122"/>
                <a:ea typeface="黑体" pitchFamily="49" charset="-122"/>
              </a:rPr>
              <a:t>I</a:t>
            </a:r>
            <a:r>
              <a:rPr lang="en-US" altLang="zh-CN" sz="2600" baseline="-25000" dirty="0">
                <a:solidFill>
                  <a:srgbClr val="000099"/>
                </a:solidFill>
                <a:latin typeface="Arial Unicode MS" pitchFamily="34" charset="-122"/>
                <a:ea typeface="黑体" pitchFamily="49" charset="-122"/>
              </a:rPr>
              <a:t>T</a:t>
            </a:r>
            <a:r>
              <a:rPr lang="en-US" altLang="zh-CN" sz="2600" dirty="0">
                <a:solidFill>
                  <a:srgbClr val="000099"/>
                </a:solidFill>
                <a:latin typeface="Arial Unicode MS" pitchFamily="34" charset="-122"/>
                <a:ea typeface="黑体" pitchFamily="49" charset="-122"/>
              </a:rPr>
              <a:t>=1/100</a:t>
            </a:r>
            <a:r>
              <a:rPr lang="zh-CN" altLang="en-US" sz="2600" dirty="0">
                <a:solidFill>
                  <a:srgbClr val="000099"/>
                </a:solidFill>
                <a:latin typeface="Arial Unicode MS" pitchFamily="34" charset="-122"/>
                <a:ea typeface="黑体" pitchFamily="49" charset="-122"/>
              </a:rPr>
              <a:t>的待测物质量浓度(</a:t>
            </a:r>
            <a:r>
              <a:rPr lang="en-US" altLang="zh-CN" sz="2600" i="1" dirty="0">
                <a:solidFill>
                  <a:srgbClr val="000099"/>
                </a:solidFill>
                <a:latin typeface="Arial Unicode MS" pitchFamily="34" charset="-122"/>
                <a:ea typeface="黑体" pitchFamily="49" charset="-122"/>
              </a:rPr>
              <a:t>ρ</a:t>
            </a:r>
            <a:r>
              <a:rPr lang="en-US" altLang="zh-CN" sz="2600" baseline="-25000" dirty="0">
                <a:solidFill>
                  <a:srgbClr val="000099"/>
                </a:solidFill>
                <a:latin typeface="Arial Unicode MS" pitchFamily="34" charset="-122"/>
                <a:ea typeface="黑体" pitchFamily="49" charset="-122"/>
              </a:rPr>
              <a:t>0</a:t>
            </a:r>
            <a:r>
              <a:rPr lang="en-US" altLang="zh-CN" sz="2600" dirty="0">
                <a:solidFill>
                  <a:srgbClr val="000099"/>
                </a:solidFill>
                <a:latin typeface="Arial Unicode MS" pitchFamily="34" charset="-122"/>
                <a:ea typeface="黑体" pitchFamily="49" charset="-122"/>
              </a:rPr>
              <a:t>)，</a:t>
            </a:r>
            <a:r>
              <a:rPr lang="zh-CN" altLang="en-US" sz="2600" dirty="0">
                <a:solidFill>
                  <a:srgbClr val="000099"/>
                </a:solidFill>
                <a:latin typeface="Arial Unicode MS" pitchFamily="34" charset="-122"/>
                <a:ea typeface="黑体" pitchFamily="49" charset="-122"/>
              </a:rPr>
              <a:t>或对应与0.0044吸光度的待测元素质量浓度。</a:t>
            </a:r>
          </a:p>
          <a:p>
            <a:pPr algn="just">
              <a:lnSpc>
                <a:spcPct val="120000"/>
              </a:lnSpc>
            </a:pPr>
            <a:r>
              <a:rPr lang="zh-CN" altLang="en-US" sz="2800" dirty="0">
                <a:solidFill>
                  <a:srgbClr val="000099"/>
                </a:solidFill>
                <a:latin typeface="Arial Unicode MS" pitchFamily="34" charset="-122"/>
                <a:ea typeface="黑体" pitchFamily="49" charset="-122"/>
              </a:rPr>
              <a:t>       </a:t>
            </a:r>
            <a:r>
              <a:rPr lang="en-US" altLang="zh-CN" b="1" i="1" dirty="0">
                <a:solidFill>
                  <a:srgbClr val="000099"/>
                </a:solidFill>
                <a:latin typeface="Arial Unicode MS" pitchFamily="34" charset="-122"/>
                <a:ea typeface="黑体" pitchFamily="49" charset="-122"/>
              </a:rPr>
              <a:t>ρ</a:t>
            </a:r>
            <a:r>
              <a:rPr lang="en-US" altLang="zh-CN" b="1" baseline="-25000" dirty="0">
                <a:solidFill>
                  <a:srgbClr val="000099"/>
                </a:solidFill>
                <a:latin typeface="Arial Unicode MS" pitchFamily="34" charset="-122"/>
                <a:ea typeface="黑体" pitchFamily="49" charset="-122"/>
              </a:rPr>
              <a:t>0</a:t>
            </a:r>
            <a:r>
              <a:rPr lang="en-US" altLang="zh-CN" dirty="0">
                <a:solidFill>
                  <a:srgbClr val="000099"/>
                </a:solidFill>
                <a:latin typeface="Arial Unicode MS" pitchFamily="34" charset="-122"/>
                <a:ea typeface="黑体" pitchFamily="49" charset="-122"/>
              </a:rPr>
              <a:t> </a:t>
            </a:r>
            <a:r>
              <a:rPr lang="en-US" altLang="zh-CN" sz="2800" b="1" dirty="0">
                <a:solidFill>
                  <a:srgbClr val="000099"/>
                </a:solidFill>
                <a:latin typeface="Arial Unicode MS" pitchFamily="34" charset="-122"/>
                <a:ea typeface="黑体" pitchFamily="49" charset="-122"/>
              </a:rPr>
              <a:t>=0.0044</a:t>
            </a:r>
            <a:r>
              <a:rPr lang="en-US" altLang="zh-CN" b="1" i="1" dirty="0">
                <a:solidFill>
                  <a:srgbClr val="000099"/>
                </a:solidFill>
                <a:latin typeface="Arial Unicode MS" pitchFamily="34" charset="-122"/>
                <a:ea typeface="黑体" pitchFamily="49" charset="-122"/>
              </a:rPr>
              <a:t>ρ</a:t>
            </a:r>
            <a:r>
              <a:rPr lang="en-US" altLang="zh-CN" sz="2800" b="1" baseline="-25000" dirty="0">
                <a:solidFill>
                  <a:srgbClr val="000099"/>
                </a:solidFill>
                <a:latin typeface="Arial Unicode MS" pitchFamily="34" charset="-122"/>
                <a:ea typeface="黑体" pitchFamily="49" charset="-122"/>
              </a:rPr>
              <a:t>x</a:t>
            </a:r>
            <a:r>
              <a:rPr lang="en-US" altLang="zh-CN" sz="2800" b="1" dirty="0">
                <a:solidFill>
                  <a:srgbClr val="000099"/>
                </a:solidFill>
                <a:latin typeface="Arial Unicode MS" pitchFamily="34" charset="-122"/>
                <a:ea typeface="黑体" pitchFamily="49" charset="-122"/>
              </a:rPr>
              <a:t>/</a:t>
            </a:r>
            <a:r>
              <a:rPr lang="en-US" altLang="zh-CN" sz="2800" b="1" i="1" dirty="0">
                <a:solidFill>
                  <a:srgbClr val="000099"/>
                </a:solidFill>
                <a:latin typeface="Arial Unicode MS" pitchFamily="34" charset="-122"/>
                <a:ea typeface="黑体" pitchFamily="49" charset="-122"/>
              </a:rPr>
              <a:t>A</a:t>
            </a:r>
            <a:r>
              <a:rPr lang="en-US" altLang="zh-CN" sz="2800" b="1" baseline="-25000" dirty="0">
                <a:solidFill>
                  <a:srgbClr val="000099"/>
                </a:solidFill>
                <a:latin typeface="Arial Unicode MS" pitchFamily="34" charset="-122"/>
                <a:ea typeface="黑体" pitchFamily="49" charset="-122"/>
              </a:rPr>
              <a:t>x</a:t>
            </a:r>
            <a:r>
              <a:rPr lang="en-US" altLang="zh-CN" sz="2800" dirty="0">
                <a:solidFill>
                  <a:srgbClr val="000099"/>
                </a:solidFill>
                <a:latin typeface="Arial Unicode MS" pitchFamily="34" charset="-122"/>
                <a:ea typeface="黑体" pitchFamily="49" charset="-122"/>
              </a:rPr>
              <a:t>     </a:t>
            </a:r>
            <a:r>
              <a:rPr lang="zh-CN" altLang="en-US" sz="2800" dirty="0">
                <a:solidFill>
                  <a:srgbClr val="000099"/>
                </a:solidFill>
                <a:latin typeface="Arial Unicode MS" pitchFamily="34" charset="-122"/>
                <a:ea typeface="黑体" pitchFamily="49" charset="-122"/>
              </a:rPr>
              <a:t>单位： </a:t>
            </a:r>
            <a:r>
              <a:rPr lang="en-US" altLang="zh-CN" sz="2800" dirty="0" err="1">
                <a:solidFill>
                  <a:srgbClr val="000099"/>
                </a:solidFill>
                <a:latin typeface="Arial Unicode MS" pitchFamily="34" charset="-122"/>
                <a:ea typeface="黑体" pitchFamily="49" charset="-122"/>
              </a:rPr>
              <a:t>μg</a:t>
            </a:r>
            <a:r>
              <a:rPr lang="en-US" altLang="zh-CN" sz="2800" dirty="0">
                <a:solidFill>
                  <a:srgbClr val="000099"/>
                </a:solidFill>
                <a:latin typeface="Arial Unicode MS" pitchFamily="34" charset="-122"/>
                <a:ea typeface="黑体" pitchFamily="49" charset="-122"/>
              </a:rPr>
              <a:t>· (L · 1%)</a:t>
            </a:r>
            <a:r>
              <a:rPr lang="en-US" altLang="zh-CN" sz="2800" baseline="30000" dirty="0">
                <a:solidFill>
                  <a:srgbClr val="000099"/>
                </a:solidFill>
                <a:latin typeface="Arial Unicode MS" pitchFamily="34" charset="-122"/>
                <a:ea typeface="黑体" pitchFamily="49" charset="-122"/>
              </a:rPr>
              <a:t>-1</a:t>
            </a:r>
          </a:p>
          <a:p>
            <a:pPr algn="just">
              <a:lnSpc>
                <a:spcPct val="120000"/>
              </a:lnSpc>
            </a:pPr>
            <a:r>
              <a:rPr lang="zh-CN" altLang="en-US" sz="2800" b="1" dirty="0">
                <a:solidFill>
                  <a:srgbClr val="000099"/>
                </a:solidFill>
                <a:latin typeface="Arial Unicode MS" pitchFamily="34" charset="-122"/>
                <a:ea typeface="黑体" pitchFamily="49" charset="-122"/>
              </a:rPr>
              <a:t>(</a:t>
            </a:r>
            <a:r>
              <a:rPr lang="en-US" altLang="zh-CN" sz="2800" b="1" dirty="0">
                <a:solidFill>
                  <a:srgbClr val="000099"/>
                </a:solidFill>
                <a:latin typeface="Arial Unicode MS" pitchFamily="34" charset="-122"/>
                <a:ea typeface="黑体" pitchFamily="49" charset="-122"/>
              </a:rPr>
              <a:t>3) </a:t>
            </a:r>
            <a:r>
              <a:rPr lang="zh-CN" altLang="en-US" sz="2800" b="1" dirty="0">
                <a:solidFill>
                  <a:srgbClr val="000099"/>
                </a:solidFill>
                <a:latin typeface="Arial Unicode MS" pitchFamily="34" charset="-122"/>
                <a:ea typeface="黑体" pitchFamily="49" charset="-122"/>
              </a:rPr>
              <a:t>特征质量</a:t>
            </a:r>
            <a:r>
              <a:rPr lang="zh-CN" altLang="en-US" sz="2800" dirty="0">
                <a:solidFill>
                  <a:srgbClr val="000099"/>
                </a:solidFill>
                <a:latin typeface="Arial Unicode MS" pitchFamily="34" charset="-122"/>
                <a:ea typeface="黑体" pitchFamily="49" charset="-122"/>
              </a:rPr>
              <a:t>      </a:t>
            </a:r>
            <a:r>
              <a:rPr lang="zh-CN" altLang="en-US" sz="2800" i="1" dirty="0">
                <a:solidFill>
                  <a:srgbClr val="000099"/>
                </a:solidFill>
                <a:latin typeface="Arial Unicode MS" pitchFamily="34" charset="-122"/>
                <a:ea typeface="黑体" pitchFamily="49" charset="-122"/>
              </a:rPr>
              <a:t> </a:t>
            </a:r>
          </a:p>
          <a:p>
            <a:pPr algn="just">
              <a:lnSpc>
                <a:spcPct val="120000"/>
              </a:lnSpc>
            </a:pPr>
            <a:r>
              <a:rPr lang="en-US" altLang="zh-CN" sz="2800" i="1" dirty="0">
                <a:solidFill>
                  <a:srgbClr val="000099"/>
                </a:solidFill>
                <a:latin typeface="Arial Unicode MS" pitchFamily="34" charset="-122"/>
                <a:ea typeface="黑体" pitchFamily="49" charset="-122"/>
              </a:rPr>
              <a:t>        </a:t>
            </a:r>
            <a:r>
              <a:rPr lang="en-US" altLang="zh-CN" sz="2800" b="1" i="1" dirty="0">
                <a:solidFill>
                  <a:srgbClr val="000099"/>
                </a:solidFill>
                <a:latin typeface="Arial Unicode MS" pitchFamily="34" charset="-122"/>
                <a:ea typeface="黑体" pitchFamily="49" charset="-122"/>
              </a:rPr>
              <a:t>m</a:t>
            </a:r>
            <a:r>
              <a:rPr lang="en-US" altLang="zh-CN" sz="2800" b="1" baseline="-25000" dirty="0">
                <a:solidFill>
                  <a:srgbClr val="000099"/>
                </a:solidFill>
                <a:latin typeface="Arial Unicode MS" pitchFamily="34" charset="-122"/>
                <a:ea typeface="黑体" pitchFamily="49" charset="-122"/>
              </a:rPr>
              <a:t>0</a:t>
            </a:r>
            <a:r>
              <a:rPr lang="en-US" altLang="zh-CN" sz="2800" b="1" dirty="0">
                <a:solidFill>
                  <a:srgbClr val="000099"/>
                </a:solidFill>
                <a:latin typeface="Arial Unicode MS" pitchFamily="34" charset="-122"/>
                <a:ea typeface="黑体" pitchFamily="49" charset="-122"/>
              </a:rPr>
              <a:t>=0.0044</a:t>
            </a:r>
            <a:r>
              <a:rPr lang="en-US" altLang="zh-CN" sz="2800" b="1" i="1" dirty="0">
                <a:solidFill>
                  <a:srgbClr val="000099"/>
                </a:solidFill>
                <a:latin typeface="Arial Unicode MS" pitchFamily="34" charset="-122"/>
                <a:ea typeface="黑体" pitchFamily="49" charset="-122"/>
              </a:rPr>
              <a:t>m</a:t>
            </a:r>
            <a:r>
              <a:rPr lang="en-US" altLang="zh-CN" sz="2800" b="1" baseline="-25000" dirty="0">
                <a:solidFill>
                  <a:srgbClr val="000099"/>
                </a:solidFill>
                <a:latin typeface="Arial Unicode MS" pitchFamily="34" charset="-122"/>
                <a:ea typeface="黑体" pitchFamily="49" charset="-122"/>
              </a:rPr>
              <a:t>x</a:t>
            </a:r>
            <a:r>
              <a:rPr lang="en-US" altLang="zh-CN" sz="2800" b="1" dirty="0">
                <a:solidFill>
                  <a:srgbClr val="000099"/>
                </a:solidFill>
                <a:latin typeface="Arial Unicode MS" pitchFamily="34" charset="-122"/>
                <a:ea typeface="黑体" pitchFamily="49" charset="-122"/>
              </a:rPr>
              <a:t>/</a:t>
            </a:r>
            <a:r>
              <a:rPr lang="en-US" altLang="zh-CN" sz="2800" b="1" i="1" dirty="0">
                <a:solidFill>
                  <a:srgbClr val="000099"/>
                </a:solidFill>
                <a:latin typeface="Arial Unicode MS" pitchFamily="34" charset="-122"/>
                <a:ea typeface="黑体" pitchFamily="49" charset="-122"/>
              </a:rPr>
              <a:t>A</a:t>
            </a:r>
            <a:r>
              <a:rPr lang="en-US" altLang="zh-CN" sz="2800" b="1" baseline="-25000" dirty="0">
                <a:solidFill>
                  <a:srgbClr val="000099"/>
                </a:solidFill>
                <a:latin typeface="Arial Unicode MS" pitchFamily="34" charset="-122"/>
                <a:ea typeface="黑体" pitchFamily="49" charset="-122"/>
              </a:rPr>
              <a:t>x</a:t>
            </a:r>
            <a:r>
              <a:rPr lang="en-US" altLang="zh-CN" sz="2800" i="1" dirty="0">
                <a:solidFill>
                  <a:srgbClr val="000099"/>
                </a:solidFill>
                <a:latin typeface="Arial Unicode MS" pitchFamily="34" charset="-122"/>
                <a:ea typeface="黑体" pitchFamily="49" charset="-122"/>
              </a:rPr>
              <a:t>  </a:t>
            </a:r>
            <a:r>
              <a:rPr lang="en-US" altLang="zh-CN" sz="2800" dirty="0">
                <a:solidFill>
                  <a:srgbClr val="000099"/>
                </a:solidFill>
                <a:latin typeface="Arial Unicode MS" pitchFamily="34" charset="-122"/>
                <a:ea typeface="黑体" pitchFamily="49" charset="-122"/>
              </a:rPr>
              <a:t>   </a:t>
            </a:r>
            <a:r>
              <a:rPr lang="zh-CN" altLang="en-US" sz="2800" dirty="0">
                <a:solidFill>
                  <a:srgbClr val="000099"/>
                </a:solidFill>
                <a:latin typeface="Arial Unicode MS" pitchFamily="34" charset="-122"/>
                <a:ea typeface="黑体" pitchFamily="49" charset="-122"/>
              </a:rPr>
              <a:t>单位： </a:t>
            </a:r>
            <a:r>
              <a:rPr lang="en-US" altLang="zh-CN" sz="2800" dirty="0">
                <a:solidFill>
                  <a:srgbClr val="000099"/>
                </a:solidFill>
                <a:latin typeface="Arial Unicode MS" pitchFamily="34" charset="-122"/>
                <a:ea typeface="黑体" pitchFamily="49" charset="-122"/>
              </a:rPr>
              <a:t>g · (1%)</a:t>
            </a:r>
            <a:r>
              <a:rPr lang="en-US" altLang="zh-CN" sz="2800" baseline="30000" dirty="0">
                <a:solidFill>
                  <a:srgbClr val="000099"/>
                </a:solidFill>
                <a:latin typeface="Arial Unicode MS" pitchFamily="34" charset="-122"/>
                <a:ea typeface="黑体" pitchFamily="49" charset="-122"/>
              </a:rPr>
              <a:t>-1</a:t>
            </a:r>
          </a:p>
        </p:txBody>
      </p:sp>
    </p:spTree>
    <p:extLst>
      <p:ext uri="{BB962C8B-B14F-4D97-AF65-F5344CB8AC3E}">
        <p14:creationId xmlns:p14="http://schemas.microsoft.com/office/powerpoint/2010/main" val="3337978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wipe(left)">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wipe(left)">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wipe(left)">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wipe(left)">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wipe(left)">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wipe(left)">
                                      <p:cBhvr>
                                        <p:cTn id="32" dur="500"/>
                                        <p:tgtEl>
                                          <p:spTgt spid="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Effect transition="in" filter="wipe(left)">
                                      <p:cBhvr>
                                        <p:cTn id="37"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autoUpdateAnimBg="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3"/>
          <p:cNvSpPr>
            <a:spLocks noGrp="1"/>
          </p:cNvSpPr>
          <p:nvPr>
            <p:ph type="dt" sz="half" idx="10"/>
          </p:nvPr>
        </p:nvSpPr>
        <p:spPr>
          <a:xfrm>
            <a:off x="2895600" y="6400800"/>
            <a:ext cx="1905000" cy="457200"/>
          </a:xfrm>
        </p:spPr>
        <p:txBody>
          <a:bodyPr/>
          <a:lstStyle/>
          <a:p>
            <a:fld id="{A265E6FE-D4E3-4552-A953-187ED8DC34B7}" type="datetime11">
              <a:rPr lang="zh-CN" altLang="en-US"/>
              <a:pPr/>
              <a:t>17:08:33</a:t>
            </a:fld>
            <a:endParaRPr lang="en-US" altLang="zh-CN"/>
          </a:p>
        </p:txBody>
      </p:sp>
      <p:sp>
        <p:nvSpPr>
          <p:cNvPr id="3" name="Rectangle 2"/>
          <p:cNvSpPr txBox="1">
            <a:spLocks noChangeArrowheads="1"/>
          </p:cNvSpPr>
          <p:nvPr/>
        </p:nvSpPr>
        <p:spPr>
          <a:xfrm>
            <a:off x="381000" y="304800"/>
            <a:ext cx="7772400" cy="685800"/>
          </a:xfrm>
          <a:prstGeom prst="rect">
            <a:avLst/>
          </a:prstGeom>
        </p:spPr>
        <p:txBody>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ea typeface="宋体" pitchFamily="2" charset="-122"/>
              </a:defRPr>
            </a:lvl2pPr>
            <a:lvl3pPr algn="ctr" rtl="0" fontAlgn="base">
              <a:spcBef>
                <a:spcPct val="0"/>
              </a:spcBef>
              <a:spcAft>
                <a:spcPct val="0"/>
              </a:spcAft>
              <a:defRPr sz="4400">
                <a:solidFill>
                  <a:schemeClr val="tx2"/>
                </a:solidFill>
                <a:latin typeface="Arial" charset="0"/>
                <a:ea typeface="宋体" pitchFamily="2" charset="-122"/>
              </a:defRPr>
            </a:lvl3pPr>
            <a:lvl4pPr algn="ctr" rtl="0" fontAlgn="base">
              <a:spcBef>
                <a:spcPct val="0"/>
              </a:spcBef>
              <a:spcAft>
                <a:spcPct val="0"/>
              </a:spcAft>
              <a:defRPr sz="4400">
                <a:solidFill>
                  <a:schemeClr val="tx2"/>
                </a:solidFill>
                <a:latin typeface="Arial" charset="0"/>
                <a:ea typeface="宋体" pitchFamily="2" charset="-122"/>
              </a:defRPr>
            </a:lvl4pPr>
            <a:lvl5pPr algn="ctr" rtl="0" fontAlgn="base">
              <a:spcBef>
                <a:spcPct val="0"/>
              </a:spcBef>
              <a:spcAft>
                <a:spcPct val="0"/>
              </a:spcAft>
              <a:defRPr sz="4400">
                <a:solidFill>
                  <a:schemeClr val="tx2"/>
                </a:solidFill>
                <a:latin typeface="Arial" charset="0"/>
                <a:ea typeface="宋体" pitchFamily="2" charset="-122"/>
              </a:defRPr>
            </a:lvl5pPr>
            <a:lvl6pPr marL="457200" algn="ctr" rtl="0" fontAlgn="base">
              <a:spcBef>
                <a:spcPct val="0"/>
              </a:spcBef>
              <a:spcAft>
                <a:spcPct val="0"/>
              </a:spcAft>
              <a:defRPr sz="4400">
                <a:solidFill>
                  <a:schemeClr val="tx2"/>
                </a:solidFill>
                <a:latin typeface="Arial" charset="0"/>
                <a:ea typeface="宋体" pitchFamily="2" charset="-122"/>
              </a:defRPr>
            </a:lvl6pPr>
            <a:lvl7pPr marL="914400" algn="ctr" rtl="0" fontAlgn="base">
              <a:spcBef>
                <a:spcPct val="0"/>
              </a:spcBef>
              <a:spcAft>
                <a:spcPct val="0"/>
              </a:spcAft>
              <a:defRPr sz="4400">
                <a:solidFill>
                  <a:schemeClr val="tx2"/>
                </a:solidFill>
                <a:latin typeface="Arial" charset="0"/>
                <a:ea typeface="宋体" pitchFamily="2" charset="-122"/>
              </a:defRPr>
            </a:lvl7pPr>
            <a:lvl8pPr marL="1371600" algn="ctr" rtl="0" fontAlgn="base">
              <a:spcBef>
                <a:spcPct val="0"/>
              </a:spcBef>
              <a:spcAft>
                <a:spcPct val="0"/>
              </a:spcAft>
              <a:defRPr sz="4400">
                <a:solidFill>
                  <a:schemeClr val="tx2"/>
                </a:solidFill>
                <a:latin typeface="Arial" charset="0"/>
                <a:ea typeface="宋体" pitchFamily="2" charset="-122"/>
              </a:defRPr>
            </a:lvl8pPr>
            <a:lvl9pPr marL="1828800" algn="ctr" rtl="0" fontAlgn="base">
              <a:spcBef>
                <a:spcPct val="0"/>
              </a:spcBef>
              <a:spcAft>
                <a:spcPct val="0"/>
              </a:spcAft>
              <a:defRPr sz="4400">
                <a:solidFill>
                  <a:schemeClr val="tx2"/>
                </a:solidFill>
                <a:latin typeface="Arial" charset="0"/>
                <a:ea typeface="宋体" pitchFamily="2" charset="-122"/>
              </a:defRPr>
            </a:lvl9pPr>
          </a:lstStyle>
          <a:p>
            <a:r>
              <a:rPr lang="zh-CN" altLang="en-US" sz="3200" smtClean="0">
                <a:solidFill>
                  <a:srgbClr val="0000CC"/>
                </a:solidFill>
                <a:latin typeface="黑体" pitchFamily="49" charset="-122"/>
                <a:ea typeface="黑体" pitchFamily="49" charset="-122"/>
              </a:rPr>
              <a:t>2.检出限</a:t>
            </a:r>
            <a:endParaRPr lang="zh-CN" altLang="zh-CN">
              <a:solidFill>
                <a:srgbClr val="0000CC"/>
              </a:solidFill>
              <a:latin typeface="黑体" pitchFamily="49" charset="-122"/>
              <a:ea typeface="黑体" pitchFamily="49" charset="-122"/>
            </a:endParaRPr>
          </a:p>
        </p:txBody>
      </p:sp>
      <p:sp>
        <p:nvSpPr>
          <p:cNvPr id="4" name="Text Box 3"/>
          <p:cNvSpPr txBox="1">
            <a:spLocks noChangeArrowheads="1"/>
          </p:cNvSpPr>
          <p:nvPr/>
        </p:nvSpPr>
        <p:spPr bwMode="auto">
          <a:xfrm>
            <a:off x="381000" y="990600"/>
            <a:ext cx="8382000" cy="5195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just">
              <a:lnSpc>
                <a:spcPct val="120000"/>
              </a:lnSpc>
            </a:pPr>
            <a:r>
              <a:rPr lang="zh-CN" altLang="en-US" sz="2600" dirty="0">
                <a:solidFill>
                  <a:schemeClr val="hlink"/>
                </a:solidFill>
                <a:ea typeface="黑体" pitchFamily="49" charset="-122"/>
              </a:rPr>
              <a:t>    </a:t>
            </a:r>
            <a:r>
              <a:rPr lang="zh-CN" altLang="en-US" sz="2600" dirty="0">
                <a:solidFill>
                  <a:srgbClr val="000066"/>
                </a:solidFill>
                <a:ea typeface="黑体" pitchFamily="49" charset="-122"/>
              </a:rPr>
              <a:t>在适当置信度下，能检测出的待测元素的最小质量浓度或最小质量。用接近于空白的溶液，经若干次（10～20次）重复测定所得吸光度的标准偏差的3倍求得。</a:t>
            </a:r>
          </a:p>
          <a:p>
            <a:pPr algn="just">
              <a:lnSpc>
                <a:spcPct val="140000"/>
              </a:lnSpc>
            </a:pPr>
            <a:r>
              <a:rPr lang="zh-CN" altLang="en-US" sz="2800" b="1" dirty="0">
                <a:solidFill>
                  <a:srgbClr val="000066"/>
                </a:solidFill>
              </a:rPr>
              <a:t>  (1)火焰法</a:t>
            </a:r>
            <a:endParaRPr lang="zh-CN" altLang="zh-CN" sz="2800" b="1" dirty="0">
              <a:solidFill>
                <a:srgbClr val="000066"/>
              </a:solidFill>
            </a:endParaRPr>
          </a:p>
          <a:p>
            <a:pPr algn="just">
              <a:lnSpc>
                <a:spcPct val="140000"/>
              </a:lnSpc>
            </a:pPr>
            <a:r>
              <a:rPr lang="zh-CN" altLang="zh-CN" sz="2800" dirty="0">
                <a:solidFill>
                  <a:srgbClr val="800000"/>
                </a:solidFill>
              </a:rPr>
              <a:t>         </a:t>
            </a:r>
            <a:r>
              <a:rPr lang="en-US" altLang="zh-CN" sz="2800" b="1" i="1" dirty="0" err="1">
                <a:solidFill>
                  <a:srgbClr val="800000"/>
                </a:solidFill>
              </a:rPr>
              <a:t>ρ</a:t>
            </a:r>
            <a:r>
              <a:rPr lang="en-US" altLang="zh-CN" sz="2800" b="1" baseline="-25000" dirty="0" err="1">
                <a:solidFill>
                  <a:srgbClr val="800000"/>
                </a:solidFill>
              </a:rPr>
              <a:t>DL</a:t>
            </a:r>
            <a:r>
              <a:rPr lang="en-US" altLang="zh-CN" sz="2800" b="1" dirty="0">
                <a:solidFill>
                  <a:srgbClr val="800000"/>
                </a:solidFill>
              </a:rPr>
              <a:t>=3</a:t>
            </a:r>
            <a:r>
              <a:rPr lang="en-US" altLang="zh-CN" sz="2800" b="1" i="1" dirty="0">
                <a:solidFill>
                  <a:srgbClr val="800000"/>
                </a:solidFill>
              </a:rPr>
              <a:t>S</a:t>
            </a:r>
            <a:r>
              <a:rPr lang="en-US" altLang="zh-CN" sz="2800" b="1" baseline="-25000" dirty="0">
                <a:solidFill>
                  <a:srgbClr val="800000"/>
                </a:solidFill>
              </a:rPr>
              <a:t>b</a:t>
            </a:r>
            <a:r>
              <a:rPr lang="en-US" altLang="zh-CN" sz="2800" b="1" dirty="0">
                <a:solidFill>
                  <a:srgbClr val="800000"/>
                </a:solidFill>
              </a:rPr>
              <a:t>/</a:t>
            </a:r>
            <a:r>
              <a:rPr lang="en-US" altLang="zh-CN" sz="2800" b="1" i="1" dirty="0" err="1">
                <a:solidFill>
                  <a:srgbClr val="800000"/>
                </a:solidFill>
              </a:rPr>
              <a:t>S</a:t>
            </a:r>
            <a:r>
              <a:rPr lang="en-US" altLang="zh-CN" sz="2800" b="1" baseline="-25000" dirty="0" err="1">
                <a:solidFill>
                  <a:srgbClr val="800000"/>
                </a:solidFill>
              </a:rPr>
              <a:t>c</a:t>
            </a:r>
            <a:r>
              <a:rPr lang="en-US" altLang="zh-CN" sz="2800" dirty="0">
                <a:solidFill>
                  <a:srgbClr val="800000"/>
                </a:solidFill>
              </a:rPr>
              <a:t>            </a:t>
            </a:r>
            <a:r>
              <a:rPr lang="zh-CN" altLang="en-US" sz="2800" dirty="0">
                <a:solidFill>
                  <a:srgbClr val="000066"/>
                </a:solidFill>
                <a:ea typeface="黑体" pitchFamily="49" charset="-122"/>
              </a:rPr>
              <a:t>单位</a:t>
            </a:r>
            <a:r>
              <a:rPr lang="zh-CN" altLang="en-US" sz="2800" dirty="0">
                <a:solidFill>
                  <a:srgbClr val="000066"/>
                </a:solidFill>
              </a:rPr>
              <a:t>：</a:t>
            </a:r>
            <a:r>
              <a:rPr lang="en-US" altLang="zh-CN" sz="2800" dirty="0">
                <a:solidFill>
                  <a:srgbClr val="000066"/>
                </a:solidFill>
              </a:rPr>
              <a:t>μg</a:t>
            </a:r>
            <a:r>
              <a:rPr lang="en-US" altLang="zh-CN" sz="2800" dirty="0">
                <a:solidFill>
                  <a:srgbClr val="000066"/>
                </a:solidFill>
                <a:sym typeface="Symbol" pitchFamily="18" charset="2"/>
              </a:rPr>
              <a:t></a:t>
            </a:r>
            <a:r>
              <a:rPr lang="en-US" altLang="zh-CN" sz="2800" dirty="0">
                <a:solidFill>
                  <a:srgbClr val="000066"/>
                </a:solidFill>
              </a:rPr>
              <a:t>mL</a:t>
            </a:r>
            <a:r>
              <a:rPr lang="en-US" altLang="zh-CN" sz="2800" baseline="30000" dirty="0">
                <a:solidFill>
                  <a:srgbClr val="000066"/>
                </a:solidFill>
              </a:rPr>
              <a:t>-1</a:t>
            </a:r>
          </a:p>
          <a:p>
            <a:pPr algn="just">
              <a:lnSpc>
                <a:spcPct val="140000"/>
              </a:lnSpc>
            </a:pPr>
            <a:r>
              <a:rPr lang="en-US" altLang="zh-CN" sz="2800" b="1" dirty="0">
                <a:solidFill>
                  <a:schemeClr val="hlink"/>
                </a:solidFill>
              </a:rPr>
              <a:t>   </a:t>
            </a:r>
            <a:r>
              <a:rPr lang="en-US" altLang="zh-CN" sz="2800" b="1" dirty="0">
                <a:solidFill>
                  <a:srgbClr val="000066"/>
                </a:solidFill>
              </a:rPr>
              <a:t>(2)</a:t>
            </a:r>
            <a:r>
              <a:rPr lang="zh-CN" altLang="en-US" sz="2800" b="1" dirty="0">
                <a:solidFill>
                  <a:srgbClr val="000066"/>
                </a:solidFill>
              </a:rPr>
              <a:t>石墨炉法</a:t>
            </a:r>
            <a:r>
              <a:rPr lang="zh-CN" altLang="en-US" sz="2800" dirty="0">
                <a:solidFill>
                  <a:srgbClr val="000066"/>
                </a:solidFill>
              </a:rPr>
              <a:t>    </a:t>
            </a:r>
            <a:r>
              <a:rPr lang="zh-CN" altLang="en-US" sz="2800" i="1" dirty="0">
                <a:solidFill>
                  <a:srgbClr val="000066"/>
                </a:solidFill>
              </a:rPr>
              <a:t> </a:t>
            </a:r>
          </a:p>
          <a:p>
            <a:pPr algn="just">
              <a:lnSpc>
                <a:spcPct val="140000"/>
              </a:lnSpc>
            </a:pPr>
            <a:r>
              <a:rPr lang="zh-CN" altLang="en-US" sz="2800" i="1" dirty="0">
                <a:solidFill>
                  <a:srgbClr val="800000"/>
                </a:solidFill>
              </a:rPr>
              <a:t>         </a:t>
            </a:r>
            <a:r>
              <a:rPr lang="en-US" altLang="zh-CN" sz="2800" b="1" i="1" dirty="0" err="1">
                <a:solidFill>
                  <a:srgbClr val="800000"/>
                </a:solidFill>
              </a:rPr>
              <a:t>m</a:t>
            </a:r>
            <a:r>
              <a:rPr lang="en-US" altLang="zh-CN" sz="2800" b="1" baseline="-25000" dirty="0" err="1">
                <a:solidFill>
                  <a:srgbClr val="800000"/>
                </a:solidFill>
              </a:rPr>
              <a:t>DL</a:t>
            </a:r>
            <a:r>
              <a:rPr lang="en-US" altLang="zh-CN" sz="2800" b="1" dirty="0">
                <a:solidFill>
                  <a:srgbClr val="800000"/>
                </a:solidFill>
              </a:rPr>
              <a:t>=3</a:t>
            </a:r>
            <a:r>
              <a:rPr lang="en-US" altLang="zh-CN" sz="2800" b="1" i="1" dirty="0">
                <a:solidFill>
                  <a:srgbClr val="800000"/>
                </a:solidFill>
              </a:rPr>
              <a:t>S</a:t>
            </a:r>
            <a:r>
              <a:rPr lang="en-US" altLang="zh-CN" sz="2800" b="1" baseline="-25000" dirty="0">
                <a:solidFill>
                  <a:srgbClr val="800000"/>
                </a:solidFill>
              </a:rPr>
              <a:t>b</a:t>
            </a:r>
            <a:r>
              <a:rPr lang="en-US" altLang="zh-CN" sz="2800" b="1" dirty="0">
                <a:solidFill>
                  <a:srgbClr val="800000"/>
                </a:solidFill>
              </a:rPr>
              <a:t>/</a:t>
            </a:r>
            <a:r>
              <a:rPr lang="en-US" altLang="zh-CN" sz="2800" b="1" i="1" dirty="0" err="1">
                <a:solidFill>
                  <a:srgbClr val="800000"/>
                </a:solidFill>
              </a:rPr>
              <a:t>S</a:t>
            </a:r>
            <a:r>
              <a:rPr lang="en-US" altLang="zh-CN" sz="2800" b="1" baseline="-25000" dirty="0" err="1">
                <a:solidFill>
                  <a:srgbClr val="800000"/>
                </a:solidFill>
              </a:rPr>
              <a:t>m</a:t>
            </a:r>
            <a:endParaRPr lang="en-US" altLang="zh-CN" sz="2800" b="1" dirty="0">
              <a:solidFill>
                <a:srgbClr val="800000"/>
              </a:solidFill>
            </a:endParaRPr>
          </a:p>
          <a:p>
            <a:pPr algn="just">
              <a:lnSpc>
                <a:spcPct val="140000"/>
              </a:lnSpc>
            </a:pPr>
            <a:r>
              <a:rPr lang="en-US" altLang="zh-CN" sz="3200" dirty="0">
                <a:solidFill>
                  <a:schemeClr val="hlink"/>
                </a:solidFill>
              </a:rPr>
              <a:t>  </a:t>
            </a:r>
            <a:r>
              <a:rPr lang="en-US" altLang="zh-CN" sz="2800" i="1" dirty="0" err="1">
                <a:solidFill>
                  <a:srgbClr val="000066"/>
                </a:solidFill>
                <a:ea typeface="黑体" pitchFamily="49" charset="-122"/>
              </a:rPr>
              <a:t>S</a:t>
            </a:r>
            <a:r>
              <a:rPr lang="en-US" altLang="zh-CN" sz="2800" baseline="-25000" dirty="0" err="1">
                <a:solidFill>
                  <a:srgbClr val="000066"/>
                </a:solidFill>
                <a:ea typeface="黑体" pitchFamily="49" charset="-122"/>
              </a:rPr>
              <a:t>b</a:t>
            </a:r>
            <a:r>
              <a:rPr lang="en-US" altLang="zh-CN" sz="2800" dirty="0">
                <a:solidFill>
                  <a:srgbClr val="000066"/>
                </a:solidFill>
                <a:ea typeface="黑体" pitchFamily="49" charset="-122"/>
              </a:rPr>
              <a:t>：</a:t>
            </a:r>
            <a:r>
              <a:rPr lang="zh-CN" altLang="en-US" sz="2800" dirty="0">
                <a:solidFill>
                  <a:srgbClr val="000066"/>
                </a:solidFill>
                <a:ea typeface="黑体" pitchFamily="49" charset="-122"/>
              </a:rPr>
              <a:t>标准偏差；</a:t>
            </a:r>
          </a:p>
          <a:p>
            <a:pPr algn="just">
              <a:lnSpc>
                <a:spcPct val="140000"/>
              </a:lnSpc>
            </a:pPr>
            <a:r>
              <a:rPr lang="en-US" altLang="zh-CN" sz="2800" dirty="0">
                <a:solidFill>
                  <a:srgbClr val="000066"/>
                </a:solidFill>
                <a:ea typeface="黑体" pitchFamily="49" charset="-122"/>
              </a:rPr>
              <a:t>  </a:t>
            </a:r>
            <a:r>
              <a:rPr lang="en-US" altLang="zh-CN" sz="2800" i="1" dirty="0" err="1">
                <a:solidFill>
                  <a:srgbClr val="000066"/>
                </a:solidFill>
                <a:ea typeface="黑体" pitchFamily="49" charset="-122"/>
              </a:rPr>
              <a:t>S</a:t>
            </a:r>
            <a:r>
              <a:rPr lang="en-US" altLang="zh-CN" sz="2800" baseline="-25000" dirty="0" err="1">
                <a:solidFill>
                  <a:srgbClr val="000066"/>
                </a:solidFill>
                <a:ea typeface="黑体" pitchFamily="49" charset="-122"/>
              </a:rPr>
              <a:t>c</a:t>
            </a:r>
            <a:r>
              <a:rPr lang="en-US" altLang="zh-CN" sz="2800" dirty="0">
                <a:solidFill>
                  <a:srgbClr val="000066"/>
                </a:solidFill>
                <a:ea typeface="黑体" pitchFamily="49" charset="-122"/>
              </a:rPr>
              <a:t>(</a:t>
            </a:r>
            <a:r>
              <a:rPr lang="zh-CN" altLang="en-US" sz="2800" dirty="0">
                <a:solidFill>
                  <a:srgbClr val="000066"/>
                </a:solidFill>
                <a:ea typeface="黑体" pitchFamily="49" charset="-122"/>
              </a:rPr>
              <a:t>或</a:t>
            </a:r>
            <a:r>
              <a:rPr lang="en-US" altLang="zh-CN" sz="2800" i="1" dirty="0" err="1">
                <a:solidFill>
                  <a:srgbClr val="000066"/>
                </a:solidFill>
                <a:ea typeface="黑体" pitchFamily="49" charset="-122"/>
              </a:rPr>
              <a:t>S</a:t>
            </a:r>
            <a:r>
              <a:rPr lang="en-US" altLang="zh-CN" sz="2800" baseline="-25000" dirty="0" err="1">
                <a:solidFill>
                  <a:srgbClr val="000066"/>
                </a:solidFill>
                <a:ea typeface="黑体" pitchFamily="49" charset="-122"/>
              </a:rPr>
              <a:t>m</a:t>
            </a:r>
            <a:r>
              <a:rPr lang="en-US" altLang="zh-CN" sz="2800" dirty="0">
                <a:solidFill>
                  <a:srgbClr val="000066"/>
                </a:solidFill>
                <a:ea typeface="黑体" pitchFamily="49" charset="-122"/>
              </a:rPr>
              <a:t>)：</a:t>
            </a:r>
            <a:r>
              <a:rPr lang="zh-CN" altLang="en-US" sz="2800" dirty="0">
                <a:solidFill>
                  <a:srgbClr val="000066"/>
                </a:solidFill>
                <a:ea typeface="黑体" pitchFamily="49" charset="-122"/>
              </a:rPr>
              <a:t>待测元素的灵敏度，即工作曲线的斜率</a:t>
            </a:r>
            <a:r>
              <a:rPr lang="zh-CN" altLang="en-US" sz="2800" dirty="0">
                <a:solidFill>
                  <a:schemeClr val="hlink"/>
                </a:solidFill>
                <a:ea typeface="黑体" pitchFamily="49" charset="-122"/>
              </a:rPr>
              <a:t>。</a:t>
            </a:r>
          </a:p>
        </p:txBody>
      </p:sp>
    </p:spTree>
    <p:extLst>
      <p:ext uri="{BB962C8B-B14F-4D97-AF65-F5344CB8AC3E}">
        <p14:creationId xmlns:p14="http://schemas.microsoft.com/office/powerpoint/2010/main" val="648893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 presetClass="entr" presetSubtype="5" fill="hold" grpId="0" nodeType="clickEffect">
                                  <p:stCondLst>
                                    <p:cond delay="0"/>
                                  </p:stCondLst>
                                  <p:childTnLst>
                                    <p:set>
                                      <p:cBhvr>
                                        <p:cTn id="12" dur="1" fill="hold">
                                          <p:stCondLst>
                                            <p:cond delay="0"/>
                                          </p:stCondLst>
                                        </p:cTn>
                                        <p:tgtEl>
                                          <p:spTgt spid="4">
                                            <p:txEl>
                                              <p:pRg st="0" end="0"/>
                                            </p:txEl>
                                          </p:spTgt>
                                        </p:tgtEl>
                                        <p:attrNameLst>
                                          <p:attrName>style.visibility</p:attrName>
                                        </p:attrNameLst>
                                      </p:cBhvr>
                                      <p:to>
                                        <p:strVal val="visible"/>
                                      </p:to>
                                    </p:set>
                                    <p:animEffect transition="in" filter="blinds(vertical)">
                                      <p:cBhvr>
                                        <p:cTn id="13" dur="500"/>
                                        <p:tgtEl>
                                          <p:spTgt spid="4">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5" fill="hold" grpId="0" nodeType="clickEffect">
                                  <p:stCondLst>
                                    <p:cond delay="0"/>
                                  </p:stCondLst>
                                  <p:childTnLst>
                                    <p:set>
                                      <p:cBhvr>
                                        <p:cTn id="17" dur="1" fill="hold">
                                          <p:stCondLst>
                                            <p:cond delay="0"/>
                                          </p:stCondLst>
                                        </p:cTn>
                                        <p:tgtEl>
                                          <p:spTgt spid="4">
                                            <p:txEl>
                                              <p:pRg st="1" end="1"/>
                                            </p:txEl>
                                          </p:spTgt>
                                        </p:tgtEl>
                                        <p:attrNameLst>
                                          <p:attrName>style.visibility</p:attrName>
                                        </p:attrNameLst>
                                      </p:cBhvr>
                                      <p:to>
                                        <p:strVal val="visible"/>
                                      </p:to>
                                    </p:set>
                                    <p:animEffect transition="in" filter="blinds(vertical)">
                                      <p:cBhvr>
                                        <p:cTn id="18" dur="500"/>
                                        <p:tgtEl>
                                          <p:spTgt spid="4">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5" fill="hold" grpId="0" nodeType="clickEffect">
                                  <p:stCondLst>
                                    <p:cond delay="0"/>
                                  </p:stCondLst>
                                  <p:childTnLst>
                                    <p:set>
                                      <p:cBhvr>
                                        <p:cTn id="22" dur="1" fill="hold">
                                          <p:stCondLst>
                                            <p:cond delay="0"/>
                                          </p:stCondLst>
                                        </p:cTn>
                                        <p:tgtEl>
                                          <p:spTgt spid="4">
                                            <p:txEl>
                                              <p:pRg st="2" end="2"/>
                                            </p:txEl>
                                          </p:spTgt>
                                        </p:tgtEl>
                                        <p:attrNameLst>
                                          <p:attrName>style.visibility</p:attrName>
                                        </p:attrNameLst>
                                      </p:cBhvr>
                                      <p:to>
                                        <p:strVal val="visible"/>
                                      </p:to>
                                    </p:set>
                                    <p:animEffect transition="in" filter="blinds(vertical)">
                                      <p:cBhvr>
                                        <p:cTn id="23" dur="500"/>
                                        <p:tgtEl>
                                          <p:spTgt spid="4">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5" fill="hold" grpId="0" nodeType="clickEffect">
                                  <p:stCondLst>
                                    <p:cond delay="0"/>
                                  </p:stCondLst>
                                  <p:childTnLst>
                                    <p:set>
                                      <p:cBhvr>
                                        <p:cTn id="27" dur="1" fill="hold">
                                          <p:stCondLst>
                                            <p:cond delay="0"/>
                                          </p:stCondLst>
                                        </p:cTn>
                                        <p:tgtEl>
                                          <p:spTgt spid="4">
                                            <p:txEl>
                                              <p:pRg st="3" end="3"/>
                                            </p:txEl>
                                          </p:spTgt>
                                        </p:tgtEl>
                                        <p:attrNameLst>
                                          <p:attrName>style.visibility</p:attrName>
                                        </p:attrNameLst>
                                      </p:cBhvr>
                                      <p:to>
                                        <p:strVal val="visible"/>
                                      </p:to>
                                    </p:set>
                                    <p:animEffect transition="in" filter="blinds(vertical)">
                                      <p:cBhvr>
                                        <p:cTn id="28" dur="500"/>
                                        <p:tgtEl>
                                          <p:spTgt spid="4">
                                            <p:txEl>
                                              <p:pRg st="3" end="3"/>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3" presetClass="entr" presetSubtype="5" fill="hold" grpId="0" nodeType="clickEffect">
                                  <p:stCondLst>
                                    <p:cond delay="0"/>
                                  </p:stCondLst>
                                  <p:childTnLst>
                                    <p:set>
                                      <p:cBhvr>
                                        <p:cTn id="32" dur="1" fill="hold">
                                          <p:stCondLst>
                                            <p:cond delay="0"/>
                                          </p:stCondLst>
                                        </p:cTn>
                                        <p:tgtEl>
                                          <p:spTgt spid="4">
                                            <p:txEl>
                                              <p:pRg st="4" end="4"/>
                                            </p:txEl>
                                          </p:spTgt>
                                        </p:tgtEl>
                                        <p:attrNameLst>
                                          <p:attrName>style.visibility</p:attrName>
                                        </p:attrNameLst>
                                      </p:cBhvr>
                                      <p:to>
                                        <p:strVal val="visible"/>
                                      </p:to>
                                    </p:set>
                                    <p:animEffect transition="in" filter="blinds(vertical)">
                                      <p:cBhvr>
                                        <p:cTn id="33" dur="500"/>
                                        <p:tgtEl>
                                          <p:spTgt spid="4">
                                            <p:txEl>
                                              <p:pRg st="4" end="4"/>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ntr" presetSubtype="5" fill="hold" grpId="0" nodeType="clickEffect">
                                  <p:stCondLst>
                                    <p:cond delay="0"/>
                                  </p:stCondLst>
                                  <p:childTnLst>
                                    <p:set>
                                      <p:cBhvr>
                                        <p:cTn id="37" dur="1" fill="hold">
                                          <p:stCondLst>
                                            <p:cond delay="0"/>
                                          </p:stCondLst>
                                        </p:cTn>
                                        <p:tgtEl>
                                          <p:spTgt spid="4">
                                            <p:txEl>
                                              <p:pRg st="5" end="5"/>
                                            </p:txEl>
                                          </p:spTgt>
                                        </p:tgtEl>
                                        <p:attrNameLst>
                                          <p:attrName>style.visibility</p:attrName>
                                        </p:attrNameLst>
                                      </p:cBhvr>
                                      <p:to>
                                        <p:strVal val="visible"/>
                                      </p:to>
                                    </p:set>
                                    <p:animEffect transition="in" filter="blinds(vertical)">
                                      <p:cBhvr>
                                        <p:cTn id="38" dur="500"/>
                                        <p:tgtEl>
                                          <p:spTgt spid="4">
                                            <p:txEl>
                                              <p:pRg st="5" end="5"/>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3" presetClass="entr" presetSubtype="5" fill="hold" grpId="0" nodeType="clickEffect">
                                  <p:stCondLst>
                                    <p:cond delay="0"/>
                                  </p:stCondLst>
                                  <p:childTnLst>
                                    <p:set>
                                      <p:cBhvr>
                                        <p:cTn id="42" dur="1" fill="hold">
                                          <p:stCondLst>
                                            <p:cond delay="0"/>
                                          </p:stCondLst>
                                        </p:cTn>
                                        <p:tgtEl>
                                          <p:spTgt spid="4">
                                            <p:txEl>
                                              <p:pRg st="6" end="6"/>
                                            </p:txEl>
                                          </p:spTgt>
                                        </p:tgtEl>
                                        <p:attrNameLst>
                                          <p:attrName>style.visibility</p:attrName>
                                        </p:attrNameLst>
                                      </p:cBhvr>
                                      <p:to>
                                        <p:strVal val="visible"/>
                                      </p:to>
                                    </p:set>
                                    <p:animEffect transition="in" filter="blinds(vertical)">
                                      <p:cBhvr>
                                        <p:cTn id="43"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utoUpdateAnimBg="0"/>
      <p:bldP spid="4" grpId="0" build="p" autoUpdateAnimBg="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8" name="Rectangle 4"/>
          <p:cNvSpPr>
            <a:spLocks noChangeArrowheads="1"/>
          </p:cNvSpPr>
          <p:nvPr/>
        </p:nvSpPr>
        <p:spPr bwMode="auto">
          <a:xfrm>
            <a:off x="457200" y="533400"/>
            <a:ext cx="77724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nchor="b"/>
          <a:lstStyle/>
          <a:p>
            <a:pPr algn="ctr"/>
            <a:r>
              <a:rPr lang="zh-CN" altLang="en-US" sz="3600" dirty="0">
                <a:solidFill>
                  <a:srgbClr val="CC0000"/>
                </a:solidFill>
                <a:latin typeface="黑体" pitchFamily="49" charset="-122"/>
                <a:ea typeface="黑体" pitchFamily="49" charset="-122"/>
              </a:rPr>
              <a:t>应用</a:t>
            </a:r>
            <a:endParaRPr lang="zh-CN" altLang="zh-CN" sz="4800" dirty="0">
              <a:solidFill>
                <a:srgbClr val="CC0000"/>
              </a:solidFill>
              <a:latin typeface="黑体" pitchFamily="49" charset="-122"/>
              <a:ea typeface="黑体" pitchFamily="49" charset="-122"/>
            </a:endParaRPr>
          </a:p>
        </p:txBody>
      </p:sp>
      <p:sp>
        <p:nvSpPr>
          <p:cNvPr id="118789" name="Text Box 5"/>
          <p:cNvSpPr txBox="1">
            <a:spLocks noChangeArrowheads="1"/>
          </p:cNvSpPr>
          <p:nvPr/>
        </p:nvSpPr>
        <p:spPr bwMode="auto">
          <a:xfrm>
            <a:off x="304800" y="1295400"/>
            <a:ext cx="8458200" cy="2155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just" eaLnBrk="0" hangingPunct="0">
              <a:lnSpc>
                <a:spcPct val="130000"/>
              </a:lnSpc>
            </a:pPr>
            <a:r>
              <a:rPr kumimoji="1" lang="en-US" altLang="zh-CN" sz="2600">
                <a:latin typeface="Times New Roman" pitchFamily="18" charset="0"/>
                <a:ea typeface="黑体" pitchFamily="49" charset="-122"/>
              </a:rPr>
              <a:t>  </a:t>
            </a:r>
            <a:r>
              <a:rPr kumimoji="1" lang="zh-CN" altLang="en-US" sz="2600">
                <a:latin typeface="Times New Roman" pitchFamily="18" charset="0"/>
                <a:ea typeface="黑体" pitchFamily="49" charset="-122"/>
              </a:rPr>
              <a:t>应用广泛的微量金属元素的首选测定方法</a:t>
            </a:r>
            <a:r>
              <a:rPr kumimoji="1" lang="en-US" altLang="zh-CN" sz="2600">
                <a:latin typeface="Times New Roman" pitchFamily="18" charset="0"/>
                <a:ea typeface="黑体" pitchFamily="49" charset="-122"/>
              </a:rPr>
              <a:t>(</a:t>
            </a:r>
            <a:r>
              <a:rPr kumimoji="1" lang="zh-CN" altLang="en-US" sz="2600">
                <a:latin typeface="Times New Roman" pitchFamily="18" charset="0"/>
                <a:ea typeface="黑体" pitchFamily="49" charset="-122"/>
              </a:rPr>
              <a:t>非金属元素可采用间接法测量</a:t>
            </a:r>
            <a:r>
              <a:rPr kumimoji="1" lang="en-US" altLang="zh-CN" sz="2600">
                <a:latin typeface="Times New Roman" pitchFamily="18" charset="0"/>
                <a:ea typeface="黑体" pitchFamily="49" charset="-122"/>
              </a:rPr>
              <a:t>)</a:t>
            </a:r>
            <a:r>
              <a:rPr kumimoji="1" lang="zh-CN" altLang="en-US" sz="2600">
                <a:latin typeface="Times New Roman" pitchFamily="18" charset="0"/>
                <a:ea typeface="黑体" pitchFamily="49" charset="-122"/>
              </a:rPr>
              <a:t>。</a:t>
            </a:r>
            <a:endParaRPr kumimoji="1" lang="zh-CN" altLang="en-US" sz="2600" b="1">
              <a:latin typeface="Times New Roman" pitchFamily="18" charset="0"/>
              <a:ea typeface="黑体" pitchFamily="49" charset="-122"/>
            </a:endParaRPr>
          </a:p>
          <a:p>
            <a:pPr algn="just" eaLnBrk="0" hangingPunct="0">
              <a:lnSpc>
                <a:spcPct val="130000"/>
              </a:lnSpc>
            </a:pPr>
            <a:r>
              <a:rPr kumimoji="1" lang="zh-CN" altLang="en-US" sz="2600">
                <a:latin typeface="Times New Roman" pitchFamily="18" charset="0"/>
                <a:ea typeface="黑体" pitchFamily="49" charset="-122"/>
              </a:rPr>
              <a:t>   </a:t>
            </a:r>
            <a:r>
              <a:rPr kumimoji="1" lang="en-US" altLang="zh-CN" sz="2600">
                <a:latin typeface="Times New Roman" pitchFamily="18" charset="0"/>
                <a:ea typeface="黑体" pitchFamily="49" charset="-122"/>
              </a:rPr>
              <a:t>(1)</a:t>
            </a:r>
            <a:r>
              <a:rPr kumimoji="1" lang="zh-CN" altLang="en-US" sz="2600">
                <a:latin typeface="Times New Roman" pitchFamily="18" charset="0"/>
                <a:ea typeface="黑体" pitchFamily="49" charset="-122"/>
              </a:rPr>
              <a:t>头发中微量元素的测定</a:t>
            </a:r>
            <a:r>
              <a:rPr kumimoji="1" lang="en-US" altLang="zh-CN" sz="2600">
                <a:latin typeface="Times New Roman" pitchFamily="18" charset="0"/>
                <a:ea typeface="黑体" pitchFamily="49" charset="-122"/>
              </a:rPr>
              <a:t>—</a:t>
            </a:r>
            <a:r>
              <a:rPr kumimoji="1" lang="zh-CN" altLang="en-US" sz="2600">
                <a:latin typeface="Times New Roman" pitchFamily="18" charset="0"/>
                <a:ea typeface="黑体" pitchFamily="49" charset="-122"/>
              </a:rPr>
              <a:t>微量元素与健康关系。</a:t>
            </a:r>
          </a:p>
          <a:p>
            <a:pPr algn="just" eaLnBrk="0" hangingPunct="0">
              <a:lnSpc>
                <a:spcPct val="130000"/>
              </a:lnSpc>
            </a:pPr>
            <a:r>
              <a:rPr kumimoji="1" lang="zh-CN" altLang="en-US" sz="2600">
                <a:latin typeface="Times New Roman" pitchFamily="18" charset="0"/>
                <a:ea typeface="黑体" pitchFamily="49" charset="-122"/>
              </a:rPr>
              <a:t>   </a:t>
            </a:r>
            <a:r>
              <a:rPr kumimoji="1" lang="en-US" altLang="zh-CN" sz="2600">
                <a:latin typeface="Times New Roman" pitchFamily="18" charset="0"/>
                <a:ea typeface="黑体" pitchFamily="49" charset="-122"/>
              </a:rPr>
              <a:t>(2)</a:t>
            </a:r>
            <a:r>
              <a:rPr kumimoji="1" lang="zh-CN" altLang="en-US" sz="2600">
                <a:latin typeface="Times New Roman" pitchFamily="18" charset="0"/>
                <a:ea typeface="黑体" pitchFamily="49" charset="-122"/>
              </a:rPr>
              <a:t>水中微量元素的测定</a:t>
            </a:r>
            <a:r>
              <a:rPr kumimoji="1" lang="en-US" altLang="zh-CN" sz="2600">
                <a:latin typeface="Times New Roman" pitchFamily="18" charset="0"/>
                <a:ea typeface="黑体" pitchFamily="49" charset="-122"/>
              </a:rPr>
              <a:t>—</a:t>
            </a:r>
            <a:r>
              <a:rPr kumimoji="1" lang="zh-CN" altLang="en-US" sz="2600">
                <a:latin typeface="Times New Roman" pitchFamily="18" charset="0"/>
                <a:ea typeface="黑体" pitchFamily="49" charset="-122"/>
              </a:rPr>
              <a:t>环境中重金属污染分布规律。</a:t>
            </a:r>
          </a:p>
        </p:txBody>
      </p:sp>
      <p:graphicFrame>
        <p:nvGraphicFramePr>
          <p:cNvPr id="118790" name="Object 6"/>
          <p:cNvGraphicFramePr>
            <a:graphicFrameLocks noChangeAspect="1"/>
          </p:cNvGraphicFramePr>
          <p:nvPr/>
        </p:nvGraphicFramePr>
        <p:xfrm>
          <a:off x="6400800" y="4419600"/>
          <a:ext cx="2514600" cy="1690688"/>
        </p:xfrm>
        <a:graphic>
          <a:graphicData uri="http://schemas.openxmlformats.org/presentationml/2006/ole">
            <mc:AlternateContent xmlns:mc="http://schemas.openxmlformats.org/markup-compatibility/2006">
              <mc:Choice xmlns:v="urn:schemas-microsoft-com:vml" Requires="v">
                <p:oleObj spid="_x0000_s118849" name="BMP 图象" r:id="rId3" imgW="4123810" imgH="2771429" progId="Paint.Picture">
                  <p:embed/>
                </p:oleObj>
              </mc:Choice>
              <mc:Fallback>
                <p:oleObj name="BMP 图象" r:id="rId3" imgW="4123810" imgH="2771429" progId="Paint.Picture">
                  <p:embed/>
                  <p:pic>
                    <p:nvPicPr>
                      <p:cNvPr id="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00800" y="4419600"/>
                        <a:ext cx="2514600" cy="1690688"/>
                      </a:xfrm>
                      <a:prstGeom prst="rect">
                        <a:avLst/>
                      </a:prstGeom>
                      <a:noFill/>
                      <a:ln w="12700" cap="sq">
                        <a:solidFill>
                          <a:srgbClr val="00990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8791" name="Text Box 7"/>
          <p:cNvSpPr txBox="1">
            <a:spLocks noChangeArrowheads="1"/>
          </p:cNvSpPr>
          <p:nvPr/>
        </p:nvSpPr>
        <p:spPr bwMode="auto">
          <a:xfrm>
            <a:off x="304800" y="3476625"/>
            <a:ext cx="5867400" cy="2314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indent="285750">
              <a:defRPr>
                <a:solidFill>
                  <a:schemeClr val="tx1"/>
                </a:solidFill>
                <a:latin typeface="Arial" charset="0"/>
                <a:ea typeface="宋体" pitchFamily="2" charset="-122"/>
              </a:defRPr>
            </a:lvl1pPr>
            <a:lvl2pPr marL="571500">
              <a:defRPr>
                <a:solidFill>
                  <a:schemeClr val="tx1"/>
                </a:solidFill>
                <a:latin typeface="Arial" charset="0"/>
                <a:ea typeface="宋体" pitchFamily="2" charset="-122"/>
              </a:defRPr>
            </a:lvl2pPr>
            <a:lvl3pPr>
              <a:defRPr>
                <a:solidFill>
                  <a:schemeClr val="tx1"/>
                </a:solidFill>
                <a:latin typeface="Arial" charset="0"/>
                <a:ea typeface="宋体" pitchFamily="2" charset="-122"/>
              </a:defRPr>
            </a:lvl3pPr>
            <a:lvl4pPr>
              <a:defRPr>
                <a:solidFill>
                  <a:schemeClr val="tx1"/>
                </a:solidFill>
                <a:latin typeface="Arial" charset="0"/>
                <a:ea typeface="宋体" pitchFamily="2" charset="-122"/>
              </a:defRPr>
            </a:lvl4pPr>
            <a:lvl5pPr>
              <a:defRPr>
                <a:solidFill>
                  <a:schemeClr val="tx1"/>
                </a:solidFill>
                <a:latin typeface="Arial" charset="0"/>
                <a:ea typeface="宋体" pitchFamily="2" charset="-122"/>
              </a:defRPr>
            </a:lvl5pPr>
            <a:lvl6pPr fontAlgn="base">
              <a:spcBef>
                <a:spcPct val="0"/>
              </a:spcBef>
              <a:spcAft>
                <a:spcPct val="0"/>
              </a:spcAft>
              <a:defRPr>
                <a:solidFill>
                  <a:schemeClr val="tx1"/>
                </a:solidFill>
                <a:latin typeface="Arial" charset="0"/>
                <a:ea typeface="宋体" pitchFamily="2" charset="-122"/>
              </a:defRPr>
            </a:lvl6pPr>
            <a:lvl7pPr fontAlgn="base">
              <a:spcBef>
                <a:spcPct val="0"/>
              </a:spcBef>
              <a:spcAft>
                <a:spcPct val="0"/>
              </a:spcAft>
              <a:defRPr>
                <a:solidFill>
                  <a:schemeClr val="tx1"/>
                </a:solidFill>
                <a:latin typeface="Arial" charset="0"/>
                <a:ea typeface="宋体" pitchFamily="2" charset="-122"/>
              </a:defRPr>
            </a:lvl7pPr>
            <a:lvl8pPr fontAlgn="base">
              <a:spcBef>
                <a:spcPct val="0"/>
              </a:spcBef>
              <a:spcAft>
                <a:spcPct val="0"/>
              </a:spcAft>
              <a:defRPr>
                <a:solidFill>
                  <a:schemeClr val="tx1"/>
                </a:solidFill>
                <a:latin typeface="Arial" charset="0"/>
                <a:ea typeface="宋体" pitchFamily="2" charset="-122"/>
              </a:defRPr>
            </a:lvl8pPr>
            <a:lvl9pPr fontAlgn="base">
              <a:spcBef>
                <a:spcPct val="0"/>
              </a:spcBef>
              <a:spcAft>
                <a:spcPct val="0"/>
              </a:spcAft>
              <a:defRPr>
                <a:solidFill>
                  <a:schemeClr val="tx1"/>
                </a:solidFill>
                <a:latin typeface="Arial" charset="0"/>
                <a:ea typeface="宋体" pitchFamily="2" charset="-122"/>
              </a:defRPr>
            </a:lvl9pPr>
          </a:lstStyle>
          <a:p>
            <a:pPr algn="just" eaLnBrk="0" hangingPunct="0">
              <a:lnSpc>
                <a:spcPct val="140000"/>
              </a:lnSpc>
            </a:pPr>
            <a:r>
              <a:rPr kumimoji="1" lang="en-US" altLang="zh-CN" sz="2600">
                <a:latin typeface="Times New Roman" pitchFamily="18" charset="0"/>
                <a:ea typeface="黑体" pitchFamily="49" charset="-122"/>
              </a:rPr>
              <a:t>(3)</a:t>
            </a:r>
            <a:r>
              <a:rPr kumimoji="1" lang="zh-CN" altLang="en-US" sz="2600">
                <a:latin typeface="Times New Roman" pitchFamily="18" charset="0"/>
                <a:ea typeface="黑体" pitchFamily="49" charset="-122"/>
              </a:rPr>
              <a:t>水果、蔬菜中微量元素的测定。</a:t>
            </a:r>
          </a:p>
          <a:p>
            <a:pPr algn="just" eaLnBrk="0" hangingPunct="0">
              <a:lnSpc>
                <a:spcPct val="140000"/>
              </a:lnSpc>
            </a:pPr>
            <a:r>
              <a:rPr kumimoji="1" lang="en-US" altLang="zh-CN" sz="2600">
                <a:latin typeface="Times New Roman" pitchFamily="18" charset="0"/>
                <a:ea typeface="黑体" pitchFamily="49" charset="-122"/>
              </a:rPr>
              <a:t>(4) </a:t>
            </a:r>
            <a:r>
              <a:rPr kumimoji="1" lang="zh-CN" altLang="en-US" sz="2600">
                <a:latin typeface="Times New Roman" pitchFamily="18" charset="0"/>
                <a:ea typeface="黑体" pitchFamily="49" charset="-122"/>
              </a:rPr>
              <a:t>矿物、合金及各种材料中微量元素的测定。</a:t>
            </a:r>
          </a:p>
          <a:p>
            <a:pPr algn="just" eaLnBrk="0" hangingPunct="0">
              <a:lnSpc>
                <a:spcPct val="140000"/>
              </a:lnSpc>
            </a:pPr>
            <a:r>
              <a:rPr kumimoji="1" lang="en-US" altLang="zh-CN" sz="2600">
                <a:latin typeface="Times New Roman" pitchFamily="18" charset="0"/>
                <a:ea typeface="黑体" pitchFamily="49" charset="-122"/>
              </a:rPr>
              <a:t>(5) </a:t>
            </a:r>
            <a:r>
              <a:rPr kumimoji="1" lang="zh-CN" altLang="en-US" sz="2600">
                <a:latin typeface="Times New Roman" pitchFamily="18" charset="0"/>
                <a:ea typeface="黑体" pitchFamily="49" charset="-122"/>
              </a:rPr>
              <a:t>各种生物试样中微量元素测定。</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18788">
                                            <p:txEl>
                                              <p:pRg st="0" end="0"/>
                                            </p:txEl>
                                          </p:spTgt>
                                        </p:tgtEl>
                                        <p:attrNameLst>
                                          <p:attrName>style.visibility</p:attrName>
                                        </p:attrNameLst>
                                      </p:cBhvr>
                                      <p:to>
                                        <p:strVal val="visible"/>
                                      </p:to>
                                    </p:set>
                                    <p:animEffect transition="in" filter="wipe(left)">
                                      <p:cBhvr>
                                        <p:cTn id="7" dur="500"/>
                                        <p:tgtEl>
                                          <p:spTgt spid="118788">
                                            <p:txEl>
                                              <p:pRg st="0" end="0"/>
                                            </p:txEl>
                                          </p:spTgt>
                                        </p:tgtEl>
                                      </p:cBhvr>
                                    </p:animEffect>
                                  </p:childTnLst>
                                </p:cTn>
                              </p:par>
                            </p:childTnLst>
                          </p:cTn>
                        </p:par>
                        <p:par>
                          <p:cTn id="8" fill="hold" nodeType="afterGroup">
                            <p:stCondLst>
                              <p:cond delay="500"/>
                            </p:stCondLst>
                            <p:childTnLst>
                              <p:par>
                                <p:cTn id="9" presetID="22" presetClass="entr" presetSubtype="8" fill="hold" nodeType="afterEffect">
                                  <p:stCondLst>
                                    <p:cond delay="0"/>
                                  </p:stCondLst>
                                  <p:childTnLst>
                                    <p:set>
                                      <p:cBhvr>
                                        <p:cTn id="10" dur="1" fill="hold">
                                          <p:stCondLst>
                                            <p:cond delay="0"/>
                                          </p:stCondLst>
                                        </p:cTn>
                                        <p:tgtEl>
                                          <p:spTgt spid="118790"/>
                                        </p:tgtEl>
                                        <p:attrNameLst>
                                          <p:attrName>style.visibility</p:attrName>
                                        </p:attrNameLst>
                                      </p:cBhvr>
                                      <p:to>
                                        <p:strVal val="visible"/>
                                      </p:to>
                                    </p:set>
                                    <p:animEffect transition="in" filter="wipe(left)">
                                      <p:cBhvr>
                                        <p:cTn id="11" dur="500"/>
                                        <p:tgtEl>
                                          <p:spTgt spid="118790"/>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118789">
                                            <p:txEl>
                                              <p:pRg st="0" end="0"/>
                                            </p:txEl>
                                          </p:spTgt>
                                        </p:tgtEl>
                                        <p:attrNameLst>
                                          <p:attrName>style.visibility</p:attrName>
                                        </p:attrNameLst>
                                      </p:cBhvr>
                                      <p:to>
                                        <p:strVal val="visible"/>
                                      </p:to>
                                    </p:set>
                                    <p:animEffect transition="in" filter="wipe(left)">
                                      <p:cBhvr>
                                        <p:cTn id="16" dur="500"/>
                                        <p:tgtEl>
                                          <p:spTgt spid="118789">
                                            <p:txEl>
                                              <p:pRg st="0" end="0"/>
                                            </p:txEl>
                                          </p:spTgt>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118789">
                                            <p:txEl>
                                              <p:pRg st="1" end="1"/>
                                            </p:txEl>
                                          </p:spTgt>
                                        </p:tgtEl>
                                        <p:attrNameLst>
                                          <p:attrName>style.visibility</p:attrName>
                                        </p:attrNameLst>
                                      </p:cBhvr>
                                      <p:to>
                                        <p:strVal val="visible"/>
                                      </p:to>
                                    </p:set>
                                    <p:animEffect transition="in" filter="wipe(left)">
                                      <p:cBhvr>
                                        <p:cTn id="21" dur="500"/>
                                        <p:tgtEl>
                                          <p:spTgt spid="118789">
                                            <p:txEl>
                                              <p:pRg st="1" end="1"/>
                                            </p:txEl>
                                          </p:spTgt>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118789">
                                            <p:txEl>
                                              <p:pRg st="2" end="2"/>
                                            </p:txEl>
                                          </p:spTgt>
                                        </p:tgtEl>
                                        <p:attrNameLst>
                                          <p:attrName>style.visibility</p:attrName>
                                        </p:attrNameLst>
                                      </p:cBhvr>
                                      <p:to>
                                        <p:strVal val="visible"/>
                                      </p:to>
                                    </p:set>
                                    <p:animEffect transition="in" filter="wipe(left)">
                                      <p:cBhvr>
                                        <p:cTn id="26" dur="500"/>
                                        <p:tgtEl>
                                          <p:spTgt spid="118789">
                                            <p:txEl>
                                              <p:pRg st="2" end="2"/>
                                            </p:txEl>
                                          </p:spTgt>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118791">
                                            <p:txEl>
                                              <p:pRg st="0" end="0"/>
                                            </p:txEl>
                                          </p:spTgt>
                                        </p:tgtEl>
                                        <p:attrNameLst>
                                          <p:attrName>style.visibility</p:attrName>
                                        </p:attrNameLst>
                                      </p:cBhvr>
                                      <p:to>
                                        <p:strVal val="visible"/>
                                      </p:to>
                                    </p:set>
                                    <p:animEffect transition="in" filter="wipe(left)">
                                      <p:cBhvr>
                                        <p:cTn id="31" dur="500"/>
                                        <p:tgtEl>
                                          <p:spTgt spid="118791">
                                            <p:txEl>
                                              <p:pRg st="0" end="0"/>
                                            </p:txEl>
                                          </p:spTgt>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118791">
                                            <p:txEl>
                                              <p:pRg st="1" end="1"/>
                                            </p:txEl>
                                          </p:spTgt>
                                        </p:tgtEl>
                                        <p:attrNameLst>
                                          <p:attrName>style.visibility</p:attrName>
                                        </p:attrNameLst>
                                      </p:cBhvr>
                                      <p:to>
                                        <p:strVal val="visible"/>
                                      </p:to>
                                    </p:set>
                                    <p:animEffect transition="in" filter="wipe(left)">
                                      <p:cBhvr>
                                        <p:cTn id="36" dur="500"/>
                                        <p:tgtEl>
                                          <p:spTgt spid="118791">
                                            <p:txEl>
                                              <p:pRg st="1" end="1"/>
                                            </p:txEl>
                                          </p:spTgt>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22" presetClass="entr" presetSubtype="8" fill="hold" grpId="0" nodeType="clickEffect">
                                  <p:stCondLst>
                                    <p:cond delay="0"/>
                                  </p:stCondLst>
                                  <p:childTnLst>
                                    <p:set>
                                      <p:cBhvr>
                                        <p:cTn id="40" dur="1" fill="hold">
                                          <p:stCondLst>
                                            <p:cond delay="0"/>
                                          </p:stCondLst>
                                        </p:cTn>
                                        <p:tgtEl>
                                          <p:spTgt spid="118791">
                                            <p:txEl>
                                              <p:pRg st="2" end="2"/>
                                            </p:txEl>
                                          </p:spTgt>
                                        </p:tgtEl>
                                        <p:attrNameLst>
                                          <p:attrName>style.visibility</p:attrName>
                                        </p:attrNameLst>
                                      </p:cBhvr>
                                      <p:to>
                                        <p:strVal val="visible"/>
                                      </p:to>
                                    </p:set>
                                    <p:animEffect transition="in" filter="wipe(left)">
                                      <p:cBhvr>
                                        <p:cTn id="41" dur="500"/>
                                        <p:tgtEl>
                                          <p:spTgt spid="11879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8788" grpId="0" build="p" autoUpdateAnimBg="0" advAuto="0"/>
      <p:bldP spid="118789" grpId="0" build="p" autoUpdateAnimBg="0"/>
      <p:bldP spid="118791" grpId="0" build="p" autoUpdateAnimBg="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ChangeArrowheads="1"/>
          </p:cNvSpPr>
          <p:nvPr/>
        </p:nvSpPr>
        <p:spPr bwMode="auto">
          <a:xfrm>
            <a:off x="609600" y="381000"/>
            <a:ext cx="81534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nchor="b"/>
          <a:lstStyle/>
          <a:p>
            <a:pPr algn="ctr"/>
            <a:r>
              <a:rPr lang="zh-CN" altLang="en-US" sz="3600">
                <a:solidFill>
                  <a:srgbClr val="FF0000"/>
                </a:solidFill>
                <a:latin typeface="Arial Unicode MS" pitchFamily="34" charset="-122"/>
                <a:ea typeface="黑体" pitchFamily="49" charset="-122"/>
              </a:rPr>
              <a:t>原子荧光光谱分析法</a:t>
            </a:r>
            <a:endParaRPr lang="zh-CN" altLang="zh-CN" sz="3600">
              <a:solidFill>
                <a:srgbClr val="FF0000"/>
              </a:solidFill>
              <a:latin typeface="Arial Unicode MS" pitchFamily="34" charset="-122"/>
              <a:ea typeface="黑体" pitchFamily="49" charset="-122"/>
            </a:endParaRPr>
          </a:p>
        </p:txBody>
      </p:sp>
      <p:sp>
        <p:nvSpPr>
          <p:cNvPr id="47107" name="Text Box 3"/>
          <p:cNvSpPr txBox="1">
            <a:spLocks noChangeArrowheads="1"/>
          </p:cNvSpPr>
          <p:nvPr/>
        </p:nvSpPr>
        <p:spPr bwMode="auto">
          <a:xfrm>
            <a:off x="457200" y="1066800"/>
            <a:ext cx="8458200" cy="518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just" eaLnBrk="0" hangingPunct="0">
              <a:lnSpc>
                <a:spcPct val="140000"/>
              </a:lnSpc>
            </a:pPr>
            <a:r>
              <a:rPr kumimoji="1" lang="en-US" altLang="zh-CN" sz="2400" dirty="0">
                <a:solidFill>
                  <a:srgbClr val="0000CC"/>
                </a:solidFill>
                <a:latin typeface="Arial Unicode MS" pitchFamily="34" charset="-122"/>
                <a:ea typeface="黑体" pitchFamily="49" charset="-122"/>
              </a:rPr>
              <a:t>        </a:t>
            </a:r>
            <a:r>
              <a:rPr kumimoji="1" lang="zh-CN" altLang="en-US" sz="2400" dirty="0">
                <a:solidFill>
                  <a:srgbClr val="000099"/>
                </a:solidFill>
                <a:latin typeface="Arial Unicode MS" pitchFamily="34" charset="-122"/>
                <a:ea typeface="黑体" pitchFamily="49" charset="-122"/>
              </a:rPr>
              <a:t>原子在辐射激发下发射的荧光强度来定量分析的方法；</a:t>
            </a:r>
          </a:p>
          <a:p>
            <a:pPr algn="just" eaLnBrk="0" hangingPunct="0">
              <a:lnSpc>
                <a:spcPct val="140000"/>
              </a:lnSpc>
            </a:pPr>
            <a:r>
              <a:rPr kumimoji="1" lang="zh-CN" altLang="en-US" sz="2400" dirty="0">
                <a:solidFill>
                  <a:srgbClr val="000099"/>
                </a:solidFill>
                <a:latin typeface="Arial Unicode MS" pitchFamily="34" charset="-122"/>
                <a:ea typeface="黑体" pitchFamily="49" charset="-122"/>
              </a:rPr>
              <a:t>        属发射光谱但所用仪器与原子吸收仪器相近；</a:t>
            </a:r>
          </a:p>
          <a:p>
            <a:pPr algn="just" eaLnBrk="0" hangingPunct="0">
              <a:lnSpc>
                <a:spcPct val="150000"/>
              </a:lnSpc>
            </a:pPr>
            <a:r>
              <a:rPr kumimoji="1" lang="en-US" altLang="zh-CN" sz="2800" b="1" dirty="0">
                <a:solidFill>
                  <a:srgbClr val="006600"/>
                </a:solidFill>
                <a:latin typeface="Arial Unicode MS" pitchFamily="34" charset="-122"/>
                <a:ea typeface="黑体" pitchFamily="49" charset="-122"/>
              </a:rPr>
              <a:t>1.</a:t>
            </a:r>
            <a:r>
              <a:rPr kumimoji="1" lang="zh-CN" altLang="en-US" sz="2800" b="1" dirty="0">
                <a:solidFill>
                  <a:srgbClr val="006600"/>
                </a:solidFill>
                <a:latin typeface="Arial Unicode MS" pitchFamily="34" charset="-122"/>
                <a:ea typeface="黑体" pitchFamily="49" charset="-122"/>
              </a:rPr>
              <a:t>特点</a:t>
            </a:r>
          </a:p>
          <a:p>
            <a:pPr algn="just" eaLnBrk="0" hangingPunct="0">
              <a:lnSpc>
                <a:spcPct val="150000"/>
              </a:lnSpc>
            </a:pPr>
            <a:r>
              <a:rPr kumimoji="1" lang="zh-CN" altLang="en-US" sz="2400" b="1" dirty="0">
                <a:latin typeface="Arial Unicode MS" pitchFamily="34" charset="-122"/>
                <a:ea typeface="黑体" pitchFamily="49" charset="-122"/>
              </a:rPr>
              <a:t> </a:t>
            </a:r>
            <a:r>
              <a:rPr kumimoji="1" lang="en-US" altLang="zh-CN" sz="2400" dirty="0">
                <a:solidFill>
                  <a:srgbClr val="000099"/>
                </a:solidFill>
                <a:latin typeface="黑体" pitchFamily="49" charset="-122"/>
                <a:ea typeface="黑体" pitchFamily="49" charset="-122"/>
              </a:rPr>
              <a:t>(1)  </a:t>
            </a:r>
            <a:r>
              <a:rPr kumimoji="1" lang="zh-CN" altLang="en-US" sz="2400" dirty="0">
                <a:solidFill>
                  <a:srgbClr val="000099"/>
                </a:solidFill>
                <a:latin typeface="黑体" pitchFamily="49" charset="-122"/>
                <a:ea typeface="黑体" pitchFamily="49" charset="-122"/>
              </a:rPr>
              <a:t>检出限低、灵敏度高</a:t>
            </a:r>
          </a:p>
          <a:p>
            <a:pPr algn="just" eaLnBrk="0" hangingPunct="0">
              <a:lnSpc>
                <a:spcPct val="150000"/>
              </a:lnSpc>
            </a:pPr>
            <a:r>
              <a:rPr kumimoji="1" lang="zh-CN" altLang="en-US" sz="2400" dirty="0">
                <a:solidFill>
                  <a:srgbClr val="000099"/>
                </a:solidFill>
                <a:latin typeface="黑体" pitchFamily="49" charset="-122"/>
                <a:ea typeface="黑体" pitchFamily="49" charset="-122"/>
              </a:rPr>
              <a:t>      </a:t>
            </a:r>
            <a:r>
              <a:rPr kumimoji="1" lang="en-US" altLang="zh-CN" sz="2400" dirty="0">
                <a:solidFill>
                  <a:srgbClr val="000099"/>
                </a:solidFill>
                <a:latin typeface="Arial Unicode MS" pitchFamily="34" charset="-122"/>
                <a:ea typeface="黑体" pitchFamily="49" charset="-122"/>
              </a:rPr>
              <a:t>Cd</a:t>
            </a:r>
            <a:r>
              <a:rPr kumimoji="1" lang="zh-CN" altLang="en-US" sz="2400" dirty="0">
                <a:solidFill>
                  <a:srgbClr val="000099"/>
                </a:solidFill>
                <a:latin typeface="Arial Unicode MS" pitchFamily="34" charset="-122"/>
                <a:ea typeface="黑体" pitchFamily="49" charset="-122"/>
              </a:rPr>
              <a:t>：</a:t>
            </a:r>
            <a:r>
              <a:rPr kumimoji="1" lang="en-US" altLang="zh-CN" sz="2400" dirty="0">
                <a:solidFill>
                  <a:srgbClr val="000099"/>
                </a:solidFill>
                <a:latin typeface="Arial Unicode MS" pitchFamily="34" charset="-122"/>
                <a:ea typeface="黑体" pitchFamily="49" charset="-122"/>
              </a:rPr>
              <a:t>10</a:t>
            </a:r>
            <a:r>
              <a:rPr kumimoji="1" lang="en-US" altLang="zh-CN" sz="2400" baseline="30000" dirty="0">
                <a:solidFill>
                  <a:srgbClr val="000099"/>
                </a:solidFill>
                <a:latin typeface="Arial Unicode MS" pitchFamily="34" charset="-122"/>
                <a:ea typeface="黑体" pitchFamily="49" charset="-122"/>
              </a:rPr>
              <a:t>-12</a:t>
            </a:r>
            <a:r>
              <a:rPr kumimoji="1" lang="en-US" altLang="zh-CN" sz="2400" dirty="0">
                <a:solidFill>
                  <a:srgbClr val="000099"/>
                </a:solidFill>
                <a:latin typeface="Arial Unicode MS" pitchFamily="34" charset="-122"/>
                <a:ea typeface="黑体" pitchFamily="49" charset="-122"/>
              </a:rPr>
              <a:t> g ·cm</a:t>
            </a:r>
            <a:r>
              <a:rPr kumimoji="1" lang="en-US" altLang="zh-CN" sz="2400" baseline="30000" dirty="0">
                <a:solidFill>
                  <a:srgbClr val="000099"/>
                </a:solidFill>
                <a:latin typeface="Arial Unicode MS" pitchFamily="34" charset="-122"/>
                <a:ea typeface="黑体" pitchFamily="49" charset="-122"/>
              </a:rPr>
              <a:t>-3</a:t>
            </a:r>
            <a:r>
              <a:rPr kumimoji="1" lang="zh-CN" altLang="en-US" sz="2400" dirty="0">
                <a:solidFill>
                  <a:srgbClr val="000099"/>
                </a:solidFill>
                <a:latin typeface="Arial Unicode MS" pitchFamily="34" charset="-122"/>
                <a:ea typeface="黑体" pitchFamily="49" charset="-122"/>
              </a:rPr>
              <a:t>； </a:t>
            </a:r>
            <a:r>
              <a:rPr kumimoji="1" lang="en-US" altLang="zh-CN" sz="2400" dirty="0">
                <a:solidFill>
                  <a:srgbClr val="000099"/>
                </a:solidFill>
                <a:latin typeface="Arial Unicode MS" pitchFamily="34" charset="-122"/>
                <a:ea typeface="黑体" pitchFamily="49" charset="-122"/>
              </a:rPr>
              <a:t>Zn</a:t>
            </a:r>
            <a:r>
              <a:rPr kumimoji="1" lang="zh-CN" altLang="en-US" sz="2400" dirty="0">
                <a:solidFill>
                  <a:srgbClr val="000099"/>
                </a:solidFill>
                <a:latin typeface="Arial Unicode MS" pitchFamily="34" charset="-122"/>
                <a:ea typeface="黑体" pitchFamily="49" charset="-122"/>
              </a:rPr>
              <a:t>：</a:t>
            </a:r>
            <a:r>
              <a:rPr kumimoji="1" lang="en-US" altLang="zh-CN" sz="2400" dirty="0">
                <a:solidFill>
                  <a:srgbClr val="000099"/>
                </a:solidFill>
                <a:latin typeface="Arial Unicode MS" pitchFamily="34" charset="-122"/>
                <a:ea typeface="黑体" pitchFamily="49" charset="-122"/>
              </a:rPr>
              <a:t>10</a:t>
            </a:r>
            <a:r>
              <a:rPr kumimoji="1" lang="en-US" altLang="zh-CN" sz="2400" baseline="30000" dirty="0">
                <a:solidFill>
                  <a:srgbClr val="000099"/>
                </a:solidFill>
                <a:latin typeface="Arial Unicode MS" pitchFamily="34" charset="-122"/>
                <a:ea typeface="黑体" pitchFamily="49" charset="-122"/>
              </a:rPr>
              <a:t>-11</a:t>
            </a:r>
            <a:r>
              <a:rPr kumimoji="1" lang="en-US" altLang="zh-CN" sz="2400" dirty="0">
                <a:solidFill>
                  <a:srgbClr val="000099"/>
                </a:solidFill>
                <a:latin typeface="Arial Unicode MS" pitchFamily="34" charset="-122"/>
                <a:ea typeface="黑体" pitchFamily="49" charset="-122"/>
              </a:rPr>
              <a:t> g ·</a:t>
            </a:r>
            <a:r>
              <a:rPr kumimoji="1" lang="en-US" altLang="zh-CN" sz="2400" dirty="0" smtClean="0">
                <a:solidFill>
                  <a:srgbClr val="000099"/>
                </a:solidFill>
                <a:latin typeface="Arial Unicode MS" pitchFamily="34" charset="-122"/>
                <a:ea typeface="黑体" pitchFamily="49" charset="-122"/>
              </a:rPr>
              <a:t>cm</a:t>
            </a:r>
            <a:r>
              <a:rPr kumimoji="1" lang="en-US" altLang="zh-CN" sz="2400" baseline="30000" dirty="0" smtClean="0">
                <a:solidFill>
                  <a:srgbClr val="000099"/>
                </a:solidFill>
                <a:latin typeface="Arial Unicode MS" pitchFamily="34" charset="-122"/>
                <a:ea typeface="黑体" pitchFamily="49" charset="-122"/>
              </a:rPr>
              <a:t>-3</a:t>
            </a:r>
          </a:p>
          <a:p>
            <a:pPr algn="just" eaLnBrk="0" hangingPunct="0">
              <a:lnSpc>
                <a:spcPct val="150000"/>
              </a:lnSpc>
            </a:pPr>
            <a:r>
              <a:rPr kumimoji="1" lang="en-US" altLang="zh-CN" sz="2400" dirty="0" smtClean="0">
                <a:solidFill>
                  <a:srgbClr val="000099"/>
                </a:solidFill>
                <a:latin typeface="黑体" pitchFamily="49" charset="-122"/>
                <a:ea typeface="黑体" pitchFamily="49" charset="-122"/>
              </a:rPr>
              <a:t> </a:t>
            </a:r>
            <a:r>
              <a:rPr kumimoji="1" lang="en-US" altLang="zh-CN" sz="2400" dirty="0">
                <a:solidFill>
                  <a:srgbClr val="000099"/>
                </a:solidFill>
                <a:latin typeface="黑体" pitchFamily="49" charset="-122"/>
                <a:ea typeface="黑体" pitchFamily="49" charset="-122"/>
              </a:rPr>
              <a:t>(2) </a:t>
            </a:r>
            <a:r>
              <a:rPr kumimoji="1" lang="zh-CN" altLang="en-US" sz="2400" dirty="0">
                <a:solidFill>
                  <a:srgbClr val="000099"/>
                </a:solidFill>
                <a:latin typeface="黑体" pitchFamily="49" charset="-122"/>
                <a:ea typeface="黑体" pitchFamily="49" charset="-122"/>
              </a:rPr>
              <a:t>谱线简单、干扰小</a:t>
            </a:r>
          </a:p>
          <a:p>
            <a:pPr algn="just" eaLnBrk="0" hangingPunct="0">
              <a:lnSpc>
                <a:spcPct val="150000"/>
              </a:lnSpc>
            </a:pPr>
            <a:r>
              <a:rPr kumimoji="1" lang="zh-CN" altLang="zh-CN" sz="2400" dirty="0">
                <a:solidFill>
                  <a:srgbClr val="000099"/>
                </a:solidFill>
                <a:latin typeface="黑体" pitchFamily="49" charset="-122"/>
                <a:ea typeface="黑体" pitchFamily="49" charset="-122"/>
              </a:rPr>
              <a:t> </a:t>
            </a:r>
            <a:r>
              <a:rPr kumimoji="1" lang="en-US" altLang="zh-CN" sz="2400" dirty="0">
                <a:solidFill>
                  <a:srgbClr val="000099"/>
                </a:solidFill>
                <a:latin typeface="黑体" pitchFamily="49" charset="-122"/>
                <a:ea typeface="黑体" pitchFamily="49" charset="-122"/>
              </a:rPr>
              <a:t>(</a:t>
            </a:r>
            <a:r>
              <a:rPr kumimoji="1" lang="zh-CN" altLang="zh-CN" sz="2400" dirty="0">
                <a:solidFill>
                  <a:srgbClr val="000099"/>
                </a:solidFill>
                <a:latin typeface="黑体" pitchFamily="49" charset="-122"/>
                <a:ea typeface="黑体" pitchFamily="49" charset="-122"/>
              </a:rPr>
              <a:t>3</a:t>
            </a:r>
            <a:r>
              <a:rPr kumimoji="1" lang="en-US" altLang="zh-CN" sz="2400" dirty="0">
                <a:solidFill>
                  <a:srgbClr val="000099"/>
                </a:solidFill>
                <a:latin typeface="黑体" pitchFamily="49" charset="-122"/>
                <a:ea typeface="黑体" pitchFamily="49" charset="-122"/>
              </a:rPr>
              <a:t>) </a:t>
            </a:r>
            <a:r>
              <a:rPr kumimoji="1" lang="zh-CN" altLang="en-US" sz="2400" dirty="0">
                <a:solidFill>
                  <a:srgbClr val="000099"/>
                </a:solidFill>
                <a:latin typeface="黑体" pitchFamily="49" charset="-122"/>
                <a:ea typeface="黑体" pitchFamily="49" charset="-122"/>
              </a:rPr>
              <a:t>线性范围宽（可达</a:t>
            </a:r>
            <a:r>
              <a:rPr kumimoji="1" lang="en-US" altLang="zh-CN" sz="2400" dirty="0">
                <a:solidFill>
                  <a:srgbClr val="000099"/>
                </a:solidFill>
                <a:latin typeface="黑体" pitchFamily="49" charset="-122"/>
                <a:ea typeface="黑体" pitchFamily="49" charset="-122"/>
              </a:rPr>
              <a:t>3</a:t>
            </a:r>
            <a:r>
              <a:rPr kumimoji="1" lang="zh-CN" altLang="en-US" sz="2400" dirty="0">
                <a:solidFill>
                  <a:srgbClr val="000099"/>
                </a:solidFill>
                <a:latin typeface="黑体" pitchFamily="49" charset="-122"/>
                <a:ea typeface="黑体" pitchFamily="49" charset="-122"/>
              </a:rPr>
              <a:t>～</a:t>
            </a:r>
            <a:r>
              <a:rPr kumimoji="1" lang="en-US" altLang="zh-CN" sz="2400" dirty="0">
                <a:solidFill>
                  <a:srgbClr val="000099"/>
                </a:solidFill>
                <a:latin typeface="黑体" pitchFamily="49" charset="-122"/>
                <a:ea typeface="黑体" pitchFamily="49" charset="-122"/>
              </a:rPr>
              <a:t>5</a:t>
            </a:r>
            <a:r>
              <a:rPr kumimoji="1" lang="zh-CN" altLang="en-US" sz="2400" dirty="0">
                <a:solidFill>
                  <a:srgbClr val="000099"/>
                </a:solidFill>
                <a:latin typeface="黑体" pitchFamily="49" charset="-122"/>
                <a:ea typeface="黑体" pitchFamily="49" charset="-122"/>
              </a:rPr>
              <a:t>个数量级）</a:t>
            </a:r>
          </a:p>
          <a:p>
            <a:pPr algn="just" eaLnBrk="0" hangingPunct="0">
              <a:lnSpc>
                <a:spcPct val="150000"/>
              </a:lnSpc>
            </a:pPr>
            <a:r>
              <a:rPr kumimoji="1" lang="zh-CN" altLang="en-US" sz="2400" dirty="0">
                <a:solidFill>
                  <a:srgbClr val="000099"/>
                </a:solidFill>
                <a:latin typeface="黑体" pitchFamily="49" charset="-122"/>
                <a:ea typeface="黑体" pitchFamily="49" charset="-122"/>
              </a:rPr>
              <a:t> </a:t>
            </a:r>
            <a:r>
              <a:rPr kumimoji="1" lang="en-US" altLang="zh-CN" sz="2400" dirty="0">
                <a:solidFill>
                  <a:srgbClr val="000099"/>
                </a:solidFill>
                <a:latin typeface="黑体" pitchFamily="49" charset="-122"/>
                <a:ea typeface="黑体" pitchFamily="49" charset="-122"/>
              </a:rPr>
              <a:t>(4) </a:t>
            </a:r>
            <a:r>
              <a:rPr kumimoji="1" lang="zh-CN" altLang="en-US" sz="2400" dirty="0">
                <a:solidFill>
                  <a:srgbClr val="000099"/>
                </a:solidFill>
                <a:latin typeface="黑体" pitchFamily="49" charset="-122"/>
                <a:ea typeface="黑体" pitchFamily="49" charset="-122"/>
              </a:rPr>
              <a:t>易实现多元素同时测定（产生的荧光向各个方向发射）</a:t>
            </a:r>
          </a:p>
          <a:p>
            <a:pPr algn="just" eaLnBrk="0" hangingPunct="0">
              <a:lnSpc>
                <a:spcPct val="150000"/>
              </a:lnSpc>
            </a:pPr>
            <a:r>
              <a:rPr kumimoji="1" lang="en-US" altLang="zh-CN" sz="2800" b="1" dirty="0">
                <a:solidFill>
                  <a:srgbClr val="006600"/>
                </a:solidFill>
                <a:latin typeface="Arial Unicode MS" pitchFamily="34" charset="-122"/>
                <a:ea typeface="黑体" pitchFamily="49" charset="-122"/>
              </a:rPr>
              <a:t>2.</a:t>
            </a:r>
            <a:r>
              <a:rPr kumimoji="1" lang="zh-CN" altLang="en-US" sz="2800" b="1" dirty="0">
                <a:solidFill>
                  <a:srgbClr val="006600"/>
                </a:solidFill>
                <a:latin typeface="Arial Unicode MS" pitchFamily="34" charset="-122"/>
                <a:ea typeface="黑体" pitchFamily="49" charset="-122"/>
              </a:rPr>
              <a:t>缺点    </a:t>
            </a:r>
            <a:r>
              <a:rPr kumimoji="1" lang="zh-CN" altLang="en-US" sz="2400" dirty="0">
                <a:solidFill>
                  <a:srgbClr val="000099"/>
                </a:solidFill>
                <a:latin typeface="Arial Unicode MS" pitchFamily="34" charset="-122"/>
                <a:ea typeface="黑体" pitchFamily="49" charset="-122"/>
              </a:rPr>
              <a:t>存在荧光淬灭效应、散射光干扰等问题；</a:t>
            </a:r>
            <a:endParaRPr kumimoji="1" lang="zh-CN" altLang="en-US" sz="2400" baseline="30000" dirty="0">
              <a:solidFill>
                <a:srgbClr val="000099"/>
              </a:solidFill>
              <a:latin typeface="Arial Unicode MS" pitchFamily="34" charset="-122"/>
              <a:ea typeface="黑体" pitchFamily="49"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7106">
                                            <p:txEl>
                                              <p:pRg st="0" end="0"/>
                                            </p:txEl>
                                          </p:spTgt>
                                        </p:tgtEl>
                                        <p:attrNameLst>
                                          <p:attrName>style.visibility</p:attrName>
                                        </p:attrNameLst>
                                      </p:cBhvr>
                                      <p:to>
                                        <p:strVal val="visible"/>
                                      </p:to>
                                    </p:set>
                                    <p:animEffect transition="in" filter="wipe(left)">
                                      <p:cBhvr>
                                        <p:cTn id="7" dur="500"/>
                                        <p:tgtEl>
                                          <p:spTgt spid="47106">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7107">
                                            <p:txEl>
                                              <p:pRg st="0" end="0"/>
                                            </p:txEl>
                                          </p:spTgt>
                                        </p:tgtEl>
                                        <p:attrNameLst>
                                          <p:attrName>style.visibility</p:attrName>
                                        </p:attrNameLst>
                                      </p:cBhvr>
                                      <p:to>
                                        <p:strVal val="visible"/>
                                      </p:to>
                                    </p:set>
                                    <p:animEffect transition="in" filter="wipe(left)">
                                      <p:cBhvr>
                                        <p:cTn id="12" dur="500"/>
                                        <p:tgtEl>
                                          <p:spTgt spid="47107">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7107">
                                            <p:txEl>
                                              <p:pRg st="1" end="1"/>
                                            </p:txEl>
                                          </p:spTgt>
                                        </p:tgtEl>
                                        <p:attrNameLst>
                                          <p:attrName>style.visibility</p:attrName>
                                        </p:attrNameLst>
                                      </p:cBhvr>
                                      <p:to>
                                        <p:strVal val="visible"/>
                                      </p:to>
                                    </p:set>
                                    <p:animEffect transition="in" filter="wipe(left)">
                                      <p:cBhvr>
                                        <p:cTn id="17" dur="500"/>
                                        <p:tgtEl>
                                          <p:spTgt spid="47107">
                                            <p:txEl>
                                              <p:pRg st="1" end="1"/>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47107">
                                            <p:txEl>
                                              <p:pRg st="2" end="2"/>
                                            </p:txEl>
                                          </p:spTgt>
                                        </p:tgtEl>
                                        <p:attrNameLst>
                                          <p:attrName>style.visibility</p:attrName>
                                        </p:attrNameLst>
                                      </p:cBhvr>
                                      <p:to>
                                        <p:strVal val="visible"/>
                                      </p:to>
                                    </p:set>
                                    <p:animEffect transition="in" filter="wipe(left)">
                                      <p:cBhvr>
                                        <p:cTn id="22" dur="500"/>
                                        <p:tgtEl>
                                          <p:spTgt spid="47107">
                                            <p:txEl>
                                              <p:pRg st="2" end="2"/>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47107">
                                            <p:txEl>
                                              <p:pRg st="3" end="3"/>
                                            </p:txEl>
                                          </p:spTgt>
                                        </p:tgtEl>
                                        <p:attrNameLst>
                                          <p:attrName>style.visibility</p:attrName>
                                        </p:attrNameLst>
                                      </p:cBhvr>
                                      <p:to>
                                        <p:strVal val="visible"/>
                                      </p:to>
                                    </p:set>
                                    <p:animEffect transition="in" filter="wipe(left)">
                                      <p:cBhvr>
                                        <p:cTn id="27" dur="500"/>
                                        <p:tgtEl>
                                          <p:spTgt spid="47107">
                                            <p:txEl>
                                              <p:pRg st="3" end="3"/>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47107">
                                            <p:txEl>
                                              <p:pRg st="4" end="4"/>
                                            </p:txEl>
                                          </p:spTgt>
                                        </p:tgtEl>
                                        <p:attrNameLst>
                                          <p:attrName>style.visibility</p:attrName>
                                        </p:attrNameLst>
                                      </p:cBhvr>
                                      <p:to>
                                        <p:strVal val="visible"/>
                                      </p:to>
                                    </p:set>
                                    <p:animEffect transition="in" filter="wipe(left)">
                                      <p:cBhvr>
                                        <p:cTn id="32" dur="500"/>
                                        <p:tgtEl>
                                          <p:spTgt spid="47107">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47107">
                                            <p:txEl>
                                              <p:pRg st="5" end="5"/>
                                            </p:txEl>
                                          </p:spTgt>
                                        </p:tgtEl>
                                        <p:attrNameLst>
                                          <p:attrName>style.visibility</p:attrName>
                                        </p:attrNameLst>
                                      </p:cBhvr>
                                      <p:to>
                                        <p:strVal val="visible"/>
                                      </p:to>
                                    </p:set>
                                    <p:animEffect transition="in" filter="wipe(left)">
                                      <p:cBhvr>
                                        <p:cTn id="37" dur="500"/>
                                        <p:tgtEl>
                                          <p:spTgt spid="47107">
                                            <p:txEl>
                                              <p:pRg st="5" end="5"/>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47107">
                                            <p:txEl>
                                              <p:pRg st="6" end="6"/>
                                            </p:txEl>
                                          </p:spTgt>
                                        </p:tgtEl>
                                        <p:attrNameLst>
                                          <p:attrName>style.visibility</p:attrName>
                                        </p:attrNameLst>
                                      </p:cBhvr>
                                      <p:to>
                                        <p:strVal val="visible"/>
                                      </p:to>
                                    </p:set>
                                    <p:animEffect transition="in" filter="wipe(left)">
                                      <p:cBhvr>
                                        <p:cTn id="42" dur="500"/>
                                        <p:tgtEl>
                                          <p:spTgt spid="47107">
                                            <p:txEl>
                                              <p:pRg st="6" end="6"/>
                                            </p:txEl>
                                          </p:spTgt>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47107">
                                            <p:txEl>
                                              <p:pRg st="7" end="7"/>
                                            </p:txEl>
                                          </p:spTgt>
                                        </p:tgtEl>
                                        <p:attrNameLst>
                                          <p:attrName>style.visibility</p:attrName>
                                        </p:attrNameLst>
                                      </p:cBhvr>
                                      <p:to>
                                        <p:strVal val="visible"/>
                                      </p:to>
                                    </p:set>
                                    <p:animEffect transition="in" filter="wipe(left)">
                                      <p:cBhvr>
                                        <p:cTn id="47" dur="500"/>
                                        <p:tgtEl>
                                          <p:spTgt spid="47107">
                                            <p:txEl>
                                              <p:pRg st="7" end="7"/>
                                            </p:txEl>
                                          </p:spTgt>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47107">
                                            <p:txEl>
                                              <p:pRg st="8" end="8"/>
                                            </p:txEl>
                                          </p:spTgt>
                                        </p:tgtEl>
                                        <p:attrNameLst>
                                          <p:attrName>style.visibility</p:attrName>
                                        </p:attrNameLst>
                                      </p:cBhvr>
                                      <p:to>
                                        <p:strVal val="visible"/>
                                      </p:to>
                                    </p:set>
                                    <p:animEffect transition="in" filter="wipe(left)">
                                      <p:cBhvr>
                                        <p:cTn id="52" dur="500"/>
                                        <p:tgtEl>
                                          <p:spTgt spid="47107">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106" grpId="0" build="p" autoUpdateAnimBg="0" advAuto="0"/>
      <p:bldP spid="47107" grpId="0" build="p" autoUpdateAnimBg="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ChangeArrowheads="1"/>
          </p:cNvSpPr>
          <p:nvPr/>
        </p:nvSpPr>
        <p:spPr bwMode="auto">
          <a:xfrm>
            <a:off x="685800" y="304800"/>
            <a:ext cx="77724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nchor="b"/>
          <a:lstStyle/>
          <a:p>
            <a:pPr algn="ctr"/>
            <a:r>
              <a:rPr lang="zh-CN" altLang="en-US" sz="3600">
                <a:solidFill>
                  <a:srgbClr val="FF0000"/>
                </a:solidFill>
                <a:latin typeface="Arial Unicode MS" pitchFamily="34" charset="-122"/>
                <a:ea typeface="黑体" pitchFamily="49" charset="-122"/>
              </a:rPr>
              <a:t>一、基本原理</a:t>
            </a:r>
            <a:endParaRPr lang="zh-CN" altLang="zh-CN" sz="4400" b="1">
              <a:solidFill>
                <a:srgbClr val="FF0000"/>
              </a:solidFill>
              <a:latin typeface="Arial Unicode MS" pitchFamily="34" charset="-122"/>
              <a:ea typeface="黑体" pitchFamily="49" charset="-122"/>
            </a:endParaRPr>
          </a:p>
        </p:txBody>
      </p:sp>
      <p:sp>
        <p:nvSpPr>
          <p:cNvPr id="48131" name="Text Box 3"/>
          <p:cNvSpPr txBox="1">
            <a:spLocks noChangeArrowheads="1"/>
          </p:cNvSpPr>
          <p:nvPr/>
        </p:nvSpPr>
        <p:spPr bwMode="auto">
          <a:xfrm>
            <a:off x="533400" y="990600"/>
            <a:ext cx="8305800" cy="4986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just" eaLnBrk="0" hangingPunct="0">
              <a:lnSpc>
                <a:spcPct val="120000"/>
              </a:lnSpc>
            </a:pPr>
            <a:r>
              <a:rPr kumimoji="1" lang="en-US" altLang="zh-CN" sz="2800" b="1">
                <a:solidFill>
                  <a:srgbClr val="0000FF"/>
                </a:solidFill>
                <a:latin typeface="Arial Unicode MS" pitchFamily="34" charset="-122"/>
                <a:ea typeface="黑体" pitchFamily="49" charset="-122"/>
              </a:rPr>
              <a:t>  1</a:t>
            </a:r>
            <a:r>
              <a:rPr kumimoji="1" lang="zh-CN" altLang="en-US" sz="2800" b="1">
                <a:solidFill>
                  <a:srgbClr val="0000FF"/>
                </a:solidFill>
                <a:latin typeface="Arial Unicode MS" pitchFamily="34" charset="-122"/>
                <a:ea typeface="黑体" pitchFamily="49" charset="-122"/>
              </a:rPr>
              <a:t>．原子荧光光谱的产生过程</a:t>
            </a:r>
            <a:endParaRPr kumimoji="1" lang="zh-CN" altLang="zh-CN" sz="2800">
              <a:solidFill>
                <a:srgbClr val="0000FF"/>
              </a:solidFill>
              <a:latin typeface="Arial Unicode MS" pitchFamily="34" charset="-122"/>
              <a:ea typeface="黑体" pitchFamily="49" charset="-122"/>
            </a:endParaRPr>
          </a:p>
          <a:p>
            <a:pPr algn="just" eaLnBrk="0" hangingPunct="0">
              <a:lnSpc>
                <a:spcPct val="120000"/>
              </a:lnSpc>
            </a:pPr>
            <a:r>
              <a:rPr kumimoji="1" lang="zh-CN" altLang="zh-CN" sz="2400">
                <a:solidFill>
                  <a:srgbClr val="0000CC"/>
                </a:solidFill>
                <a:latin typeface="Arial Unicode MS" pitchFamily="34" charset="-122"/>
                <a:ea typeface="黑体" pitchFamily="49" charset="-122"/>
              </a:rPr>
              <a:t>    </a:t>
            </a:r>
            <a:r>
              <a:rPr kumimoji="1" lang="zh-CN" altLang="zh-CN" sz="2400" b="1">
                <a:solidFill>
                  <a:srgbClr val="FF0000"/>
                </a:solidFill>
                <a:latin typeface="Arial Unicode MS" pitchFamily="34" charset="-122"/>
                <a:ea typeface="黑体" pitchFamily="49" charset="-122"/>
              </a:rPr>
              <a:t>过程：</a:t>
            </a:r>
            <a:r>
              <a:rPr kumimoji="1" lang="zh-CN" altLang="zh-CN" sz="2400">
                <a:solidFill>
                  <a:srgbClr val="0000CC"/>
                </a:solidFill>
                <a:latin typeface="Arial Unicode MS" pitchFamily="34" charset="-122"/>
                <a:ea typeface="黑体" pitchFamily="49" charset="-122"/>
              </a:rPr>
              <a:t>当气态原子</a:t>
            </a:r>
            <a:r>
              <a:rPr kumimoji="1" lang="zh-CN" altLang="zh-CN" sz="2400">
                <a:solidFill>
                  <a:srgbClr val="FF0000"/>
                </a:solidFill>
                <a:latin typeface="Arial Unicode MS" pitchFamily="34" charset="-122"/>
                <a:ea typeface="黑体" pitchFamily="49" charset="-122"/>
              </a:rPr>
              <a:t>受到强特征辐射</a:t>
            </a:r>
            <a:r>
              <a:rPr kumimoji="1" lang="zh-CN" altLang="zh-CN" sz="2400">
                <a:solidFill>
                  <a:srgbClr val="0000CC"/>
                </a:solidFill>
                <a:latin typeface="Arial Unicode MS" pitchFamily="34" charset="-122"/>
                <a:ea typeface="黑体" pitchFamily="49" charset="-122"/>
              </a:rPr>
              <a:t>时，由基态跃迁到激发态，约在10</a:t>
            </a:r>
            <a:r>
              <a:rPr kumimoji="1" lang="zh-CN" altLang="zh-CN" sz="2400" baseline="30000">
                <a:solidFill>
                  <a:srgbClr val="0000CC"/>
                </a:solidFill>
                <a:latin typeface="Arial Unicode MS" pitchFamily="34" charset="-122"/>
                <a:ea typeface="黑体" pitchFamily="49" charset="-122"/>
              </a:rPr>
              <a:t>-8</a:t>
            </a:r>
            <a:r>
              <a:rPr kumimoji="1" lang="zh-CN" altLang="zh-CN" sz="2400">
                <a:solidFill>
                  <a:srgbClr val="0000CC"/>
                </a:solidFill>
                <a:latin typeface="Arial Unicode MS" pitchFamily="34" charset="-122"/>
                <a:ea typeface="黑体" pitchFamily="49" charset="-122"/>
              </a:rPr>
              <a:t>s后，再</a:t>
            </a:r>
            <a:r>
              <a:rPr kumimoji="1" lang="zh-CN" altLang="zh-CN" sz="2400">
                <a:solidFill>
                  <a:srgbClr val="FF0000"/>
                </a:solidFill>
                <a:latin typeface="Arial Unicode MS" pitchFamily="34" charset="-122"/>
                <a:ea typeface="黑体" pitchFamily="49" charset="-122"/>
              </a:rPr>
              <a:t>由激发态跃迁回到基态</a:t>
            </a:r>
            <a:r>
              <a:rPr kumimoji="1" lang="zh-CN" altLang="zh-CN" sz="2400">
                <a:solidFill>
                  <a:srgbClr val="0000CC"/>
                </a:solidFill>
                <a:latin typeface="Arial Unicode MS" pitchFamily="34" charset="-122"/>
                <a:ea typeface="黑体" pitchFamily="49" charset="-122"/>
              </a:rPr>
              <a:t>，辐射出</a:t>
            </a:r>
            <a:r>
              <a:rPr kumimoji="1" lang="zh-CN" altLang="zh-CN" sz="2400">
                <a:solidFill>
                  <a:srgbClr val="FF0000"/>
                </a:solidFill>
                <a:latin typeface="Arial Unicode MS" pitchFamily="34" charset="-122"/>
                <a:ea typeface="黑体" pitchFamily="49" charset="-122"/>
              </a:rPr>
              <a:t>与吸收光波长相同或不同</a:t>
            </a:r>
            <a:r>
              <a:rPr kumimoji="1" lang="zh-CN" altLang="zh-CN" sz="2400">
                <a:solidFill>
                  <a:srgbClr val="0000CC"/>
                </a:solidFill>
                <a:latin typeface="Arial Unicode MS" pitchFamily="34" charset="-122"/>
                <a:ea typeface="黑体" pitchFamily="49" charset="-122"/>
              </a:rPr>
              <a:t>的荧光；</a:t>
            </a:r>
          </a:p>
          <a:p>
            <a:pPr algn="just" eaLnBrk="0" hangingPunct="0">
              <a:lnSpc>
                <a:spcPct val="120000"/>
              </a:lnSpc>
            </a:pPr>
            <a:r>
              <a:rPr kumimoji="1" lang="zh-CN" altLang="zh-CN" sz="2000">
                <a:solidFill>
                  <a:srgbClr val="0000CC"/>
                </a:solidFill>
                <a:latin typeface="Arial Unicode MS" pitchFamily="34" charset="-122"/>
                <a:ea typeface="黑体" pitchFamily="49" charset="-122"/>
              </a:rPr>
              <a:t>        </a:t>
            </a:r>
            <a:r>
              <a:rPr kumimoji="1" lang="zh-CN" altLang="zh-CN" sz="2400" b="1">
                <a:solidFill>
                  <a:srgbClr val="FF0000"/>
                </a:solidFill>
                <a:latin typeface="Arial Unicode MS" pitchFamily="34" charset="-122"/>
                <a:ea typeface="黑体" pitchFamily="49" charset="-122"/>
              </a:rPr>
              <a:t>特点：</a:t>
            </a:r>
            <a:r>
              <a:rPr kumimoji="1" lang="zh-CN" altLang="zh-CN" sz="2000">
                <a:solidFill>
                  <a:srgbClr val="0000CC"/>
                </a:solidFill>
                <a:latin typeface="Arial Unicode MS" pitchFamily="34" charset="-122"/>
                <a:ea typeface="黑体" pitchFamily="49" charset="-122"/>
              </a:rPr>
              <a:t>   </a:t>
            </a:r>
            <a:endParaRPr kumimoji="1" lang="zh-CN" altLang="en-US" sz="2000">
              <a:solidFill>
                <a:srgbClr val="0000CC"/>
              </a:solidFill>
              <a:latin typeface="Arial Unicode MS" pitchFamily="34" charset="-122"/>
              <a:ea typeface="黑体" pitchFamily="49" charset="-122"/>
            </a:endParaRPr>
          </a:p>
          <a:p>
            <a:pPr algn="just" eaLnBrk="0" hangingPunct="0">
              <a:lnSpc>
                <a:spcPct val="120000"/>
              </a:lnSpc>
            </a:pPr>
            <a:r>
              <a:rPr kumimoji="1" lang="zh-CN" altLang="en-US" sz="2000">
                <a:solidFill>
                  <a:srgbClr val="0000CC"/>
                </a:solidFill>
                <a:latin typeface="Arial Unicode MS" pitchFamily="34" charset="-122"/>
                <a:ea typeface="黑体" pitchFamily="49" charset="-122"/>
              </a:rPr>
              <a:t>    </a:t>
            </a:r>
            <a:r>
              <a:rPr kumimoji="1" lang="zh-CN" altLang="zh-CN" sz="2400" b="1">
                <a:solidFill>
                  <a:srgbClr val="0000CC"/>
                </a:solidFill>
                <a:latin typeface="Arial Unicode MS" pitchFamily="34" charset="-122"/>
                <a:ea typeface="黑体" pitchFamily="49" charset="-122"/>
              </a:rPr>
              <a:t>（1）属光致发光；二次发光；</a:t>
            </a:r>
          </a:p>
          <a:p>
            <a:pPr algn="just" eaLnBrk="0" hangingPunct="0">
              <a:lnSpc>
                <a:spcPct val="120000"/>
              </a:lnSpc>
            </a:pPr>
            <a:r>
              <a:rPr kumimoji="1" lang="zh-CN" altLang="zh-CN" sz="2400" b="1">
                <a:solidFill>
                  <a:srgbClr val="0000CC"/>
                </a:solidFill>
                <a:latin typeface="Arial Unicode MS" pitchFamily="34" charset="-122"/>
                <a:ea typeface="黑体" pitchFamily="49" charset="-122"/>
              </a:rPr>
              <a:t>   （2）激发光源停止后，荧光立即消失；</a:t>
            </a:r>
          </a:p>
          <a:p>
            <a:pPr algn="just" eaLnBrk="0" hangingPunct="0">
              <a:lnSpc>
                <a:spcPct val="120000"/>
              </a:lnSpc>
            </a:pPr>
            <a:r>
              <a:rPr kumimoji="1" lang="zh-CN" altLang="zh-CN" sz="2400" b="1">
                <a:solidFill>
                  <a:srgbClr val="0000CC"/>
                </a:solidFill>
                <a:latin typeface="Arial Unicode MS" pitchFamily="34" charset="-122"/>
                <a:ea typeface="黑体" pitchFamily="49" charset="-122"/>
              </a:rPr>
              <a:t>   （3）发射的荧光强度与照射的光强有关；</a:t>
            </a:r>
          </a:p>
          <a:p>
            <a:pPr algn="just" eaLnBrk="0" hangingPunct="0">
              <a:lnSpc>
                <a:spcPct val="120000"/>
              </a:lnSpc>
            </a:pPr>
            <a:r>
              <a:rPr kumimoji="1" lang="zh-CN" altLang="zh-CN" sz="2400" b="1">
                <a:solidFill>
                  <a:srgbClr val="0000CC"/>
                </a:solidFill>
                <a:latin typeface="Arial Unicode MS" pitchFamily="34" charset="-122"/>
                <a:ea typeface="黑体" pitchFamily="49" charset="-122"/>
              </a:rPr>
              <a:t>   （4）不同元素的荧光波长不同；</a:t>
            </a:r>
          </a:p>
          <a:p>
            <a:pPr algn="just" eaLnBrk="0" hangingPunct="0">
              <a:lnSpc>
                <a:spcPct val="120000"/>
              </a:lnSpc>
            </a:pPr>
            <a:r>
              <a:rPr kumimoji="1" lang="zh-CN" altLang="zh-CN" sz="2400" b="1">
                <a:solidFill>
                  <a:srgbClr val="0000CC"/>
                </a:solidFill>
                <a:latin typeface="Arial Unicode MS" pitchFamily="34" charset="-122"/>
                <a:ea typeface="黑体" pitchFamily="49" charset="-122"/>
              </a:rPr>
              <a:t>  </a:t>
            </a:r>
            <a:r>
              <a:rPr kumimoji="1" lang="zh-CN" altLang="en-US" sz="2400" b="1">
                <a:solidFill>
                  <a:srgbClr val="0000CC"/>
                </a:solidFill>
                <a:latin typeface="Arial Unicode MS" pitchFamily="34" charset="-122"/>
                <a:ea typeface="黑体" pitchFamily="49" charset="-122"/>
              </a:rPr>
              <a:t> </a:t>
            </a:r>
            <a:r>
              <a:rPr kumimoji="1" lang="zh-CN" altLang="zh-CN" sz="2400" b="1">
                <a:solidFill>
                  <a:srgbClr val="0000CC"/>
                </a:solidFill>
                <a:latin typeface="Arial Unicode MS" pitchFamily="34" charset="-122"/>
                <a:ea typeface="黑体" pitchFamily="49" charset="-122"/>
              </a:rPr>
              <a:t>（5）浓度很低时，强度与蒸气中该元素的密度成正比，定量依据(适用于微量或痕量分析)；</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8130"/>
                                        </p:tgtEl>
                                        <p:attrNameLst>
                                          <p:attrName>style.visibility</p:attrName>
                                        </p:attrNameLst>
                                      </p:cBhvr>
                                      <p:to>
                                        <p:strVal val="visible"/>
                                      </p:to>
                                    </p:set>
                                    <p:animEffect transition="in" filter="wipe(left)">
                                      <p:cBhvr>
                                        <p:cTn id="7" dur="500"/>
                                        <p:tgtEl>
                                          <p:spTgt spid="4813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8131">
                                            <p:txEl>
                                              <p:pRg st="0" end="0"/>
                                            </p:txEl>
                                          </p:spTgt>
                                        </p:tgtEl>
                                        <p:attrNameLst>
                                          <p:attrName>style.visibility</p:attrName>
                                        </p:attrNameLst>
                                      </p:cBhvr>
                                      <p:to>
                                        <p:strVal val="visible"/>
                                      </p:to>
                                    </p:set>
                                    <p:animEffect transition="in" filter="wipe(left)">
                                      <p:cBhvr>
                                        <p:cTn id="12" dur="500"/>
                                        <p:tgtEl>
                                          <p:spTgt spid="48131">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8131">
                                            <p:txEl>
                                              <p:pRg st="1" end="1"/>
                                            </p:txEl>
                                          </p:spTgt>
                                        </p:tgtEl>
                                        <p:attrNameLst>
                                          <p:attrName>style.visibility</p:attrName>
                                        </p:attrNameLst>
                                      </p:cBhvr>
                                      <p:to>
                                        <p:strVal val="visible"/>
                                      </p:to>
                                    </p:set>
                                    <p:animEffect transition="in" filter="wipe(left)">
                                      <p:cBhvr>
                                        <p:cTn id="17" dur="500"/>
                                        <p:tgtEl>
                                          <p:spTgt spid="48131">
                                            <p:txEl>
                                              <p:pRg st="1" end="1"/>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48131">
                                            <p:txEl>
                                              <p:pRg st="2" end="2"/>
                                            </p:txEl>
                                          </p:spTgt>
                                        </p:tgtEl>
                                        <p:attrNameLst>
                                          <p:attrName>style.visibility</p:attrName>
                                        </p:attrNameLst>
                                      </p:cBhvr>
                                      <p:to>
                                        <p:strVal val="visible"/>
                                      </p:to>
                                    </p:set>
                                    <p:animEffect transition="in" filter="wipe(left)">
                                      <p:cBhvr>
                                        <p:cTn id="22" dur="500"/>
                                        <p:tgtEl>
                                          <p:spTgt spid="48131">
                                            <p:txEl>
                                              <p:pRg st="2" end="2"/>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48131">
                                            <p:txEl>
                                              <p:pRg st="3" end="3"/>
                                            </p:txEl>
                                          </p:spTgt>
                                        </p:tgtEl>
                                        <p:attrNameLst>
                                          <p:attrName>style.visibility</p:attrName>
                                        </p:attrNameLst>
                                      </p:cBhvr>
                                      <p:to>
                                        <p:strVal val="visible"/>
                                      </p:to>
                                    </p:set>
                                    <p:animEffect transition="in" filter="wipe(left)">
                                      <p:cBhvr>
                                        <p:cTn id="27" dur="500"/>
                                        <p:tgtEl>
                                          <p:spTgt spid="48131">
                                            <p:txEl>
                                              <p:pRg st="3" end="3"/>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48131">
                                            <p:txEl>
                                              <p:pRg st="4" end="4"/>
                                            </p:txEl>
                                          </p:spTgt>
                                        </p:tgtEl>
                                        <p:attrNameLst>
                                          <p:attrName>style.visibility</p:attrName>
                                        </p:attrNameLst>
                                      </p:cBhvr>
                                      <p:to>
                                        <p:strVal val="visible"/>
                                      </p:to>
                                    </p:set>
                                    <p:animEffect transition="in" filter="wipe(left)">
                                      <p:cBhvr>
                                        <p:cTn id="32" dur="500"/>
                                        <p:tgtEl>
                                          <p:spTgt spid="48131">
                                            <p:txEl>
                                              <p:pRg st="4" end="4"/>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48131">
                                            <p:txEl>
                                              <p:pRg st="5" end="5"/>
                                            </p:txEl>
                                          </p:spTgt>
                                        </p:tgtEl>
                                        <p:attrNameLst>
                                          <p:attrName>style.visibility</p:attrName>
                                        </p:attrNameLst>
                                      </p:cBhvr>
                                      <p:to>
                                        <p:strVal val="visible"/>
                                      </p:to>
                                    </p:set>
                                    <p:animEffect transition="in" filter="wipe(left)">
                                      <p:cBhvr>
                                        <p:cTn id="37" dur="500"/>
                                        <p:tgtEl>
                                          <p:spTgt spid="48131">
                                            <p:txEl>
                                              <p:pRg st="5" end="5"/>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48131">
                                            <p:txEl>
                                              <p:pRg st="6" end="6"/>
                                            </p:txEl>
                                          </p:spTgt>
                                        </p:tgtEl>
                                        <p:attrNameLst>
                                          <p:attrName>style.visibility</p:attrName>
                                        </p:attrNameLst>
                                      </p:cBhvr>
                                      <p:to>
                                        <p:strVal val="visible"/>
                                      </p:to>
                                    </p:set>
                                    <p:animEffect transition="in" filter="wipe(left)">
                                      <p:cBhvr>
                                        <p:cTn id="42" dur="500"/>
                                        <p:tgtEl>
                                          <p:spTgt spid="48131">
                                            <p:txEl>
                                              <p:pRg st="6" end="6"/>
                                            </p:txEl>
                                          </p:spTgt>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48131">
                                            <p:txEl>
                                              <p:pRg st="7" end="7"/>
                                            </p:txEl>
                                          </p:spTgt>
                                        </p:tgtEl>
                                        <p:attrNameLst>
                                          <p:attrName>style.visibility</p:attrName>
                                        </p:attrNameLst>
                                      </p:cBhvr>
                                      <p:to>
                                        <p:strVal val="visible"/>
                                      </p:to>
                                    </p:set>
                                    <p:animEffect transition="in" filter="wipe(left)">
                                      <p:cBhvr>
                                        <p:cTn id="47" dur="500"/>
                                        <p:tgtEl>
                                          <p:spTgt spid="48131">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130" grpId="0" autoUpdateAnimBg="0"/>
      <p:bldP spid="48131" grpId="0" build="p" autoUpdateAnimBg="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5" name="Text Box 5"/>
          <p:cNvSpPr txBox="1">
            <a:spLocks noChangeArrowheads="1"/>
          </p:cNvSpPr>
          <p:nvPr/>
        </p:nvSpPr>
        <p:spPr bwMode="auto">
          <a:xfrm>
            <a:off x="533400" y="838200"/>
            <a:ext cx="8305800" cy="2720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just" eaLnBrk="0" hangingPunct="0">
              <a:lnSpc>
                <a:spcPct val="120000"/>
              </a:lnSpc>
            </a:pPr>
            <a:r>
              <a:rPr kumimoji="1" lang="en-US" altLang="zh-CN" sz="2400" dirty="0">
                <a:latin typeface="Times New Roman" pitchFamily="18" charset="0"/>
              </a:rPr>
              <a:t>       </a:t>
            </a:r>
            <a:r>
              <a:rPr kumimoji="1" lang="zh-CN" altLang="en-US" sz="2400" b="1" dirty="0">
                <a:solidFill>
                  <a:srgbClr val="000099"/>
                </a:solidFill>
                <a:effectLst>
                  <a:outerShdw blurRad="38100" dist="38100" dir="2700000" algn="tl">
                    <a:srgbClr val="C0C0C0"/>
                  </a:outerShdw>
                </a:effectLst>
                <a:latin typeface="Arial" pitchFamily="34" charset="0"/>
                <a:ea typeface="黑体" pitchFamily="49" charset="-122"/>
              </a:rPr>
              <a:t>首先把分析试样经适当的化学处理后变为</a:t>
            </a:r>
            <a:r>
              <a:rPr kumimoji="1" lang="zh-CN" altLang="en-US" sz="2400" b="1" dirty="0">
                <a:solidFill>
                  <a:srgbClr val="FF0000"/>
                </a:solidFill>
                <a:effectLst>
                  <a:outerShdw blurRad="38100" dist="38100" dir="2700000" algn="tl">
                    <a:srgbClr val="C0C0C0"/>
                  </a:outerShdw>
                </a:effectLst>
                <a:latin typeface="Times New Roman" pitchFamily="18" charset="0"/>
                <a:ea typeface="黑体" pitchFamily="49" charset="-122"/>
              </a:rPr>
              <a:t>试液</a:t>
            </a:r>
            <a:r>
              <a:rPr kumimoji="1" lang="zh-CN" altLang="en-US" sz="2400" b="1" dirty="0">
                <a:solidFill>
                  <a:srgbClr val="000099"/>
                </a:solidFill>
                <a:effectLst>
                  <a:outerShdw blurRad="38100" dist="38100" dir="2700000" algn="tl">
                    <a:srgbClr val="C0C0C0"/>
                  </a:outerShdw>
                </a:effectLst>
                <a:latin typeface="Arial" pitchFamily="34" charset="0"/>
                <a:ea typeface="黑体" pitchFamily="49" charset="-122"/>
              </a:rPr>
              <a:t>，然后把试液引入原子化器中进行蒸发离解及</a:t>
            </a:r>
            <a:r>
              <a:rPr kumimoji="1" lang="zh-CN" altLang="en-US" sz="2400" b="1" dirty="0">
                <a:solidFill>
                  <a:srgbClr val="FF0000"/>
                </a:solidFill>
                <a:effectLst>
                  <a:outerShdw blurRad="38100" dist="38100" dir="2700000" algn="tl">
                    <a:srgbClr val="C0C0C0"/>
                  </a:outerShdw>
                </a:effectLst>
                <a:latin typeface="Times New Roman" pitchFamily="18" charset="0"/>
                <a:ea typeface="黑体" pitchFamily="49" charset="-122"/>
              </a:rPr>
              <a:t>原子化</a:t>
            </a:r>
            <a:r>
              <a:rPr kumimoji="1" lang="zh-CN" altLang="en-US" sz="2400" b="1" dirty="0">
                <a:solidFill>
                  <a:srgbClr val="000099"/>
                </a:solidFill>
                <a:effectLst>
                  <a:outerShdw blurRad="38100" dist="38100" dir="2700000" algn="tl">
                    <a:srgbClr val="C0C0C0"/>
                  </a:outerShdw>
                </a:effectLst>
                <a:latin typeface="Arial" pitchFamily="34" charset="0"/>
                <a:ea typeface="黑体" pitchFamily="49" charset="-122"/>
              </a:rPr>
              <a:t>，使被测组成变成</a:t>
            </a:r>
            <a:r>
              <a:rPr kumimoji="1" lang="zh-CN" altLang="en-US" sz="2400" b="1" dirty="0">
                <a:solidFill>
                  <a:srgbClr val="FF0000"/>
                </a:solidFill>
                <a:effectLst>
                  <a:outerShdw blurRad="38100" dist="38100" dir="2700000" algn="tl">
                    <a:srgbClr val="C0C0C0"/>
                  </a:outerShdw>
                </a:effectLst>
                <a:latin typeface="Times New Roman" pitchFamily="18" charset="0"/>
                <a:ea typeface="黑体" pitchFamily="49" charset="-122"/>
              </a:rPr>
              <a:t>气态基态原子</a:t>
            </a:r>
            <a:r>
              <a:rPr kumimoji="1" lang="zh-CN" altLang="en-US" sz="2400" b="1" dirty="0">
                <a:solidFill>
                  <a:srgbClr val="000099"/>
                </a:solidFill>
                <a:effectLst>
                  <a:outerShdw blurRad="38100" dist="38100" dir="2700000" algn="tl">
                    <a:srgbClr val="C0C0C0"/>
                  </a:outerShdw>
                </a:effectLst>
                <a:latin typeface="Arial" pitchFamily="34" charset="0"/>
                <a:ea typeface="黑体" pitchFamily="49" charset="-122"/>
              </a:rPr>
              <a:t>。</a:t>
            </a:r>
          </a:p>
          <a:p>
            <a:pPr algn="just" eaLnBrk="0" hangingPunct="0">
              <a:lnSpc>
                <a:spcPct val="120000"/>
              </a:lnSpc>
            </a:pPr>
            <a:r>
              <a:rPr kumimoji="1" lang="zh-CN" altLang="en-US" sz="2400" b="1" dirty="0">
                <a:solidFill>
                  <a:srgbClr val="000099"/>
                </a:solidFill>
                <a:effectLst>
                  <a:outerShdw blurRad="38100" dist="38100" dir="2700000" algn="tl">
                    <a:srgbClr val="C0C0C0"/>
                  </a:outerShdw>
                </a:effectLst>
                <a:latin typeface="Arial" pitchFamily="34" charset="0"/>
                <a:ea typeface="黑体" pitchFamily="49" charset="-122"/>
              </a:rPr>
              <a:t>    用被测元素对应的特征波长辐射</a:t>
            </a:r>
            <a:r>
              <a:rPr kumimoji="1" lang="en-US" altLang="zh-CN" sz="2400" b="1" dirty="0">
                <a:solidFill>
                  <a:srgbClr val="000099"/>
                </a:solidFill>
                <a:effectLst>
                  <a:outerShdw blurRad="38100" dist="38100" dir="2700000" algn="tl">
                    <a:srgbClr val="C0C0C0"/>
                  </a:outerShdw>
                </a:effectLst>
                <a:latin typeface="Arial" pitchFamily="34" charset="0"/>
                <a:ea typeface="黑体" pitchFamily="49" charset="-122"/>
              </a:rPr>
              <a:t>(</a:t>
            </a:r>
            <a:r>
              <a:rPr kumimoji="1" lang="zh-CN" altLang="en-US" sz="2400" b="1" dirty="0">
                <a:solidFill>
                  <a:srgbClr val="000099"/>
                </a:solidFill>
                <a:effectLst>
                  <a:outerShdw blurRad="38100" dist="38100" dir="2700000" algn="tl">
                    <a:srgbClr val="C0C0C0"/>
                  </a:outerShdw>
                </a:effectLst>
                <a:latin typeface="Arial" pitchFamily="34" charset="0"/>
                <a:ea typeface="黑体" pitchFamily="49" charset="-122"/>
              </a:rPr>
              <a:t>元素的共振线</a:t>
            </a:r>
            <a:r>
              <a:rPr kumimoji="1" lang="en-US" altLang="zh-CN" sz="2400" b="1" dirty="0">
                <a:solidFill>
                  <a:srgbClr val="000099"/>
                </a:solidFill>
                <a:effectLst>
                  <a:outerShdw blurRad="38100" dist="38100" dir="2700000" algn="tl">
                    <a:srgbClr val="C0C0C0"/>
                  </a:outerShdw>
                </a:effectLst>
                <a:latin typeface="Arial" pitchFamily="34" charset="0"/>
                <a:ea typeface="黑体" pitchFamily="49" charset="-122"/>
              </a:rPr>
              <a:t>)</a:t>
            </a:r>
            <a:r>
              <a:rPr kumimoji="1" lang="zh-CN" altLang="en-US" sz="2400" b="1" dirty="0">
                <a:solidFill>
                  <a:srgbClr val="000099"/>
                </a:solidFill>
                <a:effectLst>
                  <a:outerShdw blurRad="38100" dist="38100" dir="2700000" algn="tl">
                    <a:srgbClr val="C0C0C0"/>
                  </a:outerShdw>
                </a:effectLst>
                <a:latin typeface="Arial" pitchFamily="34" charset="0"/>
                <a:ea typeface="黑体" pitchFamily="49" charset="-122"/>
              </a:rPr>
              <a:t>照射原子化器中的原子蒸汽，则该辐射部分被吸收，通过检测，记录被吸收的程度，进行该元素的定量分析。</a:t>
            </a:r>
          </a:p>
        </p:txBody>
      </p:sp>
      <p:sp>
        <p:nvSpPr>
          <p:cNvPr id="5128" name="Text Box 8"/>
          <p:cNvSpPr txBox="1">
            <a:spLocks noChangeArrowheads="1"/>
          </p:cNvSpPr>
          <p:nvPr/>
        </p:nvSpPr>
        <p:spPr bwMode="auto">
          <a:xfrm>
            <a:off x="533400" y="228600"/>
            <a:ext cx="594360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3200" b="1" dirty="0" smtClean="0">
                <a:solidFill>
                  <a:srgbClr val="800000"/>
                </a:solidFill>
                <a:effectLst>
                  <a:outerShdw blurRad="38100" dist="38100" dir="2700000" algn="tl">
                    <a:srgbClr val="C0C0C0"/>
                  </a:outerShdw>
                </a:effectLst>
                <a:latin typeface="Arial" pitchFamily="34" charset="0"/>
                <a:ea typeface="黑体" pitchFamily="49" charset="-122"/>
              </a:rPr>
              <a:t>4.2 </a:t>
            </a:r>
            <a:r>
              <a:rPr kumimoji="1" lang="zh-CN" altLang="en-US" sz="3200" b="1" dirty="0" smtClean="0">
                <a:solidFill>
                  <a:srgbClr val="800000"/>
                </a:solidFill>
                <a:effectLst>
                  <a:outerShdw blurRad="38100" dist="38100" dir="2700000" algn="tl">
                    <a:srgbClr val="C0C0C0"/>
                  </a:outerShdw>
                </a:effectLst>
                <a:latin typeface="Arial" pitchFamily="34" charset="0"/>
                <a:ea typeface="黑体" pitchFamily="49" charset="-122"/>
              </a:rPr>
              <a:t>原子</a:t>
            </a:r>
            <a:r>
              <a:rPr kumimoji="1" lang="zh-CN" altLang="en-US" sz="3200" b="1" dirty="0">
                <a:solidFill>
                  <a:srgbClr val="800000"/>
                </a:solidFill>
                <a:effectLst>
                  <a:outerShdw blurRad="38100" dist="38100" dir="2700000" algn="tl">
                    <a:srgbClr val="C0C0C0"/>
                  </a:outerShdw>
                </a:effectLst>
                <a:latin typeface="Arial" pitchFamily="34" charset="0"/>
                <a:ea typeface="黑体" pitchFamily="49" charset="-122"/>
              </a:rPr>
              <a:t>吸收光谱的产生</a:t>
            </a:r>
          </a:p>
        </p:txBody>
      </p:sp>
      <p:pic>
        <p:nvPicPr>
          <p:cNvPr id="5129" name="Picture 9"/>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676400" y="3587750"/>
            <a:ext cx="5791200" cy="2203450"/>
          </a:xfrm>
          <a:prstGeom prst="rect">
            <a:avLst/>
          </a:prstGeom>
        </p:spPr>
        <p:style>
          <a:lnRef idx="2">
            <a:schemeClr val="accent1">
              <a:shade val="50000"/>
            </a:schemeClr>
          </a:lnRef>
          <a:fillRef idx="1">
            <a:schemeClr val="accent1"/>
          </a:fillRef>
          <a:effectRef idx="0">
            <a:schemeClr val="accent1"/>
          </a:effectRef>
          <a:fontRef idx="minor">
            <a:schemeClr val="lt1"/>
          </a:fontRef>
        </p:style>
      </p:pic>
      <p:sp>
        <p:nvSpPr>
          <p:cNvPr id="5131" name="Text Box 11"/>
          <p:cNvSpPr txBox="1">
            <a:spLocks noChangeArrowheads="1"/>
          </p:cNvSpPr>
          <p:nvPr/>
        </p:nvSpPr>
        <p:spPr bwMode="auto">
          <a:xfrm>
            <a:off x="1295400" y="5920026"/>
            <a:ext cx="6934200" cy="8617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kumimoji="1" lang="zh-CN" altLang="en-US" sz="2000" b="1" dirty="0">
                <a:solidFill>
                  <a:srgbClr val="003300"/>
                </a:solidFill>
                <a:effectLst>
                  <a:outerShdw blurRad="38100" dist="38100" dir="2700000" algn="tl">
                    <a:srgbClr val="C0C0C0"/>
                  </a:outerShdw>
                </a:effectLst>
                <a:latin typeface="Arial" pitchFamily="34" charset="0"/>
                <a:ea typeface="黑体" pitchFamily="49" charset="-122"/>
              </a:rPr>
              <a:t>原子蒸气对光的吸收示意图</a:t>
            </a:r>
          </a:p>
          <a:p>
            <a:pPr algn="ctr">
              <a:spcBef>
                <a:spcPct val="50000"/>
              </a:spcBef>
            </a:pPr>
            <a:r>
              <a:rPr kumimoji="1" lang="en-US" altLang="zh-CN" sz="2000" b="1" dirty="0">
                <a:solidFill>
                  <a:srgbClr val="003300"/>
                </a:solidFill>
                <a:effectLst>
                  <a:outerShdw blurRad="38100" dist="38100" dir="2700000" algn="tl">
                    <a:srgbClr val="C0C0C0"/>
                  </a:outerShdw>
                </a:effectLst>
                <a:latin typeface="Arial" pitchFamily="34" charset="0"/>
                <a:ea typeface="黑体" pitchFamily="49" charset="-122"/>
              </a:rPr>
              <a:t>I</a:t>
            </a:r>
            <a:r>
              <a:rPr kumimoji="1" lang="zh-CN" altLang="en-US" sz="2000" b="1" dirty="0">
                <a:solidFill>
                  <a:srgbClr val="003300"/>
                </a:solidFill>
                <a:effectLst>
                  <a:outerShdw blurRad="38100" dist="38100" dir="2700000" algn="tl">
                    <a:srgbClr val="C0C0C0"/>
                  </a:outerShdw>
                </a:effectLst>
                <a:latin typeface="Arial" pitchFamily="34" charset="0"/>
                <a:ea typeface="黑体" pitchFamily="49" charset="-122"/>
              </a:rPr>
              <a:t>。为入射光的强度，Ｉ为透射光的强度，Ｎ为原子蒸气浓度</a:t>
            </a: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ChangeArrowheads="1"/>
          </p:cNvSpPr>
          <p:nvPr/>
        </p:nvSpPr>
        <p:spPr bwMode="auto">
          <a:xfrm>
            <a:off x="609600" y="228600"/>
            <a:ext cx="80772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nchor="b"/>
          <a:lstStyle/>
          <a:p>
            <a:pPr algn="ctr"/>
            <a:r>
              <a:rPr lang="en-US" altLang="zh-CN" sz="3200">
                <a:solidFill>
                  <a:srgbClr val="FF0000"/>
                </a:solidFill>
                <a:latin typeface="Arial Unicode MS" pitchFamily="34" charset="-122"/>
                <a:ea typeface="黑体" pitchFamily="49" charset="-122"/>
              </a:rPr>
              <a:t>  2.</a:t>
            </a:r>
            <a:r>
              <a:rPr lang="zh-CN" altLang="en-US" sz="3200">
                <a:solidFill>
                  <a:srgbClr val="FF0000"/>
                </a:solidFill>
                <a:latin typeface="Arial Unicode MS" pitchFamily="34" charset="-122"/>
                <a:ea typeface="黑体" pitchFamily="49" charset="-122"/>
              </a:rPr>
              <a:t>原子荧光的产生类型</a:t>
            </a:r>
            <a:endParaRPr lang="zh-CN" altLang="zh-CN" sz="3200">
              <a:solidFill>
                <a:srgbClr val="FF0000"/>
              </a:solidFill>
              <a:latin typeface="Arial Unicode MS" pitchFamily="34" charset="-122"/>
              <a:ea typeface="黑体" pitchFamily="49" charset="-122"/>
            </a:endParaRPr>
          </a:p>
        </p:txBody>
      </p:sp>
      <p:sp>
        <p:nvSpPr>
          <p:cNvPr id="49155" name="Text Box 3"/>
          <p:cNvSpPr txBox="1">
            <a:spLocks noChangeArrowheads="1"/>
          </p:cNvSpPr>
          <p:nvPr/>
        </p:nvSpPr>
        <p:spPr bwMode="auto">
          <a:xfrm>
            <a:off x="533400" y="838200"/>
            <a:ext cx="8229600" cy="2063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eaLnBrk="0" hangingPunct="0">
              <a:lnSpc>
                <a:spcPct val="150000"/>
              </a:lnSpc>
            </a:pPr>
            <a:r>
              <a:rPr kumimoji="1" lang="en-US" altLang="zh-CN" sz="2400" b="1">
                <a:solidFill>
                  <a:srgbClr val="0000CC"/>
                </a:solidFill>
                <a:latin typeface="Arial Unicode MS" pitchFamily="34" charset="-122"/>
                <a:ea typeface="黑体" pitchFamily="49" charset="-122"/>
              </a:rPr>
              <a:t>     </a:t>
            </a:r>
            <a:r>
              <a:rPr kumimoji="1" lang="zh-CN" altLang="en-US" sz="2400" b="1">
                <a:solidFill>
                  <a:srgbClr val="0000CC"/>
                </a:solidFill>
                <a:latin typeface="Arial Unicode MS" pitchFamily="34" charset="-122"/>
                <a:ea typeface="黑体" pitchFamily="49" charset="-122"/>
              </a:rPr>
              <a:t>三种类型：共振荧光、非共振荧光与敏化荧光</a:t>
            </a:r>
          </a:p>
          <a:p>
            <a:pPr eaLnBrk="0" hangingPunct="0">
              <a:lnSpc>
                <a:spcPct val="110000"/>
              </a:lnSpc>
            </a:pPr>
            <a:r>
              <a:rPr kumimoji="1" lang="zh-CN" altLang="en-US" sz="2400" b="1">
                <a:solidFill>
                  <a:srgbClr val="0000CC"/>
                </a:solidFill>
                <a:latin typeface="Arial Unicode MS" pitchFamily="34" charset="-122"/>
                <a:ea typeface="黑体" pitchFamily="49" charset="-122"/>
              </a:rPr>
              <a:t>（</a:t>
            </a:r>
            <a:r>
              <a:rPr kumimoji="1" lang="en-US" altLang="zh-CN" sz="2400" b="1">
                <a:solidFill>
                  <a:srgbClr val="0000CC"/>
                </a:solidFill>
                <a:latin typeface="Arial Unicode MS" pitchFamily="34" charset="-122"/>
                <a:ea typeface="黑体" pitchFamily="49" charset="-122"/>
              </a:rPr>
              <a:t>1</a:t>
            </a:r>
            <a:r>
              <a:rPr kumimoji="1" lang="zh-CN" altLang="en-US" sz="2400" b="1">
                <a:solidFill>
                  <a:srgbClr val="0000CC"/>
                </a:solidFill>
                <a:latin typeface="Arial Unicode MS" pitchFamily="34" charset="-122"/>
                <a:ea typeface="黑体" pitchFamily="49" charset="-122"/>
              </a:rPr>
              <a:t>）共振荧光</a:t>
            </a:r>
            <a:endParaRPr kumimoji="1" lang="zh-CN" altLang="en-US" sz="2400">
              <a:solidFill>
                <a:srgbClr val="0000CC"/>
              </a:solidFill>
              <a:latin typeface="Arial Unicode MS" pitchFamily="34" charset="-122"/>
              <a:ea typeface="黑体" pitchFamily="49" charset="-122"/>
            </a:endParaRPr>
          </a:p>
          <a:p>
            <a:pPr eaLnBrk="0" hangingPunct="0">
              <a:lnSpc>
                <a:spcPct val="140000"/>
              </a:lnSpc>
            </a:pPr>
            <a:r>
              <a:rPr kumimoji="1" lang="zh-CN" altLang="en-US" sz="2400">
                <a:solidFill>
                  <a:srgbClr val="0000CC"/>
                </a:solidFill>
                <a:latin typeface="Arial Unicode MS" pitchFamily="34" charset="-122"/>
                <a:ea typeface="黑体" pitchFamily="49" charset="-122"/>
              </a:rPr>
              <a:t>    </a:t>
            </a:r>
            <a:r>
              <a:rPr kumimoji="1" lang="zh-CN" altLang="en-US" sz="2400" b="1">
                <a:solidFill>
                  <a:srgbClr val="FF0000"/>
                </a:solidFill>
                <a:latin typeface="Arial Unicode MS" pitchFamily="34" charset="-122"/>
                <a:ea typeface="黑体" pitchFamily="49" charset="-122"/>
              </a:rPr>
              <a:t>共振荧光</a:t>
            </a:r>
            <a:r>
              <a:rPr kumimoji="1" lang="zh-CN" altLang="en-US" sz="2400">
                <a:solidFill>
                  <a:srgbClr val="0000CC"/>
                </a:solidFill>
                <a:latin typeface="Arial Unicode MS" pitchFamily="34" charset="-122"/>
                <a:ea typeface="黑体" pitchFamily="49" charset="-122"/>
              </a:rPr>
              <a:t>：气态原子吸收共振线被激发后，激发态原子再发射出与共振线</a:t>
            </a:r>
            <a:r>
              <a:rPr kumimoji="1" lang="zh-CN" altLang="en-US" sz="2400">
                <a:solidFill>
                  <a:srgbClr val="FF0000"/>
                </a:solidFill>
                <a:latin typeface="Arial Unicode MS" pitchFamily="34" charset="-122"/>
                <a:ea typeface="黑体" pitchFamily="49" charset="-122"/>
              </a:rPr>
              <a:t>波长相同</a:t>
            </a:r>
            <a:r>
              <a:rPr kumimoji="1" lang="zh-CN" altLang="en-US" sz="2400">
                <a:solidFill>
                  <a:srgbClr val="0000CC"/>
                </a:solidFill>
                <a:latin typeface="Arial Unicode MS" pitchFamily="34" charset="-122"/>
                <a:ea typeface="黑体" pitchFamily="49" charset="-122"/>
              </a:rPr>
              <a:t>的荧光；见图</a:t>
            </a:r>
            <a:r>
              <a:rPr kumimoji="1" lang="en-US" altLang="zh-CN" sz="2400" i="1">
                <a:solidFill>
                  <a:srgbClr val="0000CC"/>
                </a:solidFill>
                <a:latin typeface="Arial Unicode MS" pitchFamily="34" charset="-122"/>
                <a:ea typeface="黑体" pitchFamily="49" charset="-122"/>
              </a:rPr>
              <a:t>A</a:t>
            </a:r>
            <a:r>
              <a:rPr kumimoji="1" lang="zh-CN" altLang="en-US" sz="2400" i="1">
                <a:solidFill>
                  <a:srgbClr val="0000CC"/>
                </a:solidFill>
                <a:latin typeface="Arial Unicode MS" pitchFamily="34" charset="-122"/>
                <a:ea typeface="黑体" pitchFamily="49" charset="-122"/>
              </a:rPr>
              <a:t>、</a:t>
            </a:r>
            <a:r>
              <a:rPr kumimoji="1" lang="en-US" altLang="zh-CN" sz="2400" i="1">
                <a:solidFill>
                  <a:srgbClr val="0000CC"/>
                </a:solidFill>
                <a:latin typeface="Arial Unicode MS" pitchFamily="34" charset="-122"/>
                <a:ea typeface="黑体" pitchFamily="49" charset="-122"/>
              </a:rPr>
              <a:t>C</a:t>
            </a:r>
            <a:r>
              <a:rPr kumimoji="1" lang="zh-CN" altLang="en-US" sz="2400">
                <a:solidFill>
                  <a:srgbClr val="0000CC"/>
                </a:solidFill>
                <a:latin typeface="Arial Unicode MS" pitchFamily="34" charset="-122"/>
                <a:ea typeface="黑体" pitchFamily="49" charset="-122"/>
              </a:rPr>
              <a:t>；</a:t>
            </a:r>
            <a:endParaRPr kumimoji="1" lang="zh-CN" altLang="en-US" sz="2000">
              <a:solidFill>
                <a:srgbClr val="0000CC"/>
              </a:solidFill>
              <a:latin typeface="Arial Unicode MS" pitchFamily="34" charset="-122"/>
              <a:ea typeface="黑体" pitchFamily="49" charset="-122"/>
            </a:endParaRPr>
          </a:p>
        </p:txBody>
      </p:sp>
      <p:sp>
        <p:nvSpPr>
          <p:cNvPr id="49156" name="Text Box 4"/>
          <p:cNvSpPr txBox="1">
            <a:spLocks noChangeArrowheads="1"/>
          </p:cNvSpPr>
          <p:nvPr/>
        </p:nvSpPr>
        <p:spPr bwMode="auto">
          <a:xfrm>
            <a:off x="609600" y="2971800"/>
            <a:ext cx="5334000" cy="2136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eaLnBrk="0" hangingPunct="0">
              <a:lnSpc>
                <a:spcPct val="140000"/>
              </a:lnSpc>
            </a:pPr>
            <a:r>
              <a:rPr kumimoji="1" lang="en-US" altLang="zh-CN" sz="2000" b="1">
                <a:solidFill>
                  <a:srgbClr val="0000CC"/>
                </a:solidFill>
                <a:latin typeface="Arial Unicode MS" pitchFamily="34" charset="-122"/>
                <a:ea typeface="黑体" pitchFamily="49" charset="-122"/>
              </a:rPr>
              <a:t>    </a:t>
            </a:r>
            <a:r>
              <a:rPr kumimoji="1" lang="zh-CN" altLang="en-US" sz="2400" b="1">
                <a:solidFill>
                  <a:srgbClr val="FF0000"/>
                </a:solidFill>
                <a:latin typeface="Arial Unicode MS" pitchFamily="34" charset="-122"/>
                <a:ea typeface="黑体" pitchFamily="49" charset="-122"/>
              </a:rPr>
              <a:t>热共振荧光</a:t>
            </a:r>
            <a:r>
              <a:rPr kumimoji="1" lang="zh-CN" altLang="en-US" sz="2400">
                <a:solidFill>
                  <a:srgbClr val="0000CC"/>
                </a:solidFill>
                <a:latin typeface="Arial Unicode MS" pitchFamily="34" charset="-122"/>
                <a:ea typeface="黑体" pitchFamily="49" charset="-122"/>
              </a:rPr>
              <a:t>：若原子受热激发处于压稳态，再吸收辐射进一步激发，然后再发射出相同波长的共振荧光；见图</a:t>
            </a:r>
            <a:r>
              <a:rPr kumimoji="1" lang="en-US" altLang="zh-CN" sz="2400" i="1">
                <a:solidFill>
                  <a:srgbClr val="0000CC"/>
                </a:solidFill>
                <a:latin typeface="Arial Unicode MS" pitchFamily="34" charset="-122"/>
                <a:ea typeface="黑体" pitchFamily="49" charset="-122"/>
              </a:rPr>
              <a:t>B</a:t>
            </a:r>
            <a:r>
              <a:rPr kumimoji="1" lang="zh-CN" altLang="en-US" sz="2400" i="1">
                <a:solidFill>
                  <a:srgbClr val="0000CC"/>
                </a:solidFill>
                <a:latin typeface="Arial Unicode MS" pitchFamily="34" charset="-122"/>
                <a:ea typeface="黑体" pitchFamily="49" charset="-122"/>
              </a:rPr>
              <a:t>、</a:t>
            </a:r>
            <a:r>
              <a:rPr kumimoji="1" lang="en-US" altLang="zh-CN" sz="2400" i="1">
                <a:solidFill>
                  <a:srgbClr val="0000CC"/>
                </a:solidFill>
                <a:latin typeface="Arial Unicode MS" pitchFamily="34" charset="-122"/>
                <a:ea typeface="黑体" pitchFamily="49" charset="-122"/>
              </a:rPr>
              <a:t>D</a:t>
            </a:r>
            <a:r>
              <a:rPr kumimoji="1" lang="zh-CN" altLang="en-US" sz="2400">
                <a:solidFill>
                  <a:srgbClr val="0000CC"/>
                </a:solidFill>
                <a:latin typeface="Arial Unicode MS" pitchFamily="34" charset="-122"/>
                <a:ea typeface="黑体" pitchFamily="49" charset="-122"/>
              </a:rPr>
              <a:t>；</a:t>
            </a:r>
            <a:endParaRPr kumimoji="1" lang="zh-CN" altLang="en-US" sz="2000">
              <a:solidFill>
                <a:srgbClr val="0000CC"/>
              </a:solidFill>
              <a:latin typeface="Arial Unicode MS" pitchFamily="34" charset="-122"/>
              <a:ea typeface="黑体" pitchFamily="49" charset="-122"/>
            </a:endParaRPr>
          </a:p>
        </p:txBody>
      </p:sp>
      <p:pic>
        <p:nvPicPr>
          <p:cNvPr id="49157"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77000" y="2895600"/>
            <a:ext cx="2305050" cy="32766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9154">
                                            <p:txEl>
                                              <p:pRg st="0" end="0"/>
                                            </p:txEl>
                                          </p:spTgt>
                                        </p:tgtEl>
                                        <p:attrNameLst>
                                          <p:attrName>style.visibility</p:attrName>
                                        </p:attrNameLst>
                                      </p:cBhvr>
                                      <p:to>
                                        <p:strVal val="visible"/>
                                      </p:to>
                                    </p:set>
                                    <p:animEffect transition="in" filter="wipe(left)">
                                      <p:cBhvr>
                                        <p:cTn id="7" dur="500"/>
                                        <p:tgtEl>
                                          <p:spTgt spid="49154">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9155">
                                            <p:txEl>
                                              <p:pRg st="0" end="0"/>
                                            </p:txEl>
                                          </p:spTgt>
                                        </p:tgtEl>
                                        <p:attrNameLst>
                                          <p:attrName>style.visibility</p:attrName>
                                        </p:attrNameLst>
                                      </p:cBhvr>
                                      <p:to>
                                        <p:strVal val="visible"/>
                                      </p:to>
                                    </p:set>
                                    <p:animEffect transition="in" filter="wipe(left)">
                                      <p:cBhvr>
                                        <p:cTn id="12" dur="500"/>
                                        <p:tgtEl>
                                          <p:spTgt spid="49155">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9155">
                                            <p:txEl>
                                              <p:pRg st="1" end="1"/>
                                            </p:txEl>
                                          </p:spTgt>
                                        </p:tgtEl>
                                        <p:attrNameLst>
                                          <p:attrName>style.visibility</p:attrName>
                                        </p:attrNameLst>
                                      </p:cBhvr>
                                      <p:to>
                                        <p:strVal val="visible"/>
                                      </p:to>
                                    </p:set>
                                    <p:animEffect transition="in" filter="wipe(left)">
                                      <p:cBhvr>
                                        <p:cTn id="17" dur="500"/>
                                        <p:tgtEl>
                                          <p:spTgt spid="49155">
                                            <p:txEl>
                                              <p:pRg st="1" end="1"/>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49155">
                                            <p:txEl>
                                              <p:pRg st="2" end="2"/>
                                            </p:txEl>
                                          </p:spTgt>
                                        </p:tgtEl>
                                        <p:attrNameLst>
                                          <p:attrName>style.visibility</p:attrName>
                                        </p:attrNameLst>
                                      </p:cBhvr>
                                      <p:to>
                                        <p:strVal val="visible"/>
                                      </p:to>
                                    </p:set>
                                    <p:animEffect transition="in" filter="wipe(left)">
                                      <p:cBhvr>
                                        <p:cTn id="22" dur="500"/>
                                        <p:tgtEl>
                                          <p:spTgt spid="49155">
                                            <p:txEl>
                                              <p:pRg st="2" end="2"/>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49156">
                                            <p:txEl>
                                              <p:pRg st="0" end="0"/>
                                            </p:txEl>
                                          </p:spTgt>
                                        </p:tgtEl>
                                        <p:attrNameLst>
                                          <p:attrName>style.visibility</p:attrName>
                                        </p:attrNameLst>
                                      </p:cBhvr>
                                      <p:to>
                                        <p:strVal val="visible"/>
                                      </p:to>
                                    </p:set>
                                    <p:animEffect transition="in" filter="wipe(left)">
                                      <p:cBhvr>
                                        <p:cTn id="27" dur="500"/>
                                        <p:tgtEl>
                                          <p:spTgt spid="4915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154" grpId="0" build="p" autoUpdateAnimBg="0" advAuto="0"/>
      <p:bldP spid="49155" grpId="0" build="p" autoUpdateAnimBg="0"/>
      <p:bldP spid="49156" grpId="0" build="p" autoUpdateAnimBg="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86" name="Rectangle 10"/>
          <p:cNvSpPr>
            <a:spLocks noChangeArrowheads="1"/>
          </p:cNvSpPr>
          <p:nvPr/>
        </p:nvSpPr>
        <p:spPr bwMode="auto">
          <a:xfrm>
            <a:off x="304800" y="457200"/>
            <a:ext cx="80772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nchor="b"/>
          <a:lstStyle/>
          <a:p>
            <a:pPr algn="ctr"/>
            <a:r>
              <a:rPr lang="zh-CN" altLang="en-US" sz="3200">
                <a:solidFill>
                  <a:srgbClr val="0000CC"/>
                </a:solidFill>
                <a:latin typeface="Arial Unicode MS" pitchFamily="34" charset="-122"/>
                <a:ea typeface="黑体" pitchFamily="49" charset="-122"/>
              </a:rPr>
              <a:t>（</a:t>
            </a:r>
            <a:r>
              <a:rPr lang="en-US" altLang="zh-CN" sz="3200">
                <a:solidFill>
                  <a:srgbClr val="0000CC"/>
                </a:solidFill>
                <a:latin typeface="Arial Unicode MS" pitchFamily="34" charset="-122"/>
                <a:ea typeface="黑体" pitchFamily="49" charset="-122"/>
              </a:rPr>
              <a:t>2</a:t>
            </a:r>
            <a:r>
              <a:rPr lang="zh-CN" altLang="en-US" sz="3200">
                <a:solidFill>
                  <a:srgbClr val="0000CC"/>
                </a:solidFill>
                <a:latin typeface="Arial Unicode MS" pitchFamily="34" charset="-122"/>
                <a:ea typeface="黑体" pitchFamily="49" charset="-122"/>
              </a:rPr>
              <a:t>）非共振荧光</a:t>
            </a:r>
            <a:endParaRPr lang="zh-CN" altLang="zh-CN" sz="4000">
              <a:solidFill>
                <a:schemeClr val="accent1"/>
              </a:solidFill>
              <a:latin typeface="Arial Unicode MS" pitchFamily="34" charset="-122"/>
              <a:ea typeface="黑体" pitchFamily="49" charset="-122"/>
            </a:endParaRPr>
          </a:p>
        </p:txBody>
      </p:sp>
      <p:sp>
        <p:nvSpPr>
          <p:cNvPr id="50187" name="Text Box 11"/>
          <p:cNvSpPr txBox="1">
            <a:spLocks noChangeArrowheads="1"/>
          </p:cNvSpPr>
          <p:nvPr/>
        </p:nvSpPr>
        <p:spPr bwMode="auto">
          <a:xfrm>
            <a:off x="304800" y="1066800"/>
            <a:ext cx="8534400" cy="11488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eaLnBrk="0" hangingPunct="0">
              <a:lnSpc>
                <a:spcPct val="140000"/>
              </a:lnSpc>
            </a:pPr>
            <a:r>
              <a:rPr kumimoji="1" lang="en-US" altLang="zh-CN" sz="2600">
                <a:latin typeface="Arial Unicode MS" pitchFamily="34" charset="-122"/>
                <a:ea typeface="黑体" pitchFamily="49" charset="-122"/>
              </a:rPr>
              <a:t>   </a:t>
            </a:r>
            <a:r>
              <a:rPr kumimoji="1" lang="zh-CN" altLang="en-US" sz="2600">
                <a:latin typeface="Arial Unicode MS" pitchFamily="34" charset="-122"/>
                <a:ea typeface="黑体" pitchFamily="49" charset="-122"/>
              </a:rPr>
              <a:t>荧光与激发光的波长不相同时，产生非共振荧光。</a:t>
            </a:r>
          </a:p>
          <a:p>
            <a:pPr eaLnBrk="0" hangingPunct="0">
              <a:lnSpc>
                <a:spcPct val="140000"/>
              </a:lnSpc>
            </a:pPr>
            <a:r>
              <a:rPr kumimoji="1" lang="zh-CN" altLang="en-US" sz="2600">
                <a:latin typeface="Arial Unicode MS" pitchFamily="34" charset="-122"/>
                <a:ea typeface="黑体" pitchFamily="49" charset="-122"/>
              </a:rPr>
              <a:t>   直跃线荧光、阶跃线荧光、</a:t>
            </a:r>
            <a:r>
              <a:rPr kumimoji="1" lang="en-US" altLang="zh-CN" sz="2600">
                <a:latin typeface="Arial Unicode MS" pitchFamily="34" charset="-122"/>
                <a:ea typeface="黑体" pitchFamily="49" charset="-122"/>
              </a:rPr>
              <a:t>anti-Stokes</a:t>
            </a:r>
            <a:r>
              <a:rPr kumimoji="1" lang="zh-CN" altLang="en-US" sz="2600">
                <a:latin typeface="Arial Unicode MS" pitchFamily="34" charset="-122"/>
                <a:ea typeface="黑体" pitchFamily="49" charset="-122"/>
              </a:rPr>
              <a:t>荧光三种。</a:t>
            </a:r>
          </a:p>
        </p:txBody>
      </p:sp>
      <p:sp>
        <p:nvSpPr>
          <p:cNvPr id="50188" name="Text Box 12"/>
          <p:cNvSpPr txBox="1">
            <a:spLocks noChangeArrowheads="1"/>
          </p:cNvSpPr>
          <p:nvPr/>
        </p:nvSpPr>
        <p:spPr bwMode="auto">
          <a:xfrm>
            <a:off x="381000" y="3048000"/>
            <a:ext cx="3429000" cy="2949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eaLnBrk="0" hangingPunct="0">
              <a:lnSpc>
                <a:spcPct val="120000"/>
              </a:lnSpc>
            </a:pPr>
            <a:r>
              <a:rPr kumimoji="1" lang="en-US" altLang="zh-CN" sz="2600">
                <a:solidFill>
                  <a:srgbClr val="0000CC"/>
                </a:solidFill>
                <a:latin typeface="Arial Unicode MS" pitchFamily="34" charset="-122"/>
                <a:ea typeface="黑体" pitchFamily="49" charset="-122"/>
              </a:rPr>
              <a:t>     </a:t>
            </a:r>
            <a:r>
              <a:rPr kumimoji="1" lang="zh-CN" altLang="en-US" sz="2600">
                <a:latin typeface="Arial Unicode MS" pitchFamily="34" charset="-122"/>
                <a:ea typeface="黑体" pitchFamily="49" charset="-122"/>
              </a:rPr>
              <a:t>跃回到高于基态的亚稳态时所发射的荧光；荧光波长大于激发线波长（荧光能量间隔小于激发线能量间隔）。</a:t>
            </a:r>
            <a:endParaRPr kumimoji="1" lang="zh-CN" altLang="zh-CN" sz="2600">
              <a:latin typeface="Arial Unicode MS" pitchFamily="34" charset="-122"/>
              <a:ea typeface="黑体" pitchFamily="49" charset="-122"/>
            </a:endParaRPr>
          </a:p>
        </p:txBody>
      </p:sp>
      <p:sp>
        <p:nvSpPr>
          <p:cNvPr id="50189" name="Text Box 13"/>
          <p:cNvSpPr txBox="1">
            <a:spLocks noChangeArrowheads="1"/>
          </p:cNvSpPr>
          <p:nvPr/>
        </p:nvSpPr>
        <p:spPr bwMode="auto">
          <a:xfrm>
            <a:off x="228600" y="2286000"/>
            <a:ext cx="8534400" cy="5886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eaLnBrk="0" hangingPunct="0">
              <a:lnSpc>
                <a:spcPct val="140000"/>
              </a:lnSpc>
            </a:pPr>
            <a:r>
              <a:rPr kumimoji="1" lang="zh-CN" altLang="en-US" sz="2600" b="1">
                <a:solidFill>
                  <a:srgbClr val="FF0000"/>
                </a:solidFill>
                <a:latin typeface="Arial Unicode MS" pitchFamily="34" charset="-122"/>
                <a:ea typeface="黑体" pitchFamily="49" charset="-122"/>
              </a:rPr>
              <a:t>直跃线荧光（</a:t>
            </a:r>
            <a:r>
              <a:rPr kumimoji="1" lang="en-US" altLang="zh-CN" sz="2600" b="1">
                <a:solidFill>
                  <a:srgbClr val="FF0000"/>
                </a:solidFill>
                <a:latin typeface="Arial Unicode MS" pitchFamily="34" charset="-122"/>
                <a:ea typeface="黑体" pitchFamily="49" charset="-122"/>
              </a:rPr>
              <a:t>Stokes</a:t>
            </a:r>
            <a:r>
              <a:rPr kumimoji="1" lang="zh-CN" altLang="en-US" sz="2600" b="1">
                <a:solidFill>
                  <a:srgbClr val="FF0000"/>
                </a:solidFill>
                <a:latin typeface="Arial Unicode MS" pitchFamily="34" charset="-122"/>
                <a:ea typeface="黑体" pitchFamily="49" charset="-122"/>
              </a:rPr>
              <a:t>荧光）</a:t>
            </a:r>
            <a:r>
              <a:rPr kumimoji="1" lang="zh-CN" altLang="en-US" sz="2600">
                <a:solidFill>
                  <a:srgbClr val="FF0000"/>
                </a:solidFill>
                <a:latin typeface="Arial Unicode MS" pitchFamily="34" charset="-122"/>
                <a:ea typeface="黑体" pitchFamily="49" charset="-122"/>
              </a:rPr>
              <a:t>：</a:t>
            </a:r>
            <a:endParaRPr kumimoji="1" lang="zh-CN" altLang="zh-CN" sz="2600">
              <a:solidFill>
                <a:srgbClr val="FF0000"/>
              </a:solidFill>
              <a:latin typeface="Arial Unicode MS" pitchFamily="34" charset="-122"/>
              <a:ea typeface="黑体" pitchFamily="49" charset="-122"/>
            </a:endParaRPr>
          </a:p>
        </p:txBody>
      </p:sp>
      <p:pic>
        <p:nvPicPr>
          <p:cNvPr id="50190" name="Picture 1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79838" y="3284538"/>
            <a:ext cx="5149850" cy="277653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0186">
                                            <p:txEl>
                                              <p:pRg st="0" end="0"/>
                                            </p:txEl>
                                          </p:spTgt>
                                        </p:tgtEl>
                                        <p:attrNameLst>
                                          <p:attrName>style.visibility</p:attrName>
                                        </p:attrNameLst>
                                      </p:cBhvr>
                                      <p:to>
                                        <p:strVal val="visible"/>
                                      </p:to>
                                    </p:set>
                                    <p:animEffect transition="in" filter="wipe(left)">
                                      <p:cBhvr>
                                        <p:cTn id="7" dur="500"/>
                                        <p:tgtEl>
                                          <p:spTgt spid="50186">
                                            <p:txEl>
                                              <p:pRg st="0" end="0"/>
                                            </p:txEl>
                                          </p:spTgt>
                                        </p:tgtEl>
                                      </p:cBhvr>
                                    </p:animEffect>
                                  </p:childTnLst>
                                </p:cTn>
                              </p:par>
                            </p:childTnLst>
                          </p:cTn>
                        </p:par>
                        <p:par>
                          <p:cTn id="8" fill="hold" nodeType="afterGroup">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50187">
                                            <p:txEl>
                                              <p:pRg st="0" end="0"/>
                                            </p:txEl>
                                          </p:spTgt>
                                        </p:tgtEl>
                                        <p:attrNameLst>
                                          <p:attrName>style.visibility</p:attrName>
                                        </p:attrNameLst>
                                      </p:cBhvr>
                                      <p:to>
                                        <p:strVal val="visible"/>
                                      </p:to>
                                    </p:set>
                                    <p:animEffect transition="in" filter="wipe(left)">
                                      <p:cBhvr>
                                        <p:cTn id="11" dur="500"/>
                                        <p:tgtEl>
                                          <p:spTgt spid="50187">
                                            <p:txEl>
                                              <p:pRg st="0" end="0"/>
                                            </p:txEl>
                                          </p:spTgt>
                                        </p:tgtEl>
                                      </p:cBhvr>
                                    </p:animEffect>
                                  </p:childTnLst>
                                </p:cTn>
                              </p:par>
                            </p:childTnLst>
                          </p:cTn>
                        </p:par>
                        <p:par>
                          <p:cTn id="12" fill="hold" nodeType="afterGroup">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50187">
                                            <p:txEl>
                                              <p:pRg st="1" end="1"/>
                                            </p:txEl>
                                          </p:spTgt>
                                        </p:tgtEl>
                                        <p:attrNameLst>
                                          <p:attrName>style.visibility</p:attrName>
                                        </p:attrNameLst>
                                      </p:cBhvr>
                                      <p:to>
                                        <p:strVal val="visible"/>
                                      </p:to>
                                    </p:set>
                                    <p:animEffect transition="in" filter="wipe(left)">
                                      <p:cBhvr>
                                        <p:cTn id="15" dur="500"/>
                                        <p:tgtEl>
                                          <p:spTgt spid="50187">
                                            <p:txEl>
                                              <p:pRg st="1" end="1"/>
                                            </p:txEl>
                                          </p:spTgt>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22" presetClass="entr" presetSubtype="8" fill="hold" nodeType="clickEffect">
                                  <p:stCondLst>
                                    <p:cond delay="0"/>
                                  </p:stCondLst>
                                  <p:childTnLst>
                                    <p:set>
                                      <p:cBhvr>
                                        <p:cTn id="19" dur="1" fill="hold">
                                          <p:stCondLst>
                                            <p:cond delay="0"/>
                                          </p:stCondLst>
                                        </p:cTn>
                                        <p:tgtEl>
                                          <p:spTgt spid="50190"/>
                                        </p:tgtEl>
                                        <p:attrNameLst>
                                          <p:attrName>style.visibility</p:attrName>
                                        </p:attrNameLst>
                                      </p:cBhvr>
                                      <p:to>
                                        <p:strVal val="visible"/>
                                      </p:to>
                                    </p:set>
                                    <p:animEffect transition="in" filter="wipe(left)">
                                      <p:cBhvr>
                                        <p:cTn id="20" dur="1000"/>
                                        <p:tgtEl>
                                          <p:spTgt spid="50190"/>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50189">
                                            <p:txEl>
                                              <p:pRg st="0" end="0"/>
                                            </p:txEl>
                                          </p:spTgt>
                                        </p:tgtEl>
                                        <p:attrNameLst>
                                          <p:attrName>style.visibility</p:attrName>
                                        </p:attrNameLst>
                                      </p:cBhvr>
                                      <p:to>
                                        <p:strVal val="visible"/>
                                      </p:to>
                                    </p:set>
                                    <p:animEffect transition="in" filter="wipe(left)">
                                      <p:cBhvr>
                                        <p:cTn id="25" dur="500"/>
                                        <p:tgtEl>
                                          <p:spTgt spid="50189">
                                            <p:txEl>
                                              <p:pRg st="0" end="0"/>
                                            </p:txEl>
                                          </p:spTgt>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50188">
                                            <p:txEl>
                                              <p:pRg st="0" end="0"/>
                                            </p:txEl>
                                          </p:spTgt>
                                        </p:tgtEl>
                                        <p:attrNameLst>
                                          <p:attrName>style.visibility</p:attrName>
                                        </p:attrNameLst>
                                      </p:cBhvr>
                                      <p:to>
                                        <p:strVal val="visible"/>
                                      </p:to>
                                    </p:set>
                                    <p:animEffect transition="in" filter="wipe(left)">
                                      <p:cBhvr>
                                        <p:cTn id="30" dur="500"/>
                                        <p:tgtEl>
                                          <p:spTgt spid="5018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186" grpId="0" build="p" autoUpdateAnimBg="0" advAuto="0"/>
      <p:bldP spid="50187" grpId="0" build="p" autoUpdateAnimBg="0" advAuto="0"/>
      <p:bldP spid="50188" grpId="0" build="p" autoUpdateAnimBg="0" advAuto="0"/>
      <p:bldP spid="50189" grpId="0" build="p" autoUpdateAnimBg="0" advAuto="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8" name="Rectangle 4"/>
          <p:cNvSpPr>
            <a:spLocks noChangeArrowheads="1"/>
          </p:cNvSpPr>
          <p:nvPr/>
        </p:nvSpPr>
        <p:spPr bwMode="auto">
          <a:xfrm>
            <a:off x="685800" y="304800"/>
            <a:ext cx="80772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nchor="b"/>
          <a:lstStyle/>
          <a:p>
            <a:pPr algn="ctr"/>
            <a:r>
              <a:rPr lang="zh-CN" altLang="en-US" sz="2800">
                <a:solidFill>
                  <a:srgbClr val="0000CC"/>
                </a:solidFill>
                <a:latin typeface="Arial Unicode MS" pitchFamily="34" charset="-122"/>
                <a:ea typeface="黑体" pitchFamily="49" charset="-122"/>
              </a:rPr>
              <a:t>直跃线荧光（</a:t>
            </a:r>
            <a:r>
              <a:rPr lang="en-US" altLang="zh-CN" sz="2800">
                <a:solidFill>
                  <a:srgbClr val="0000CC"/>
                </a:solidFill>
                <a:latin typeface="Arial Unicode MS" pitchFamily="34" charset="-122"/>
                <a:ea typeface="黑体" pitchFamily="49" charset="-122"/>
              </a:rPr>
              <a:t>Stokes</a:t>
            </a:r>
            <a:r>
              <a:rPr lang="zh-CN" altLang="en-US" sz="2800">
                <a:solidFill>
                  <a:srgbClr val="0000CC"/>
                </a:solidFill>
                <a:latin typeface="Arial Unicode MS" pitchFamily="34" charset="-122"/>
                <a:ea typeface="黑体" pitchFamily="49" charset="-122"/>
              </a:rPr>
              <a:t>荧光）</a:t>
            </a:r>
            <a:endParaRPr lang="zh-CN" altLang="zh-CN" sz="2800">
              <a:solidFill>
                <a:srgbClr val="0000CC"/>
              </a:solidFill>
              <a:latin typeface="Arial Unicode MS" pitchFamily="34" charset="-122"/>
              <a:ea typeface="黑体" pitchFamily="49" charset="-122"/>
            </a:endParaRPr>
          </a:p>
        </p:txBody>
      </p:sp>
      <p:sp>
        <p:nvSpPr>
          <p:cNvPr id="108549" name="Text Box 5"/>
          <p:cNvSpPr txBox="1">
            <a:spLocks noChangeArrowheads="1"/>
          </p:cNvSpPr>
          <p:nvPr/>
        </p:nvSpPr>
        <p:spPr bwMode="auto">
          <a:xfrm>
            <a:off x="609600" y="1143000"/>
            <a:ext cx="8229600" cy="10788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eaLnBrk="0" hangingPunct="0">
              <a:lnSpc>
                <a:spcPct val="130000"/>
              </a:lnSpc>
            </a:pPr>
            <a:r>
              <a:rPr kumimoji="1" lang="en-US" altLang="zh-CN" sz="2600" b="1">
                <a:solidFill>
                  <a:srgbClr val="FF0000"/>
                </a:solidFill>
                <a:latin typeface="Arial Unicode MS" pitchFamily="34" charset="-122"/>
                <a:ea typeface="黑体" pitchFamily="49" charset="-122"/>
              </a:rPr>
              <a:t>Pb</a:t>
            </a:r>
            <a:r>
              <a:rPr kumimoji="1" lang="zh-CN" altLang="en-US" sz="2600" b="1">
                <a:solidFill>
                  <a:srgbClr val="FF0000"/>
                </a:solidFill>
                <a:latin typeface="Arial Unicode MS" pitchFamily="34" charset="-122"/>
                <a:ea typeface="黑体" pitchFamily="49" charset="-122"/>
              </a:rPr>
              <a:t>原子：</a:t>
            </a:r>
            <a:r>
              <a:rPr kumimoji="1" lang="zh-CN" altLang="en-US" sz="2600">
                <a:latin typeface="Arial Unicode MS" pitchFamily="34" charset="-122"/>
                <a:ea typeface="黑体" pitchFamily="49" charset="-122"/>
              </a:rPr>
              <a:t>吸收线</a:t>
            </a:r>
            <a:r>
              <a:rPr kumimoji="1" lang="en-US" altLang="zh-CN" sz="2600">
                <a:latin typeface="Arial Unicode MS" pitchFamily="34" charset="-122"/>
                <a:ea typeface="黑体" pitchFamily="49" charset="-122"/>
              </a:rPr>
              <a:t>283.13 </a:t>
            </a:r>
            <a:r>
              <a:rPr kumimoji="1" lang="zh-CN" altLang="zh-CN" sz="2600">
                <a:latin typeface="Arial Unicode MS" pitchFamily="34" charset="-122"/>
                <a:ea typeface="黑体" pitchFamily="49" charset="-122"/>
              </a:rPr>
              <a:t>nm</a:t>
            </a:r>
            <a:r>
              <a:rPr kumimoji="1" lang="zh-CN" altLang="en-US" sz="2600">
                <a:latin typeface="Arial Unicode MS" pitchFamily="34" charset="-122"/>
                <a:ea typeface="黑体" pitchFamily="49" charset="-122"/>
              </a:rPr>
              <a:t>，</a:t>
            </a:r>
            <a:r>
              <a:rPr kumimoji="1" lang="zh-CN" altLang="zh-CN" sz="2600">
                <a:latin typeface="Arial Unicode MS" pitchFamily="34" charset="-122"/>
                <a:ea typeface="黑体" pitchFamily="49" charset="-122"/>
              </a:rPr>
              <a:t>荧光线407</a:t>
            </a:r>
            <a:r>
              <a:rPr kumimoji="1" lang="en-US" altLang="zh-CN" sz="2600">
                <a:latin typeface="Arial Unicode MS" pitchFamily="34" charset="-122"/>
                <a:ea typeface="黑体" pitchFamily="49" charset="-122"/>
              </a:rPr>
              <a:t>.78 nm</a:t>
            </a:r>
            <a:r>
              <a:rPr kumimoji="1" lang="zh-CN" altLang="en-US" sz="2600">
                <a:latin typeface="Arial Unicode MS" pitchFamily="34" charset="-122"/>
                <a:ea typeface="黑体" pitchFamily="49" charset="-122"/>
              </a:rPr>
              <a:t>，</a:t>
            </a:r>
          </a:p>
          <a:p>
            <a:pPr eaLnBrk="0" hangingPunct="0">
              <a:lnSpc>
                <a:spcPct val="130000"/>
              </a:lnSpc>
            </a:pPr>
            <a:r>
              <a:rPr kumimoji="1" lang="zh-CN" altLang="en-US" sz="2600">
                <a:latin typeface="Arial Unicode MS" pitchFamily="34" charset="-122"/>
                <a:ea typeface="黑体" pitchFamily="49" charset="-122"/>
              </a:rPr>
              <a:t>同时存在两种形式。</a:t>
            </a:r>
          </a:p>
        </p:txBody>
      </p:sp>
      <p:sp>
        <p:nvSpPr>
          <p:cNvPr id="108550" name="Text Box 6"/>
          <p:cNvSpPr txBox="1">
            <a:spLocks noChangeArrowheads="1"/>
          </p:cNvSpPr>
          <p:nvPr/>
        </p:nvSpPr>
        <p:spPr bwMode="auto">
          <a:xfrm>
            <a:off x="609600" y="2362200"/>
            <a:ext cx="8001000" cy="10788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eaLnBrk="0" hangingPunct="0">
              <a:lnSpc>
                <a:spcPct val="130000"/>
              </a:lnSpc>
            </a:pPr>
            <a:r>
              <a:rPr kumimoji="1" lang="zh-CN" altLang="en-US" sz="2600" b="1">
                <a:solidFill>
                  <a:srgbClr val="FF0000"/>
                </a:solidFill>
                <a:latin typeface="Arial Unicode MS" pitchFamily="34" charset="-122"/>
                <a:ea typeface="黑体" pitchFamily="49" charset="-122"/>
              </a:rPr>
              <a:t>铊原子：</a:t>
            </a:r>
            <a:r>
              <a:rPr kumimoji="1" lang="zh-CN" altLang="en-US" sz="2600">
                <a:latin typeface="Arial Unicode MS" pitchFamily="34" charset="-122"/>
                <a:ea typeface="黑体" pitchFamily="49" charset="-122"/>
              </a:rPr>
              <a:t>吸收线</a:t>
            </a:r>
            <a:r>
              <a:rPr kumimoji="1" lang="en-US" altLang="zh-CN" sz="2600">
                <a:latin typeface="Arial Unicode MS" pitchFamily="34" charset="-122"/>
                <a:ea typeface="黑体" pitchFamily="49" charset="-122"/>
              </a:rPr>
              <a:t>337.6 </a:t>
            </a:r>
            <a:r>
              <a:rPr kumimoji="1" lang="zh-CN" altLang="zh-CN" sz="2600">
                <a:latin typeface="Arial Unicode MS" pitchFamily="34" charset="-122"/>
                <a:ea typeface="黑体" pitchFamily="49" charset="-122"/>
              </a:rPr>
              <a:t>nm</a:t>
            </a:r>
            <a:r>
              <a:rPr kumimoji="1" lang="zh-CN" altLang="en-US" sz="2600">
                <a:latin typeface="Arial Unicode MS" pitchFamily="34" charset="-122"/>
                <a:ea typeface="黑体" pitchFamily="49" charset="-122"/>
              </a:rPr>
              <a:t>，</a:t>
            </a:r>
            <a:r>
              <a:rPr kumimoji="1" lang="zh-CN" altLang="zh-CN" sz="2600">
                <a:latin typeface="Arial Unicode MS" pitchFamily="34" charset="-122"/>
                <a:ea typeface="黑体" pitchFamily="49" charset="-122"/>
              </a:rPr>
              <a:t>共振荧光线337</a:t>
            </a:r>
            <a:r>
              <a:rPr kumimoji="1" lang="en-US" altLang="zh-CN" sz="2600">
                <a:latin typeface="Arial Unicode MS" pitchFamily="34" charset="-122"/>
                <a:ea typeface="黑体" pitchFamily="49" charset="-122"/>
              </a:rPr>
              <a:t>.6 nm</a:t>
            </a:r>
            <a:r>
              <a:rPr kumimoji="1" lang="zh-CN" altLang="en-US" sz="2600">
                <a:latin typeface="Arial Unicode MS" pitchFamily="34" charset="-122"/>
                <a:ea typeface="黑体" pitchFamily="49" charset="-122"/>
              </a:rPr>
              <a:t>，</a:t>
            </a:r>
          </a:p>
          <a:p>
            <a:pPr eaLnBrk="0" hangingPunct="0">
              <a:lnSpc>
                <a:spcPct val="130000"/>
              </a:lnSpc>
            </a:pPr>
            <a:r>
              <a:rPr kumimoji="1" lang="zh-CN" altLang="en-US" sz="2600">
                <a:latin typeface="Arial Unicode MS" pitchFamily="34" charset="-122"/>
                <a:ea typeface="黑体" pitchFamily="49" charset="-122"/>
              </a:rPr>
              <a:t>直跃线荧光</a:t>
            </a:r>
            <a:r>
              <a:rPr kumimoji="1" lang="en-US" altLang="zh-CN" sz="2600">
                <a:latin typeface="Arial Unicode MS" pitchFamily="34" charset="-122"/>
                <a:ea typeface="黑体" pitchFamily="49" charset="-122"/>
              </a:rPr>
              <a:t>535.0 nm</a:t>
            </a:r>
            <a:r>
              <a:rPr kumimoji="1" lang="zh-CN" altLang="en-US" sz="2600">
                <a:latin typeface="Arial Unicode MS" pitchFamily="34" charset="-122"/>
                <a:ea typeface="黑体" pitchFamily="49" charset="-122"/>
              </a:rPr>
              <a:t>。</a:t>
            </a:r>
          </a:p>
        </p:txBody>
      </p:sp>
      <p:grpSp>
        <p:nvGrpSpPr>
          <p:cNvPr id="108551" name="Group 7"/>
          <p:cNvGrpSpPr>
            <a:grpSpLocks/>
          </p:cNvGrpSpPr>
          <p:nvPr/>
        </p:nvGrpSpPr>
        <p:grpSpPr bwMode="auto">
          <a:xfrm>
            <a:off x="1981200" y="3429000"/>
            <a:ext cx="5640388" cy="2781300"/>
            <a:chOff x="1344" y="2112"/>
            <a:chExt cx="3553" cy="1752"/>
          </a:xfrm>
        </p:grpSpPr>
        <p:graphicFrame>
          <p:nvGraphicFramePr>
            <p:cNvPr id="108552" name="Object 8"/>
            <p:cNvGraphicFramePr>
              <a:graphicFrameLocks noChangeAspect="1"/>
            </p:cNvGraphicFramePr>
            <p:nvPr/>
          </p:nvGraphicFramePr>
          <p:xfrm>
            <a:off x="1344" y="2304"/>
            <a:ext cx="3553" cy="1560"/>
          </p:xfrm>
          <a:graphic>
            <a:graphicData uri="http://schemas.openxmlformats.org/presentationml/2006/ole">
              <mc:AlternateContent xmlns:mc="http://schemas.openxmlformats.org/markup-compatibility/2006">
                <mc:Choice xmlns:v="urn:schemas-microsoft-com:vml" Requires="v">
                  <p:oleObj spid="_x0000_s108611" name="BMP 图象" r:id="rId3" imgW="5657143" imgH="2486372" progId="Paint.Picture">
                    <p:embed/>
                  </p:oleObj>
                </mc:Choice>
                <mc:Fallback>
                  <p:oleObj name="BMP 图象" r:id="rId3" imgW="5657143" imgH="2486372" progId="Paint.Picture">
                    <p:embed/>
                    <p:pic>
                      <p:nvPicPr>
                        <p:cNvPr id="0" name="Object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44" y="2304"/>
                          <a:ext cx="3553" cy="15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8553" name="Text Box 9"/>
            <p:cNvSpPr txBox="1">
              <a:spLocks noChangeArrowheads="1"/>
            </p:cNvSpPr>
            <p:nvPr/>
          </p:nvSpPr>
          <p:spPr bwMode="auto">
            <a:xfrm>
              <a:off x="1440" y="2112"/>
              <a:ext cx="3408" cy="5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kumimoji="1" lang="en-US" altLang="zh-CN" sz="2400">
                  <a:solidFill>
                    <a:srgbClr val="0000FF"/>
                  </a:solidFill>
                  <a:latin typeface="Arial Unicode MS" pitchFamily="34" charset="-122"/>
                  <a:ea typeface="黑体" pitchFamily="49" charset="-122"/>
                </a:rPr>
                <a:t>a                  b                    c                 d</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8548">
                                            <p:txEl>
                                              <p:pRg st="0" end="0"/>
                                            </p:txEl>
                                          </p:spTgt>
                                        </p:tgtEl>
                                        <p:attrNameLst>
                                          <p:attrName>style.visibility</p:attrName>
                                        </p:attrNameLst>
                                      </p:cBhvr>
                                      <p:to>
                                        <p:strVal val="visible"/>
                                      </p:to>
                                    </p:set>
                                    <p:animEffect transition="in" filter="wipe(left)">
                                      <p:cBhvr>
                                        <p:cTn id="7" dur="500"/>
                                        <p:tgtEl>
                                          <p:spTgt spid="108548">
                                            <p:txEl>
                                              <p:pRg st="0" end="0"/>
                                            </p:txEl>
                                          </p:spTgt>
                                        </p:tgtEl>
                                      </p:cBhvr>
                                    </p:animEffect>
                                  </p:childTnLst>
                                </p:cTn>
                              </p:par>
                            </p:childTnLst>
                          </p:cTn>
                        </p:par>
                        <p:par>
                          <p:cTn id="8" fill="hold" nodeType="afterGroup">
                            <p:stCondLst>
                              <p:cond delay="500"/>
                            </p:stCondLst>
                            <p:childTnLst>
                              <p:par>
                                <p:cTn id="9" presetID="22" presetClass="entr" presetSubtype="8" fill="hold" nodeType="afterEffect">
                                  <p:stCondLst>
                                    <p:cond delay="0"/>
                                  </p:stCondLst>
                                  <p:childTnLst>
                                    <p:set>
                                      <p:cBhvr>
                                        <p:cTn id="10" dur="1" fill="hold">
                                          <p:stCondLst>
                                            <p:cond delay="0"/>
                                          </p:stCondLst>
                                        </p:cTn>
                                        <p:tgtEl>
                                          <p:spTgt spid="108551"/>
                                        </p:tgtEl>
                                        <p:attrNameLst>
                                          <p:attrName>style.visibility</p:attrName>
                                        </p:attrNameLst>
                                      </p:cBhvr>
                                      <p:to>
                                        <p:strVal val="visible"/>
                                      </p:to>
                                    </p:set>
                                    <p:animEffect transition="in" filter="wipe(left)">
                                      <p:cBhvr>
                                        <p:cTn id="11" dur="500"/>
                                        <p:tgtEl>
                                          <p:spTgt spid="108551"/>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108549">
                                            <p:txEl>
                                              <p:pRg st="0" end="0"/>
                                            </p:txEl>
                                          </p:spTgt>
                                        </p:tgtEl>
                                        <p:attrNameLst>
                                          <p:attrName>style.visibility</p:attrName>
                                        </p:attrNameLst>
                                      </p:cBhvr>
                                      <p:to>
                                        <p:strVal val="visible"/>
                                      </p:to>
                                    </p:set>
                                    <p:animEffect transition="in" filter="wipe(left)">
                                      <p:cBhvr>
                                        <p:cTn id="16" dur="500"/>
                                        <p:tgtEl>
                                          <p:spTgt spid="108549">
                                            <p:txEl>
                                              <p:pRg st="0" end="0"/>
                                            </p:txEl>
                                          </p:spTgt>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108549">
                                            <p:txEl>
                                              <p:pRg st="1" end="1"/>
                                            </p:txEl>
                                          </p:spTgt>
                                        </p:tgtEl>
                                        <p:attrNameLst>
                                          <p:attrName>style.visibility</p:attrName>
                                        </p:attrNameLst>
                                      </p:cBhvr>
                                      <p:to>
                                        <p:strVal val="visible"/>
                                      </p:to>
                                    </p:set>
                                    <p:animEffect transition="in" filter="wipe(left)">
                                      <p:cBhvr>
                                        <p:cTn id="21" dur="500"/>
                                        <p:tgtEl>
                                          <p:spTgt spid="108549">
                                            <p:txEl>
                                              <p:pRg st="1" end="1"/>
                                            </p:txEl>
                                          </p:spTgt>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108550">
                                            <p:txEl>
                                              <p:pRg st="0" end="0"/>
                                            </p:txEl>
                                          </p:spTgt>
                                        </p:tgtEl>
                                        <p:attrNameLst>
                                          <p:attrName>style.visibility</p:attrName>
                                        </p:attrNameLst>
                                      </p:cBhvr>
                                      <p:to>
                                        <p:strVal val="visible"/>
                                      </p:to>
                                    </p:set>
                                    <p:animEffect transition="in" filter="wipe(left)">
                                      <p:cBhvr>
                                        <p:cTn id="26" dur="500"/>
                                        <p:tgtEl>
                                          <p:spTgt spid="108550">
                                            <p:txEl>
                                              <p:pRg st="0" end="0"/>
                                            </p:txEl>
                                          </p:spTgt>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108550">
                                            <p:txEl>
                                              <p:pRg st="1" end="1"/>
                                            </p:txEl>
                                          </p:spTgt>
                                        </p:tgtEl>
                                        <p:attrNameLst>
                                          <p:attrName>style.visibility</p:attrName>
                                        </p:attrNameLst>
                                      </p:cBhvr>
                                      <p:to>
                                        <p:strVal val="visible"/>
                                      </p:to>
                                    </p:set>
                                    <p:animEffect transition="in" filter="wipe(left)">
                                      <p:cBhvr>
                                        <p:cTn id="31" dur="500"/>
                                        <p:tgtEl>
                                          <p:spTgt spid="108550">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548" grpId="0" build="p" autoUpdateAnimBg="0" advAuto="0"/>
      <p:bldP spid="108549" grpId="0" build="p" autoUpdateAnimBg="0"/>
      <p:bldP spid="108550" grpId="0" build="p" autoUpdateAnimBg="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ChangeArrowheads="1"/>
          </p:cNvSpPr>
          <p:nvPr/>
        </p:nvSpPr>
        <p:spPr bwMode="auto">
          <a:xfrm>
            <a:off x="609600" y="457200"/>
            <a:ext cx="80772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nchor="b"/>
          <a:lstStyle/>
          <a:p>
            <a:pPr algn="ctr"/>
            <a:r>
              <a:rPr lang="zh-CN" altLang="en-US" sz="3200" dirty="0">
                <a:solidFill>
                  <a:srgbClr val="0000CC"/>
                </a:solidFill>
                <a:latin typeface="Arial Unicode MS" pitchFamily="34" charset="-122"/>
                <a:ea typeface="黑体" pitchFamily="49" charset="-122"/>
              </a:rPr>
              <a:t>阶跃线荧光：</a:t>
            </a:r>
            <a:endParaRPr lang="zh-CN" altLang="zh-CN" sz="4400" dirty="0">
              <a:solidFill>
                <a:srgbClr val="0000CC"/>
              </a:solidFill>
              <a:latin typeface="Arial Unicode MS" pitchFamily="34" charset="-122"/>
              <a:ea typeface="黑体" pitchFamily="49" charset="-122"/>
            </a:endParaRPr>
          </a:p>
        </p:txBody>
      </p:sp>
      <p:sp>
        <p:nvSpPr>
          <p:cNvPr id="109571" name="Text Box 3"/>
          <p:cNvSpPr txBox="1">
            <a:spLocks noChangeArrowheads="1"/>
          </p:cNvSpPr>
          <p:nvPr/>
        </p:nvSpPr>
        <p:spPr bwMode="auto">
          <a:xfrm>
            <a:off x="304800" y="990600"/>
            <a:ext cx="8686800" cy="2711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eaLnBrk="0" hangingPunct="0"/>
            <a:r>
              <a:rPr kumimoji="1" lang="en-US" altLang="zh-CN" sz="2600" dirty="0">
                <a:solidFill>
                  <a:srgbClr val="006600"/>
                </a:solidFill>
                <a:latin typeface="Arial Unicode MS" pitchFamily="34" charset="-122"/>
                <a:ea typeface="黑体" pitchFamily="49" charset="-122"/>
              </a:rPr>
              <a:t>       </a:t>
            </a:r>
            <a:r>
              <a:rPr kumimoji="1" lang="zh-CN" altLang="en-US" sz="2600" dirty="0">
                <a:solidFill>
                  <a:srgbClr val="006600"/>
                </a:solidFill>
                <a:latin typeface="Arial Unicode MS" pitchFamily="34" charset="-122"/>
                <a:ea typeface="黑体" pitchFamily="49" charset="-122"/>
              </a:rPr>
              <a:t>光照激发，非辐射方式释放部分能量后，再发射荧光返回基态；荧光波长大于激发线波长（荧光能量间隔小于激发线能量间隔）</a:t>
            </a:r>
            <a:r>
              <a:rPr kumimoji="1" lang="en-US" altLang="zh-CN" sz="2600" dirty="0">
                <a:solidFill>
                  <a:srgbClr val="006600"/>
                </a:solidFill>
                <a:latin typeface="Arial Unicode MS" pitchFamily="34" charset="-122"/>
                <a:ea typeface="黑体" pitchFamily="49" charset="-122"/>
              </a:rPr>
              <a:t>,</a:t>
            </a:r>
            <a:r>
              <a:rPr kumimoji="1" lang="zh-CN" altLang="en-US" sz="2600" dirty="0">
                <a:solidFill>
                  <a:srgbClr val="006600"/>
                </a:solidFill>
                <a:latin typeface="Arial Unicode MS" pitchFamily="34" charset="-122"/>
                <a:ea typeface="黑体" pitchFamily="49" charset="-122"/>
              </a:rPr>
              <a:t>图</a:t>
            </a:r>
            <a:r>
              <a:rPr kumimoji="1" lang="en-US" altLang="zh-CN" sz="2600" dirty="0">
                <a:solidFill>
                  <a:srgbClr val="006600"/>
                </a:solidFill>
                <a:latin typeface="Arial Unicode MS" pitchFamily="34" charset="-122"/>
                <a:ea typeface="黑体" pitchFamily="49" charset="-122"/>
              </a:rPr>
              <a:t>(c)A</a:t>
            </a:r>
            <a:r>
              <a:rPr kumimoji="1" lang="zh-CN" altLang="en-US" sz="2600" dirty="0">
                <a:solidFill>
                  <a:srgbClr val="006600"/>
                </a:solidFill>
                <a:latin typeface="Arial Unicode MS" pitchFamily="34" charset="-122"/>
                <a:ea typeface="黑体" pitchFamily="49" charset="-122"/>
              </a:rPr>
              <a:t>，</a:t>
            </a:r>
            <a:r>
              <a:rPr kumimoji="1" lang="en-US" altLang="zh-CN" sz="2600" dirty="0">
                <a:solidFill>
                  <a:srgbClr val="006600"/>
                </a:solidFill>
                <a:latin typeface="Arial Unicode MS" pitchFamily="34" charset="-122"/>
                <a:ea typeface="黑体" pitchFamily="49" charset="-122"/>
              </a:rPr>
              <a:t>C</a:t>
            </a:r>
            <a:r>
              <a:rPr kumimoji="1" lang="en-US" altLang="zh-CN" sz="2400" dirty="0">
                <a:solidFill>
                  <a:srgbClr val="006600"/>
                </a:solidFill>
                <a:latin typeface="Arial Unicode MS" pitchFamily="34" charset="-122"/>
                <a:ea typeface="黑体" pitchFamily="49" charset="-122"/>
              </a:rPr>
              <a:t> </a:t>
            </a:r>
            <a:r>
              <a:rPr kumimoji="1" lang="en-US" altLang="zh-CN" sz="2600" dirty="0">
                <a:solidFill>
                  <a:srgbClr val="006600"/>
                </a:solidFill>
                <a:latin typeface="Arial Unicode MS" pitchFamily="34" charset="-122"/>
                <a:ea typeface="黑体" pitchFamily="49" charset="-122"/>
              </a:rPr>
              <a:t>(</a:t>
            </a:r>
            <a:r>
              <a:rPr kumimoji="1" lang="en-US" altLang="zh-CN" sz="2600" dirty="0">
                <a:solidFill>
                  <a:srgbClr val="FF0000"/>
                </a:solidFill>
                <a:latin typeface="Arial Unicode MS" pitchFamily="34" charset="-122"/>
                <a:ea typeface="黑体" pitchFamily="49" charset="-122"/>
              </a:rPr>
              <a:t>Na</a:t>
            </a:r>
            <a:r>
              <a:rPr kumimoji="1" lang="zh-CN" altLang="en-US" sz="2600" dirty="0">
                <a:solidFill>
                  <a:srgbClr val="FF0000"/>
                </a:solidFill>
                <a:latin typeface="Arial Unicode MS" pitchFamily="34" charset="-122"/>
                <a:ea typeface="黑体" pitchFamily="49" charset="-122"/>
              </a:rPr>
              <a:t>原子：</a:t>
            </a:r>
            <a:r>
              <a:rPr kumimoji="1" lang="zh-CN" altLang="en-US" sz="2600" dirty="0">
                <a:solidFill>
                  <a:srgbClr val="006600"/>
                </a:solidFill>
                <a:latin typeface="Arial Unicode MS" pitchFamily="34" charset="-122"/>
                <a:ea typeface="黑体" pitchFamily="49" charset="-122"/>
              </a:rPr>
              <a:t>吸收线</a:t>
            </a:r>
            <a:r>
              <a:rPr kumimoji="1" lang="en-US" altLang="zh-CN" sz="2600" dirty="0">
                <a:solidFill>
                  <a:srgbClr val="FF0000"/>
                </a:solidFill>
                <a:latin typeface="Arial Unicode MS" pitchFamily="34" charset="-122"/>
                <a:ea typeface="黑体" pitchFamily="49" charset="-122"/>
              </a:rPr>
              <a:t>330.30</a:t>
            </a:r>
            <a:r>
              <a:rPr kumimoji="1" lang="en-US" altLang="zh-CN" sz="2600" dirty="0">
                <a:solidFill>
                  <a:srgbClr val="006600"/>
                </a:solidFill>
                <a:latin typeface="Arial Unicode MS" pitchFamily="34" charset="-122"/>
                <a:ea typeface="黑体" pitchFamily="49" charset="-122"/>
              </a:rPr>
              <a:t> nm</a:t>
            </a:r>
            <a:r>
              <a:rPr kumimoji="1" lang="zh-CN" altLang="en-US" sz="2600" dirty="0">
                <a:solidFill>
                  <a:srgbClr val="006600"/>
                </a:solidFill>
                <a:latin typeface="Arial Unicode MS" pitchFamily="34" charset="-122"/>
                <a:ea typeface="黑体" pitchFamily="49" charset="-122"/>
              </a:rPr>
              <a:t>；荧光发射线</a:t>
            </a:r>
            <a:r>
              <a:rPr kumimoji="1" lang="en-US" altLang="zh-CN" sz="2600" dirty="0">
                <a:solidFill>
                  <a:srgbClr val="FF0000"/>
                </a:solidFill>
                <a:latin typeface="Arial Unicode MS" pitchFamily="34" charset="-122"/>
                <a:ea typeface="黑体" pitchFamily="49" charset="-122"/>
              </a:rPr>
              <a:t>588.99 </a:t>
            </a:r>
            <a:r>
              <a:rPr kumimoji="1" lang="en-US" altLang="zh-CN" sz="2600" dirty="0">
                <a:solidFill>
                  <a:srgbClr val="006600"/>
                </a:solidFill>
                <a:latin typeface="Arial Unicode MS" pitchFamily="34" charset="-122"/>
                <a:ea typeface="黑体" pitchFamily="49" charset="-122"/>
              </a:rPr>
              <a:t>nm )</a:t>
            </a:r>
          </a:p>
          <a:p>
            <a:pPr eaLnBrk="0" hangingPunct="0">
              <a:lnSpc>
                <a:spcPct val="130000"/>
              </a:lnSpc>
            </a:pPr>
            <a:r>
              <a:rPr kumimoji="1" lang="en-US" altLang="zh-CN" sz="2600" dirty="0">
                <a:solidFill>
                  <a:srgbClr val="006600"/>
                </a:solidFill>
                <a:latin typeface="Arial Unicode MS" pitchFamily="34" charset="-122"/>
                <a:ea typeface="黑体" pitchFamily="49" charset="-122"/>
              </a:rPr>
              <a:t>        </a:t>
            </a:r>
            <a:r>
              <a:rPr kumimoji="1" lang="zh-CN" altLang="en-US" sz="2600" dirty="0">
                <a:solidFill>
                  <a:srgbClr val="006600"/>
                </a:solidFill>
                <a:latin typeface="Arial Unicode MS" pitchFamily="34" charset="-122"/>
                <a:ea typeface="黑体" pitchFamily="49" charset="-122"/>
              </a:rPr>
              <a:t>光照激发，再热激发，返至高于基态的能级，发射荧光，图</a:t>
            </a:r>
            <a:r>
              <a:rPr kumimoji="1" lang="en-US" altLang="zh-CN" sz="2600" dirty="0">
                <a:solidFill>
                  <a:srgbClr val="006600"/>
                </a:solidFill>
                <a:latin typeface="Arial Unicode MS" pitchFamily="34" charset="-122"/>
                <a:ea typeface="黑体" pitchFamily="49" charset="-122"/>
              </a:rPr>
              <a:t>(c)</a:t>
            </a:r>
            <a:r>
              <a:rPr kumimoji="1" lang="en-US" altLang="zh-CN" sz="2600" i="1" dirty="0">
                <a:solidFill>
                  <a:srgbClr val="006600"/>
                </a:solidFill>
                <a:latin typeface="Arial Unicode MS" pitchFamily="34" charset="-122"/>
                <a:ea typeface="黑体" pitchFamily="49" charset="-122"/>
              </a:rPr>
              <a:t>B</a:t>
            </a:r>
            <a:r>
              <a:rPr kumimoji="1" lang="zh-CN" altLang="en-US" sz="2600" dirty="0">
                <a:solidFill>
                  <a:srgbClr val="006600"/>
                </a:solidFill>
                <a:latin typeface="Arial Unicode MS" pitchFamily="34" charset="-122"/>
                <a:ea typeface="黑体" pitchFamily="49" charset="-122"/>
              </a:rPr>
              <a:t>，</a:t>
            </a:r>
            <a:r>
              <a:rPr kumimoji="1" lang="en-US" altLang="zh-CN" sz="2600" i="1" dirty="0">
                <a:solidFill>
                  <a:srgbClr val="006600"/>
                </a:solidFill>
                <a:latin typeface="Arial Unicode MS" pitchFamily="34" charset="-122"/>
                <a:ea typeface="黑体" pitchFamily="49" charset="-122"/>
              </a:rPr>
              <a:t>D </a:t>
            </a:r>
            <a:r>
              <a:rPr kumimoji="1" lang="zh-CN" altLang="en-US" sz="2600" dirty="0">
                <a:solidFill>
                  <a:srgbClr val="006600"/>
                </a:solidFill>
                <a:latin typeface="Arial Unicode MS" pitchFamily="34" charset="-122"/>
                <a:ea typeface="黑体" pitchFamily="49" charset="-122"/>
              </a:rPr>
              <a:t>。</a:t>
            </a:r>
            <a:endParaRPr kumimoji="1" lang="zh-CN" altLang="zh-CN" sz="2600" dirty="0">
              <a:solidFill>
                <a:srgbClr val="006600"/>
              </a:solidFill>
              <a:latin typeface="Arial Unicode MS" pitchFamily="34" charset="-122"/>
              <a:ea typeface="黑体" pitchFamily="49" charset="-122"/>
            </a:endParaRPr>
          </a:p>
        </p:txBody>
      </p:sp>
      <p:sp>
        <p:nvSpPr>
          <p:cNvPr id="109572" name="Text Box 4"/>
          <p:cNvSpPr txBox="1">
            <a:spLocks noChangeArrowheads="1"/>
          </p:cNvSpPr>
          <p:nvPr/>
        </p:nvSpPr>
        <p:spPr bwMode="auto">
          <a:xfrm>
            <a:off x="381000" y="3657600"/>
            <a:ext cx="3038475" cy="2671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eaLnBrk="0" hangingPunct="0">
              <a:lnSpc>
                <a:spcPct val="130000"/>
              </a:lnSpc>
            </a:pPr>
            <a:r>
              <a:rPr kumimoji="1" lang="zh-CN" altLang="zh-CN" sz="2400" dirty="0">
                <a:solidFill>
                  <a:srgbClr val="FF0000"/>
                </a:solidFill>
                <a:latin typeface="Arial Unicode MS" pitchFamily="34" charset="-122"/>
                <a:ea typeface="黑体" pitchFamily="49" charset="-122"/>
              </a:rPr>
              <a:t>   </a:t>
            </a:r>
            <a:r>
              <a:rPr kumimoji="1" lang="en-US" altLang="zh-CN" sz="2600" dirty="0">
                <a:solidFill>
                  <a:srgbClr val="FF0000"/>
                </a:solidFill>
                <a:latin typeface="Arial Unicode MS" pitchFamily="34" charset="-122"/>
                <a:ea typeface="黑体" pitchFamily="49" charset="-122"/>
              </a:rPr>
              <a:t>Cr</a:t>
            </a:r>
            <a:r>
              <a:rPr kumimoji="1" lang="zh-CN" altLang="en-US" sz="2600" dirty="0">
                <a:solidFill>
                  <a:srgbClr val="FF0000"/>
                </a:solidFill>
                <a:latin typeface="Arial Unicode MS" pitchFamily="34" charset="-122"/>
                <a:ea typeface="黑体" pitchFamily="49" charset="-122"/>
              </a:rPr>
              <a:t>原子</a:t>
            </a:r>
            <a:r>
              <a:rPr kumimoji="1" lang="zh-CN" altLang="en-US" sz="2600" dirty="0">
                <a:latin typeface="Arial Unicode MS" pitchFamily="34" charset="-122"/>
                <a:ea typeface="黑体" pitchFamily="49" charset="-122"/>
              </a:rPr>
              <a:t>：</a:t>
            </a:r>
          </a:p>
          <a:p>
            <a:pPr eaLnBrk="0" hangingPunct="0">
              <a:lnSpc>
                <a:spcPct val="130000"/>
              </a:lnSpc>
            </a:pPr>
            <a:r>
              <a:rPr kumimoji="1" lang="zh-CN" altLang="en-US" sz="2600" dirty="0">
                <a:solidFill>
                  <a:srgbClr val="006600"/>
                </a:solidFill>
                <a:latin typeface="Arial Unicode MS" pitchFamily="34" charset="-122"/>
                <a:ea typeface="黑体" pitchFamily="49" charset="-122"/>
              </a:rPr>
              <a:t>吸收线</a:t>
            </a:r>
            <a:r>
              <a:rPr kumimoji="1" lang="en-US" altLang="zh-CN" sz="2600" dirty="0">
                <a:solidFill>
                  <a:srgbClr val="FF0000"/>
                </a:solidFill>
                <a:latin typeface="Arial Unicode MS" pitchFamily="34" charset="-122"/>
                <a:ea typeface="黑体" pitchFamily="49" charset="-122"/>
              </a:rPr>
              <a:t>359.35</a:t>
            </a:r>
            <a:r>
              <a:rPr kumimoji="1" lang="en-US" altLang="zh-CN" sz="2600" dirty="0">
                <a:solidFill>
                  <a:srgbClr val="006600"/>
                </a:solidFill>
                <a:latin typeface="Arial Unicode MS" pitchFamily="34" charset="-122"/>
                <a:ea typeface="黑体" pitchFamily="49" charset="-122"/>
              </a:rPr>
              <a:t> nm</a:t>
            </a:r>
            <a:r>
              <a:rPr kumimoji="1" lang="zh-CN" altLang="en-US" sz="2600" dirty="0">
                <a:solidFill>
                  <a:srgbClr val="006600"/>
                </a:solidFill>
                <a:latin typeface="Arial Unicode MS" pitchFamily="34" charset="-122"/>
                <a:ea typeface="黑体" pitchFamily="49" charset="-122"/>
              </a:rPr>
              <a:t>；再热激发，荧光发射线</a:t>
            </a:r>
            <a:r>
              <a:rPr kumimoji="1" lang="en-US" altLang="zh-CN" sz="2600" dirty="0">
                <a:solidFill>
                  <a:srgbClr val="FF0000"/>
                </a:solidFill>
                <a:latin typeface="Arial Unicode MS" pitchFamily="34" charset="-122"/>
                <a:ea typeface="黑体" pitchFamily="49" charset="-122"/>
              </a:rPr>
              <a:t>357.87</a:t>
            </a:r>
            <a:r>
              <a:rPr kumimoji="1" lang="en-US" altLang="zh-CN" sz="2600" dirty="0">
                <a:solidFill>
                  <a:srgbClr val="006600"/>
                </a:solidFill>
                <a:latin typeface="Arial Unicode MS" pitchFamily="34" charset="-122"/>
                <a:ea typeface="黑体" pitchFamily="49" charset="-122"/>
              </a:rPr>
              <a:t> nm</a:t>
            </a:r>
            <a:r>
              <a:rPr kumimoji="1" lang="zh-CN" altLang="en-US" sz="2600" dirty="0">
                <a:solidFill>
                  <a:srgbClr val="006600"/>
                </a:solidFill>
                <a:latin typeface="Arial Unicode MS" pitchFamily="34" charset="-122"/>
                <a:ea typeface="黑体" pitchFamily="49" charset="-122"/>
              </a:rPr>
              <a:t>； 见图</a:t>
            </a:r>
            <a:r>
              <a:rPr kumimoji="1" lang="en-US" altLang="zh-CN" sz="2600" dirty="0">
                <a:solidFill>
                  <a:srgbClr val="006600"/>
                </a:solidFill>
                <a:latin typeface="Arial Unicode MS" pitchFamily="34" charset="-122"/>
                <a:ea typeface="黑体" pitchFamily="49" charset="-122"/>
              </a:rPr>
              <a:t>(c)</a:t>
            </a:r>
            <a:r>
              <a:rPr kumimoji="1" lang="en-US" altLang="zh-CN" sz="2600" i="1" dirty="0">
                <a:solidFill>
                  <a:srgbClr val="006600"/>
                </a:solidFill>
                <a:latin typeface="Arial Unicode MS" pitchFamily="34" charset="-122"/>
                <a:ea typeface="黑体" pitchFamily="49" charset="-122"/>
              </a:rPr>
              <a:t>B</a:t>
            </a:r>
            <a:r>
              <a:rPr kumimoji="1" lang="zh-CN" altLang="en-US" sz="2600" dirty="0">
                <a:solidFill>
                  <a:srgbClr val="006600"/>
                </a:solidFill>
                <a:latin typeface="Arial Unicode MS" pitchFamily="34" charset="-122"/>
                <a:ea typeface="黑体" pitchFamily="49" charset="-122"/>
              </a:rPr>
              <a:t>、</a:t>
            </a:r>
            <a:r>
              <a:rPr kumimoji="1" lang="en-US" altLang="zh-CN" sz="2600" i="1" dirty="0">
                <a:solidFill>
                  <a:srgbClr val="006600"/>
                </a:solidFill>
                <a:latin typeface="Arial Unicode MS" pitchFamily="34" charset="-122"/>
                <a:ea typeface="黑体" pitchFamily="49" charset="-122"/>
              </a:rPr>
              <a:t>D</a:t>
            </a:r>
            <a:r>
              <a:rPr kumimoji="1" lang="zh-CN" altLang="en-US" sz="2600" dirty="0">
                <a:solidFill>
                  <a:srgbClr val="006600"/>
                </a:solidFill>
                <a:latin typeface="Arial Unicode MS" pitchFamily="34" charset="-122"/>
                <a:ea typeface="黑体" pitchFamily="49" charset="-122"/>
              </a:rPr>
              <a:t>。</a:t>
            </a:r>
          </a:p>
        </p:txBody>
      </p:sp>
      <p:grpSp>
        <p:nvGrpSpPr>
          <p:cNvPr id="109573" name="Group 5"/>
          <p:cNvGrpSpPr>
            <a:grpSpLocks/>
          </p:cNvGrpSpPr>
          <p:nvPr/>
        </p:nvGrpSpPr>
        <p:grpSpPr bwMode="auto">
          <a:xfrm>
            <a:off x="3348038" y="3357563"/>
            <a:ext cx="5640387" cy="2857500"/>
            <a:chOff x="1968" y="2064"/>
            <a:chExt cx="3553" cy="1800"/>
          </a:xfrm>
        </p:grpSpPr>
        <p:graphicFrame>
          <p:nvGraphicFramePr>
            <p:cNvPr id="109574" name="Object 6"/>
            <p:cNvGraphicFramePr>
              <a:graphicFrameLocks noChangeAspect="1"/>
            </p:cNvGraphicFramePr>
            <p:nvPr/>
          </p:nvGraphicFramePr>
          <p:xfrm>
            <a:off x="1968" y="2304"/>
            <a:ext cx="3553" cy="1560"/>
          </p:xfrm>
          <a:graphic>
            <a:graphicData uri="http://schemas.openxmlformats.org/presentationml/2006/ole">
              <mc:AlternateContent xmlns:mc="http://schemas.openxmlformats.org/markup-compatibility/2006">
                <mc:Choice xmlns:v="urn:schemas-microsoft-com:vml" Requires="v">
                  <p:oleObj spid="_x0000_s109633" name="BMP 图象" r:id="rId3" imgW="5657143" imgH="2486372" progId="Paint.Picture">
                    <p:embed/>
                  </p:oleObj>
                </mc:Choice>
                <mc:Fallback>
                  <p:oleObj name="BMP 图象" r:id="rId3" imgW="5657143" imgH="2486372" progId="Paint.Picture">
                    <p:embed/>
                    <p:pic>
                      <p:nvPicPr>
                        <p:cNvPr id="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68" y="2304"/>
                          <a:ext cx="3553" cy="15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9575" name="Text Box 7"/>
            <p:cNvSpPr txBox="1">
              <a:spLocks noChangeArrowheads="1"/>
            </p:cNvSpPr>
            <p:nvPr/>
          </p:nvSpPr>
          <p:spPr bwMode="auto">
            <a:xfrm>
              <a:off x="2064" y="2064"/>
              <a:ext cx="3408" cy="5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kumimoji="1" lang="en-US" altLang="zh-CN" sz="2400">
                  <a:solidFill>
                    <a:srgbClr val="0000FF"/>
                  </a:solidFill>
                  <a:latin typeface="Arial Unicode MS" pitchFamily="34" charset="-122"/>
                  <a:ea typeface="黑体" pitchFamily="49" charset="-122"/>
                </a:rPr>
                <a:t>a                  b                    c                 d</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9570">
                                            <p:txEl>
                                              <p:pRg st="0" end="0"/>
                                            </p:txEl>
                                          </p:spTgt>
                                        </p:tgtEl>
                                        <p:attrNameLst>
                                          <p:attrName>style.visibility</p:attrName>
                                        </p:attrNameLst>
                                      </p:cBhvr>
                                      <p:to>
                                        <p:strVal val="visible"/>
                                      </p:to>
                                    </p:set>
                                    <p:animEffect transition="in" filter="wipe(left)">
                                      <p:cBhvr>
                                        <p:cTn id="7" dur="500"/>
                                        <p:tgtEl>
                                          <p:spTgt spid="109570">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09571">
                                            <p:txEl>
                                              <p:pRg st="0" end="0"/>
                                            </p:txEl>
                                          </p:spTgt>
                                        </p:tgtEl>
                                        <p:attrNameLst>
                                          <p:attrName>style.visibility</p:attrName>
                                        </p:attrNameLst>
                                      </p:cBhvr>
                                      <p:to>
                                        <p:strVal val="visible"/>
                                      </p:to>
                                    </p:set>
                                    <p:animEffect transition="in" filter="wipe(left)">
                                      <p:cBhvr>
                                        <p:cTn id="12" dur="500"/>
                                        <p:tgtEl>
                                          <p:spTgt spid="109571">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09571">
                                            <p:txEl>
                                              <p:pRg st="1" end="1"/>
                                            </p:txEl>
                                          </p:spTgt>
                                        </p:tgtEl>
                                        <p:attrNameLst>
                                          <p:attrName>style.visibility</p:attrName>
                                        </p:attrNameLst>
                                      </p:cBhvr>
                                      <p:to>
                                        <p:strVal val="visible"/>
                                      </p:to>
                                    </p:set>
                                    <p:animEffect transition="in" filter="wipe(left)">
                                      <p:cBhvr>
                                        <p:cTn id="17" dur="500"/>
                                        <p:tgtEl>
                                          <p:spTgt spid="109571">
                                            <p:txEl>
                                              <p:pRg st="1" end="1"/>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09572">
                                            <p:txEl>
                                              <p:pRg st="0" end="0"/>
                                            </p:txEl>
                                          </p:spTgt>
                                        </p:tgtEl>
                                        <p:attrNameLst>
                                          <p:attrName>style.visibility</p:attrName>
                                        </p:attrNameLst>
                                      </p:cBhvr>
                                      <p:to>
                                        <p:strVal val="visible"/>
                                      </p:to>
                                    </p:set>
                                    <p:animEffect transition="in" filter="wipe(left)">
                                      <p:cBhvr>
                                        <p:cTn id="22" dur="500"/>
                                        <p:tgtEl>
                                          <p:spTgt spid="109572">
                                            <p:txEl>
                                              <p:pRg st="0" end="0"/>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09572">
                                            <p:txEl>
                                              <p:pRg st="1" end="1"/>
                                            </p:txEl>
                                          </p:spTgt>
                                        </p:tgtEl>
                                        <p:attrNameLst>
                                          <p:attrName>style.visibility</p:attrName>
                                        </p:attrNameLst>
                                      </p:cBhvr>
                                      <p:to>
                                        <p:strVal val="visible"/>
                                      </p:to>
                                    </p:set>
                                    <p:animEffect transition="in" filter="wipe(left)">
                                      <p:cBhvr>
                                        <p:cTn id="27" dur="500"/>
                                        <p:tgtEl>
                                          <p:spTgt spid="109572">
                                            <p:txEl>
                                              <p:pRg st="1" end="1"/>
                                            </p:txEl>
                                          </p:spTgt>
                                        </p:tgtEl>
                                      </p:cBhvr>
                                    </p:animEffect>
                                  </p:childTnLst>
                                </p:cTn>
                              </p:par>
                            </p:childTnLst>
                          </p:cTn>
                        </p:par>
                        <p:par>
                          <p:cTn id="28" fill="hold" nodeType="afterGroup">
                            <p:stCondLst>
                              <p:cond delay="500"/>
                            </p:stCondLst>
                            <p:childTnLst>
                              <p:par>
                                <p:cTn id="29" presetID="22" presetClass="entr" presetSubtype="8" fill="hold" nodeType="afterEffect">
                                  <p:stCondLst>
                                    <p:cond delay="0"/>
                                  </p:stCondLst>
                                  <p:childTnLst>
                                    <p:set>
                                      <p:cBhvr>
                                        <p:cTn id="30" dur="1" fill="hold">
                                          <p:stCondLst>
                                            <p:cond delay="0"/>
                                          </p:stCondLst>
                                        </p:cTn>
                                        <p:tgtEl>
                                          <p:spTgt spid="109573"/>
                                        </p:tgtEl>
                                        <p:attrNameLst>
                                          <p:attrName>style.visibility</p:attrName>
                                        </p:attrNameLst>
                                      </p:cBhvr>
                                      <p:to>
                                        <p:strVal val="visible"/>
                                      </p:to>
                                    </p:set>
                                    <p:animEffect transition="in" filter="wipe(left)">
                                      <p:cBhvr>
                                        <p:cTn id="31" dur="500"/>
                                        <p:tgtEl>
                                          <p:spTgt spid="1095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570" grpId="0" build="p" autoUpdateAnimBg="0" advAuto="0"/>
      <p:bldP spid="109571" grpId="0" build="p" autoUpdateAnimBg="0"/>
      <p:bldP spid="109572" grpId="0" build="p" autoUpdateAnimBg="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a:spLocks noChangeArrowheads="1"/>
          </p:cNvSpPr>
          <p:nvPr/>
        </p:nvSpPr>
        <p:spPr bwMode="auto">
          <a:xfrm>
            <a:off x="609600" y="457200"/>
            <a:ext cx="80772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nchor="b"/>
          <a:lstStyle/>
          <a:p>
            <a:pPr algn="ctr"/>
            <a:r>
              <a:rPr lang="en-US" altLang="zh-CN" sz="2800">
                <a:solidFill>
                  <a:srgbClr val="0000CC"/>
                </a:solidFill>
                <a:latin typeface="Arial Unicode MS" pitchFamily="34" charset="-122"/>
                <a:ea typeface="黑体" pitchFamily="49" charset="-122"/>
              </a:rPr>
              <a:t>anti-Stokes</a:t>
            </a:r>
            <a:r>
              <a:rPr lang="zh-CN" altLang="en-US" sz="2800">
                <a:solidFill>
                  <a:srgbClr val="0000CC"/>
                </a:solidFill>
                <a:latin typeface="Arial Unicode MS" pitchFamily="34" charset="-122"/>
                <a:ea typeface="黑体" pitchFamily="49" charset="-122"/>
              </a:rPr>
              <a:t>荧光：</a:t>
            </a:r>
            <a:endParaRPr lang="zh-CN" altLang="zh-CN" sz="4000">
              <a:solidFill>
                <a:srgbClr val="0000CC"/>
              </a:solidFill>
              <a:latin typeface="Arial Unicode MS" pitchFamily="34" charset="-122"/>
              <a:ea typeface="黑体" pitchFamily="49" charset="-122"/>
            </a:endParaRPr>
          </a:p>
        </p:txBody>
      </p:sp>
      <p:sp>
        <p:nvSpPr>
          <p:cNvPr id="110595" name="Text Box 3"/>
          <p:cNvSpPr txBox="1">
            <a:spLocks noChangeArrowheads="1"/>
          </p:cNvSpPr>
          <p:nvPr/>
        </p:nvSpPr>
        <p:spPr bwMode="auto">
          <a:xfrm>
            <a:off x="533400" y="990600"/>
            <a:ext cx="8305800" cy="2155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eaLnBrk="0" hangingPunct="0">
              <a:lnSpc>
                <a:spcPct val="130000"/>
              </a:lnSpc>
            </a:pPr>
            <a:r>
              <a:rPr kumimoji="1" lang="en-US" altLang="zh-CN" sz="2000" dirty="0">
                <a:solidFill>
                  <a:srgbClr val="0000CC"/>
                </a:solidFill>
                <a:latin typeface="Arial Unicode MS" pitchFamily="34" charset="-122"/>
                <a:ea typeface="黑体" pitchFamily="49" charset="-122"/>
              </a:rPr>
              <a:t>     </a:t>
            </a:r>
            <a:r>
              <a:rPr kumimoji="1" lang="zh-CN" altLang="en-US" sz="2600" dirty="0">
                <a:latin typeface="Arial Unicode MS" pitchFamily="34" charset="-122"/>
                <a:ea typeface="黑体" pitchFamily="49" charset="-122"/>
              </a:rPr>
              <a:t>荧光波长</a:t>
            </a:r>
            <a:r>
              <a:rPr kumimoji="1" lang="zh-CN" altLang="en-US" sz="2600" dirty="0">
                <a:solidFill>
                  <a:srgbClr val="FF0000"/>
                </a:solidFill>
                <a:latin typeface="Arial Unicode MS" pitchFamily="34" charset="-122"/>
                <a:ea typeface="黑体" pitchFamily="49" charset="-122"/>
              </a:rPr>
              <a:t>小于</a:t>
            </a:r>
            <a:r>
              <a:rPr kumimoji="1" lang="zh-CN" altLang="en-US" sz="2600" dirty="0">
                <a:latin typeface="Arial Unicode MS" pitchFamily="34" charset="-122"/>
                <a:ea typeface="黑体" pitchFamily="49" charset="-122"/>
              </a:rPr>
              <a:t>激发线波长；先热激发再光照激发</a:t>
            </a:r>
            <a:r>
              <a:rPr kumimoji="1" lang="en-US" altLang="zh-CN" sz="2600" dirty="0">
                <a:latin typeface="Arial Unicode MS" pitchFamily="34" charset="-122"/>
                <a:ea typeface="黑体" pitchFamily="49" charset="-122"/>
              </a:rPr>
              <a:t>(</a:t>
            </a:r>
            <a:r>
              <a:rPr kumimoji="1" lang="zh-CN" altLang="en-US" sz="2600" dirty="0">
                <a:latin typeface="Arial Unicode MS" pitchFamily="34" charset="-122"/>
                <a:ea typeface="黑体" pitchFamily="49" charset="-122"/>
              </a:rPr>
              <a:t>或反之</a:t>
            </a:r>
            <a:r>
              <a:rPr kumimoji="1" lang="en-US" altLang="zh-CN" sz="2600" dirty="0">
                <a:latin typeface="Arial Unicode MS" pitchFamily="34" charset="-122"/>
                <a:ea typeface="黑体" pitchFamily="49" charset="-122"/>
              </a:rPr>
              <a:t>)</a:t>
            </a:r>
            <a:r>
              <a:rPr kumimoji="1" lang="zh-CN" altLang="en-US" sz="2600" dirty="0">
                <a:latin typeface="Arial Unicode MS" pitchFamily="34" charset="-122"/>
                <a:ea typeface="黑体" pitchFamily="49" charset="-122"/>
              </a:rPr>
              <a:t>，再发射荧光直接返回基态；见图</a:t>
            </a:r>
            <a:r>
              <a:rPr kumimoji="1" lang="en-US" altLang="zh-CN" sz="2600" dirty="0">
                <a:latin typeface="Arial Unicode MS" pitchFamily="34" charset="-122"/>
                <a:ea typeface="黑体" pitchFamily="49" charset="-122"/>
              </a:rPr>
              <a:t>(B,D)</a:t>
            </a:r>
            <a:r>
              <a:rPr kumimoji="1" lang="en-US" altLang="zh-CN" sz="2600" i="1" dirty="0">
                <a:latin typeface="Arial Unicode MS" pitchFamily="34" charset="-122"/>
                <a:ea typeface="黑体" pitchFamily="49" charset="-122"/>
              </a:rPr>
              <a:t> </a:t>
            </a:r>
            <a:r>
              <a:rPr kumimoji="1" lang="zh-CN" altLang="en-US" sz="2600" dirty="0">
                <a:latin typeface="Arial Unicode MS" pitchFamily="34" charset="-122"/>
                <a:ea typeface="黑体" pitchFamily="49" charset="-122"/>
              </a:rPr>
              <a:t>。</a:t>
            </a:r>
          </a:p>
          <a:p>
            <a:pPr eaLnBrk="0" hangingPunct="0">
              <a:lnSpc>
                <a:spcPct val="130000"/>
              </a:lnSpc>
            </a:pPr>
            <a:r>
              <a:rPr kumimoji="1" lang="zh-CN" altLang="en-US" sz="2600" dirty="0">
                <a:solidFill>
                  <a:srgbClr val="0000CC"/>
                </a:solidFill>
                <a:latin typeface="Arial Unicode MS" pitchFamily="34" charset="-122"/>
                <a:ea typeface="黑体" pitchFamily="49" charset="-122"/>
              </a:rPr>
              <a:t>    </a:t>
            </a:r>
            <a:r>
              <a:rPr kumimoji="1" lang="zh-CN" altLang="en-US" sz="2600" dirty="0">
                <a:solidFill>
                  <a:srgbClr val="FF0000"/>
                </a:solidFill>
                <a:latin typeface="Arial Unicode MS" pitchFamily="34" charset="-122"/>
                <a:ea typeface="黑体" pitchFamily="49" charset="-122"/>
              </a:rPr>
              <a:t>铟原子</a:t>
            </a:r>
            <a:r>
              <a:rPr kumimoji="1" lang="zh-CN" altLang="en-US" sz="2600" dirty="0">
                <a:latin typeface="Arial Unicode MS" pitchFamily="34" charset="-122"/>
                <a:ea typeface="黑体" pitchFamily="49" charset="-122"/>
              </a:rPr>
              <a:t>：先热激发，再吸收光跃迁</a:t>
            </a:r>
            <a:r>
              <a:rPr kumimoji="1" lang="en-US" altLang="zh-CN" sz="2600" dirty="0">
                <a:latin typeface="Arial Unicode MS" pitchFamily="34" charset="-122"/>
                <a:ea typeface="黑体" pitchFamily="49" charset="-122"/>
              </a:rPr>
              <a:t>451.13 nm</a:t>
            </a:r>
            <a:r>
              <a:rPr kumimoji="1" lang="zh-CN" altLang="en-US" sz="2600" dirty="0">
                <a:latin typeface="Arial Unicode MS" pitchFamily="34" charset="-122"/>
                <a:ea typeface="黑体" pitchFamily="49" charset="-122"/>
              </a:rPr>
              <a:t>；发射荧光</a:t>
            </a:r>
            <a:r>
              <a:rPr kumimoji="1" lang="en-US" altLang="zh-CN" sz="2600" dirty="0">
                <a:latin typeface="Arial Unicode MS" pitchFamily="34" charset="-122"/>
                <a:ea typeface="黑体" pitchFamily="49" charset="-122"/>
              </a:rPr>
              <a:t>410.18 nm</a:t>
            </a:r>
            <a:r>
              <a:rPr kumimoji="1" lang="zh-CN" altLang="en-US" sz="2600" dirty="0">
                <a:latin typeface="Arial Unicode MS" pitchFamily="34" charset="-122"/>
                <a:ea typeface="黑体" pitchFamily="49" charset="-122"/>
              </a:rPr>
              <a:t>，   图</a:t>
            </a:r>
            <a:r>
              <a:rPr kumimoji="1" lang="en-US" altLang="zh-CN" sz="2600" dirty="0">
                <a:latin typeface="Arial Unicode MS" pitchFamily="34" charset="-122"/>
                <a:ea typeface="黑体" pitchFamily="49" charset="-122"/>
              </a:rPr>
              <a:t>(d) </a:t>
            </a:r>
            <a:r>
              <a:rPr kumimoji="1" lang="en-US" altLang="zh-CN" sz="2600" i="1" dirty="0">
                <a:latin typeface="Arial Unicode MS" pitchFamily="34" charset="-122"/>
                <a:ea typeface="黑体" pitchFamily="49" charset="-122"/>
              </a:rPr>
              <a:t>A</a:t>
            </a:r>
            <a:r>
              <a:rPr kumimoji="1" lang="zh-CN" altLang="en-US" sz="2600" dirty="0">
                <a:latin typeface="Arial Unicode MS" pitchFamily="34" charset="-122"/>
                <a:ea typeface="黑体" pitchFamily="49" charset="-122"/>
              </a:rPr>
              <a:t>，</a:t>
            </a:r>
            <a:r>
              <a:rPr kumimoji="1" lang="en-US" altLang="zh-CN" sz="2600" i="1" dirty="0">
                <a:latin typeface="Arial Unicode MS" pitchFamily="34" charset="-122"/>
                <a:ea typeface="黑体" pitchFamily="49" charset="-122"/>
              </a:rPr>
              <a:t>C </a:t>
            </a:r>
            <a:r>
              <a:rPr kumimoji="1" lang="zh-CN" altLang="en-US" sz="2600" dirty="0">
                <a:latin typeface="Arial Unicode MS" pitchFamily="34" charset="-122"/>
                <a:ea typeface="黑体" pitchFamily="49" charset="-122"/>
              </a:rPr>
              <a:t>。</a:t>
            </a:r>
            <a:endParaRPr kumimoji="1" lang="zh-CN" altLang="en-US" sz="2600" i="1" dirty="0">
              <a:latin typeface="Arial Unicode MS" pitchFamily="34" charset="-122"/>
              <a:ea typeface="黑体" pitchFamily="49" charset="-122"/>
            </a:endParaRPr>
          </a:p>
        </p:txBody>
      </p:sp>
      <p:grpSp>
        <p:nvGrpSpPr>
          <p:cNvPr id="110596" name="Group 4"/>
          <p:cNvGrpSpPr>
            <a:grpSpLocks/>
          </p:cNvGrpSpPr>
          <p:nvPr/>
        </p:nvGrpSpPr>
        <p:grpSpPr bwMode="auto">
          <a:xfrm>
            <a:off x="1524000" y="2971800"/>
            <a:ext cx="6324600" cy="3235325"/>
            <a:chOff x="960" y="1872"/>
            <a:chExt cx="3984" cy="2038"/>
          </a:xfrm>
        </p:grpSpPr>
        <p:graphicFrame>
          <p:nvGraphicFramePr>
            <p:cNvPr id="110597" name="Object 5"/>
            <p:cNvGraphicFramePr>
              <a:graphicFrameLocks noChangeAspect="1"/>
            </p:cNvGraphicFramePr>
            <p:nvPr/>
          </p:nvGraphicFramePr>
          <p:xfrm>
            <a:off x="960" y="2160"/>
            <a:ext cx="3984" cy="1750"/>
          </p:xfrm>
          <a:graphic>
            <a:graphicData uri="http://schemas.openxmlformats.org/presentationml/2006/ole">
              <mc:AlternateContent xmlns:mc="http://schemas.openxmlformats.org/markup-compatibility/2006">
                <mc:Choice xmlns:v="urn:schemas-microsoft-com:vml" Requires="v">
                  <p:oleObj spid="_x0000_s110656" name="BMP 图象" r:id="rId3" imgW="5657143" imgH="2486372" progId="Paint.Picture">
                    <p:embed/>
                  </p:oleObj>
                </mc:Choice>
                <mc:Fallback>
                  <p:oleObj name="BMP 图象" r:id="rId3" imgW="5657143" imgH="2486372" progId="Paint.Picture">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0" y="2160"/>
                          <a:ext cx="3984" cy="1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0598" name="Text Box 6"/>
            <p:cNvSpPr txBox="1">
              <a:spLocks noChangeArrowheads="1"/>
            </p:cNvSpPr>
            <p:nvPr/>
          </p:nvSpPr>
          <p:spPr bwMode="auto">
            <a:xfrm>
              <a:off x="1152" y="1872"/>
              <a:ext cx="369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kumimoji="1" lang="en-US" altLang="zh-CN" sz="2400">
                  <a:solidFill>
                    <a:srgbClr val="0000FF"/>
                  </a:solidFill>
                  <a:latin typeface="Arial Unicode MS" pitchFamily="34" charset="-122"/>
                  <a:ea typeface="黑体" pitchFamily="49" charset="-122"/>
                </a:rPr>
                <a:t>a                   b                     c                 d</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10594">
                                            <p:txEl>
                                              <p:pRg st="0" end="0"/>
                                            </p:txEl>
                                          </p:spTgt>
                                        </p:tgtEl>
                                        <p:attrNameLst>
                                          <p:attrName>style.visibility</p:attrName>
                                        </p:attrNameLst>
                                      </p:cBhvr>
                                      <p:to>
                                        <p:strVal val="visible"/>
                                      </p:to>
                                    </p:set>
                                    <p:animEffect transition="in" filter="wipe(left)">
                                      <p:cBhvr>
                                        <p:cTn id="7" dur="500"/>
                                        <p:tgtEl>
                                          <p:spTgt spid="110594">
                                            <p:txEl>
                                              <p:pRg st="0" end="0"/>
                                            </p:txEl>
                                          </p:spTgt>
                                        </p:tgtEl>
                                      </p:cBhvr>
                                    </p:animEffect>
                                  </p:childTnLst>
                                </p:cTn>
                              </p:par>
                            </p:childTnLst>
                          </p:cTn>
                        </p:par>
                        <p:par>
                          <p:cTn id="8" fill="hold" nodeType="afterGroup">
                            <p:stCondLst>
                              <p:cond delay="500"/>
                            </p:stCondLst>
                            <p:childTnLst>
                              <p:par>
                                <p:cTn id="9" presetID="22" presetClass="entr" presetSubtype="8" fill="hold" nodeType="afterEffect">
                                  <p:stCondLst>
                                    <p:cond delay="0"/>
                                  </p:stCondLst>
                                  <p:childTnLst>
                                    <p:set>
                                      <p:cBhvr>
                                        <p:cTn id="10" dur="1" fill="hold">
                                          <p:stCondLst>
                                            <p:cond delay="0"/>
                                          </p:stCondLst>
                                        </p:cTn>
                                        <p:tgtEl>
                                          <p:spTgt spid="110596"/>
                                        </p:tgtEl>
                                        <p:attrNameLst>
                                          <p:attrName>style.visibility</p:attrName>
                                        </p:attrNameLst>
                                      </p:cBhvr>
                                      <p:to>
                                        <p:strVal val="visible"/>
                                      </p:to>
                                    </p:set>
                                    <p:animEffect transition="in" filter="wipe(left)">
                                      <p:cBhvr>
                                        <p:cTn id="11" dur="500"/>
                                        <p:tgtEl>
                                          <p:spTgt spid="110596"/>
                                        </p:tgtEl>
                                      </p:cBhvr>
                                    </p:animEffect>
                                  </p:childTnLst>
                                </p:cTn>
                              </p:par>
                            </p:childTnLst>
                          </p:cTn>
                        </p:par>
                        <p:par>
                          <p:cTn id="12" fill="hold" nodeType="afterGroup">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110595">
                                            <p:txEl>
                                              <p:pRg st="0" end="0"/>
                                            </p:txEl>
                                          </p:spTgt>
                                        </p:tgtEl>
                                        <p:attrNameLst>
                                          <p:attrName>style.visibility</p:attrName>
                                        </p:attrNameLst>
                                      </p:cBhvr>
                                      <p:to>
                                        <p:strVal val="visible"/>
                                      </p:to>
                                    </p:set>
                                    <p:animEffect transition="in" filter="wipe(left)">
                                      <p:cBhvr>
                                        <p:cTn id="15" dur="500"/>
                                        <p:tgtEl>
                                          <p:spTgt spid="110595">
                                            <p:txEl>
                                              <p:pRg st="0" end="0"/>
                                            </p:txEl>
                                          </p:spTgt>
                                        </p:tgtEl>
                                      </p:cBhvr>
                                    </p:animEffect>
                                  </p:childTnLst>
                                </p:cTn>
                              </p:par>
                            </p:childTnLst>
                          </p:cTn>
                        </p:par>
                        <p:par>
                          <p:cTn id="16" fill="hold" nodeType="afterGroup">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110595">
                                            <p:txEl>
                                              <p:pRg st="1" end="1"/>
                                            </p:txEl>
                                          </p:spTgt>
                                        </p:tgtEl>
                                        <p:attrNameLst>
                                          <p:attrName>style.visibility</p:attrName>
                                        </p:attrNameLst>
                                      </p:cBhvr>
                                      <p:to>
                                        <p:strVal val="visible"/>
                                      </p:to>
                                    </p:set>
                                    <p:animEffect transition="in" filter="wipe(left)">
                                      <p:cBhvr>
                                        <p:cTn id="19" dur="500"/>
                                        <p:tgtEl>
                                          <p:spTgt spid="11059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594" grpId="0" build="p" autoUpdateAnimBg="0" advAuto="0"/>
      <p:bldP spid="110595" grpId="0" build="p" autoUpdateAnimBg="0" advAuto="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2"/>
          <p:cNvSpPr txBox="1">
            <a:spLocks noChangeArrowheads="1"/>
          </p:cNvSpPr>
          <p:nvPr/>
        </p:nvSpPr>
        <p:spPr>
          <a:xfrm>
            <a:off x="304800" y="381000"/>
            <a:ext cx="8077200" cy="685800"/>
          </a:xfrm>
          <a:prstGeom prst="rect">
            <a:avLst/>
          </a:prstGeom>
        </p:spPr>
        <p:txBody>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ea typeface="宋体" pitchFamily="2" charset="-122"/>
              </a:defRPr>
            </a:lvl2pPr>
            <a:lvl3pPr algn="ctr" rtl="0" fontAlgn="base">
              <a:spcBef>
                <a:spcPct val="0"/>
              </a:spcBef>
              <a:spcAft>
                <a:spcPct val="0"/>
              </a:spcAft>
              <a:defRPr sz="4400">
                <a:solidFill>
                  <a:schemeClr val="tx2"/>
                </a:solidFill>
                <a:latin typeface="Arial" charset="0"/>
                <a:ea typeface="宋体" pitchFamily="2" charset="-122"/>
              </a:defRPr>
            </a:lvl3pPr>
            <a:lvl4pPr algn="ctr" rtl="0" fontAlgn="base">
              <a:spcBef>
                <a:spcPct val="0"/>
              </a:spcBef>
              <a:spcAft>
                <a:spcPct val="0"/>
              </a:spcAft>
              <a:defRPr sz="4400">
                <a:solidFill>
                  <a:schemeClr val="tx2"/>
                </a:solidFill>
                <a:latin typeface="Arial" charset="0"/>
                <a:ea typeface="宋体" pitchFamily="2" charset="-122"/>
              </a:defRPr>
            </a:lvl4pPr>
            <a:lvl5pPr algn="ctr" rtl="0" fontAlgn="base">
              <a:spcBef>
                <a:spcPct val="0"/>
              </a:spcBef>
              <a:spcAft>
                <a:spcPct val="0"/>
              </a:spcAft>
              <a:defRPr sz="4400">
                <a:solidFill>
                  <a:schemeClr val="tx2"/>
                </a:solidFill>
                <a:latin typeface="Arial" charset="0"/>
                <a:ea typeface="宋体" pitchFamily="2" charset="-122"/>
              </a:defRPr>
            </a:lvl5pPr>
            <a:lvl6pPr marL="457200" algn="ctr" rtl="0" fontAlgn="base">
              <a:spcBef>
                <a:spcPct val="0"/>
              </a:spcBef>
              <a:spcAft>
                <a:spcPct val="0"/>
              </a:spcAft>
              <a:defRPr sz="4400">
                <a:solidFill>
                  <a:schemeClr val="tx2"/>
                </a:solidFill>
                <a:latin typeface="Arial" charset="0"/>
                <a:ea typeface="宋体" pitchFamily="2" charset="-122"/>
              </a:defRPr>
            </a:lvl6pPr>
            <a:lvl7pPr marL="914400" algn="ctr" rtl="0" fontAlgn="base">
              <a:spcBef>
                <a:spcPct val="0"/>
              </a:spcBef>
              <a:spcAft>
                <a:spcPct val="0"/>
              </a:spcAft>
              <a:defRPr sz="4400">
                <a:solidFill>
                  <a:schemeClr val="tx2"/>
                </a:solidFill>
                <a:latin typeface="Arial" charset="0"/>
                <a:ea typeface="宋体" pitchFamily="2" charset="-122"/>
              </a:defRPr>
            </a:lvl7pPr>
            <a:lvl8pPr marL="1371600" algn="ctr" rtl="0" fontAlgn="base">
              <a:spcBef>
                <a:spcPct val="0"/>
              </a:spcBef>
              <a:spcAft>
                <a:spcPct val="0"/>
              </a:spcAft>
              <a:defRPr sz="4400">
                <a:solidFill>
                  <a:schemeClr val="tx2"/>
                </a:solidFill>
                <a:latin typeface="Arial" charset="0"/>
                <a:ea typeface="宋体" pitchFamily="2" charset="-122"/>
              </a:defRPr>
            </a:lvl8pPr>
            <a:lvl9pPr marL="1828800" algn="ctr" rtl="0" fontAlgn="base">
              <a:spcBef>
                <a:spcPct val="0"/>
              </a:spcBef>
              <a:spcAft>
                <a:spcPct val="0"/>
              </a:spcAft>
              <a:defRPr sz="4400">
                <a:solidFill>
                  <a:schemeClr val="tx2"/>
                </a:solidFill>
                <a:latin typeface="Arial" charset="0"/>
                <a:ea typeface="宋体" pitchFamily="2" charset="-122"/>
              </a:defRPr>
            </a:lvl9pPr>
          </a:lstStyle>
          <a:p>
            <a:r>
              <a:rPr lang="zh-CN" altLang="en-US" sz="3200" smtClean="0">
                <a:solidFill>
                  <a:srgbClr val="0000CC"/>
                </a:solidFill>
                <a:latin typeface="Arial Unicode MS" pitchFamily="34" charset="-122"/>
                <a:ea typeface="黑体" pitchFamily="49" charset="-122"/>
              </a:rPr>
              <a:t>（3）敏化荧光</a:t>
            </a:r>
            <a:endParaRPr lang="zh-CN" altLang="zh-CN" sz="4000">
              <a:latin typeface="Arial Unicode MS" pitchFamily="34" charset="-122"/>
              <a:ea typeface="黑体" pitchFamily="49" charset="-122"/>
            </a:endParaRPr>
          </a:p>
        </p:txBody>
      </p:sp>
      <p:sp>
        <p:nvSpPr>
          <p:cNvPr id="11" name="Text Box 3"/>
          <p:cNvSpPr txBox="1">
            <a:spLocks noChangeArrowheads="1"/>
          </p:cNvSpPr>
          <p:nvPr/>
        </p:nvSpPr>
        <p:spPr bwMode="auto">
          <a:xfrm>
            <a:off x="533400" y="1066800"/>
            <a:ext cx="8305800" cy="2473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nSpc>
                <a:spcPct val="120000"/>
              </a:lnSpc>
            </a:pPr>
            <a:r>
              <a:rPr lang="zh-CN" altLang="en-US" sz="2600" dirty="0">
                <a:solidFill>
                  <a:srgbClr val="006600"/>
                </a:solidFill>
                <a:latin typeface="Arial Unicode MS" pitchFamily="34" charset="-122"/>
                <a:ea typeface="黑体" pitchFamily="49" charset="-122"/>
              </a:rPr>
              <a:t>    受光激发的原子与另一种原子碰撞时，把激发能传递另一个原子使其激发，后者发射荧光；</a:t>
            </a:r>
          </a:p>
          <a:p>
            <a:pPr>
              <a:lnSpc>
                <a:spcPct val="120000"/>
              </a:lnSpc>
            </a:pPr>
            <a:r>
              <a:rPr lang="zh-CN" altLang="en-US" sz="2600" dirty="0">
                <a:solidFill>
                  <a:srgbClr val="006600"/>
                </a:solidFill>
                <a:latin typeface="Arial Unicode MS" pitchFamily="34" charset="-122"/>
                <a:ea typeface="黑体" pitchFamily="49" charset="-122"/>
              </a:rPr>
              <a:t>        火焰原子化中观察不到敏化荧光；</a:t>
            </a:r>
          </a:p>
          <a:p>
            <a:pPr>
              <a:lnSpc>
                <a:spcPct val="120000"/>
              </a:lnSpc>
            </a:pPr>
            <a:r>
              <a:rPr lang="zh-CN" altLang="en-US" sz="2600" dirty="0">
                <a:solidFill>
                  <a:srgbClr val="006600"/>
                </a:solidFill>
                <a:latin typeface="Arial Unicode MS" pitchFamily="34" charset="-122"/>
                <a:ea typeface="黑体" pitchFamily="49" charset="-122"/>
              </a:rPr>
              <a:t>        非火焰原子化中可观察到。</a:t>
            </a:r>
          </a:p>
          <a:p>
            <a:pPr>
              <a:lnSpc>
                <a:spcPct val="120000"/>
              </a:lnSpc>
            </a:pPr>
            <a:r>
              <a:rPr lang="zh-CN" altLang="en-US" sz="2600" dirty="0">
                <a:solidFill>
                  <a:srgbClr val="0000CC"/>
                </a:solidFill>
                <a:latin typeface="Arial Unicode MS" pitchFamily="34" charset="-122"/>
                <a:ea typeface="黑体" pitchFamily="49" charset="-122"/>
              </a:rPr>
              <a:t>    </a:t>
            </a:r>
            <a:r>
              <a:rPr lang="zh-CN" altLang="en-US" sz="2600" b="1" dirty="0">
                <a:solidFill>
                  <a:srgbClr val="FF0000"/>
                </a:solidFill>
                <a:latin typeface="Arial Unicode MS" pitchFamily="34" charset="-122"/>
                <a:ea typeface="黑体" pitchFamily="49" charset="-122"/>
              </a:rPr>
              <a:t>所有类型中，共振荧光强度最大，最为有用。</a:t>
            </a:r>
          </a:p>
        </p:txBody>
      </p:sp>
      <p:pic>
        <p:nvPicPr>
          <p:cNvPr id="12" name="Picture 1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5150" y="3500438"/>
            <a:ext cx="5149850" cy="277653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wipe(left)">
                                      <p:cBhvr>
                                        <p:cTn id="7" dur="500"/>
                                        <p:tgtEl>
                                          <p:spTgt spid="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1">
                                            <p:txEl>
                                              <p:pRg st="0" end="0"/>
                                            </p:txEl>
                                          </p:spTgt>
                                        </p:tgtEl>
                                        <p:attrNameLst>
                                          <p:attrName>style.visibility</p:attrName>
                                        </p:attrNameLst>
                                      </p:cBhvr>
                                      <p:to>
                                        <p:strVal val="visible"/>
                                      </p:to>
                                    </p:set>
                                    <p:animEffect transition="in" filter="wipe(left)">
                                      <p:cBhvr>
                                        <p:cTn id="12" dur="500"/>
                                        <p:tgtEl>
                                          <p:spTgt spid="11">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1">
                                            <p:txEl>
                                              <p:pRg st="1" end="1"/>
                                            </p:txEl>
                                          </p:spTgt>
                                        </p:tgtEl>
                                        <p:attrNameLst>
                                          <p:attrName>style.visibility</p:attrName>
                                        </p:attrNameLst>
                                      </p:cBhvr>
                                      <p:to>
                                        <p:strVal val="visible"/>
                                      </p:to>
                                    </p:set>
                                    <p:animEffect transition="in" filter="wipe(left)">
                                      <p:cBhvr>
                                        <p:cTn id="17" dur="500"/>
                                        <p:tgtEl>
                                          <p:spTgt spid="11">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1">
                                            <p:txEl>
                                              <p:pRg st="2" end="2"/>
                                            </p:txEl>
                                          </p:spTgt>
                                        </p:tgtEl>
                                        <p:attrNameLst>
                                          <p:attrName>style.visibility</p:attrName>
                                        </p:attrNameLst>
                                      </p:cBhvr>
                                      <p:to>
                                        <p:strVal val="visible"/>
                                      </p:to>
                                    </p:set>
                                    <p:animEffect transition="in" filter="wipe(left)">
                                      <p:cBhvr>
                                        <p:cTn id="22" dur="500"/>
                                        <p:tgtEl>
                                          <p:spTgt spid="11">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1">
                                            <p:txEl>
                                              <p:pRg st="3" end="3"/>
                                            </p:txEl>
                                          </p:spTgt>
                                        </p:tgtEl>
                                        <p:attrNameLst>
                                          <p:attrName>style.visibility</p:attrName>
                                        </p:attrNameLst>
                                      </p:cBhvr>
                                      <p:to>
                                        <p:strVal val="visible"/>
                                      </p:to>
                                    </p:set>
                                    <p:animEffect transition="in" filter="wipe(left)">
                                      <p:cBhvr>
                                        <p:cTn id="27" dur="500"/>
                                        <p:tgtEl>
                                          <p:spTgt spid="1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autoUpdateAnimBg="0" advAuto="0"/>
      <p:bldP spid="11" grpId="0" build="p" autoUpdateAnimBg="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txBox="1">
            <a:spLocks noChangeArrowheads="1"/>
          </p:cNvSpPr>
          <p:nvPr/>
        </p:nvSpPr>
        <p:spPr>
          <a:xfrm>
            <a:off x="304800" y="457200"/>
            <a:ext cx="8077200" cy="609600"/>
          </a:xfrm>
          <a:prstGeom prst="rect">
            <a:avLst/>
          </a:prstGeom>
        </p:spPr>
        <p:txBody>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ea typeface="宋体" pitchFamily="2" charset="-122"/>
              </a:defRPr>
            </a:lvl2pPr>
            <a:lvl3pPr algn="ctr" rtl="0" fontAlgn="base">
              <a:spcBef>
                <a:spcPct val="0"/>
              </a:spcBef>
              <a:spcAft>
                <a:spcPct val="0"/>
              </a:spcAft>
              <a:defRPr sz="4400">
                <a:solidFill>
                  <a:schemeClr val="tx2"/>
                </a:solidFill>
                <a:latin typeface="Arial" charset="0"/>
                <a:ea typeface="宋体" pitchFamily="2" charset="-122"/>
              </a:defRPr>
            </a:lvl3pPr>
            <a:lvl4pPr algn="ctr" rtl="0" fontAlgn="base">
              <a:spcBef>
                <a:spcPct val="0"/>
              </a:spcBef>
              <a:spcAft>
                <a:spcPct val="0"/>
              </a:spcAft>
              <a:defRPr sz="4400">
                <a:solidFill>
                  <a:schemeClr val="tx2"/>
                </a:solidFill>
                <a:latin typeface="Arial" charset="0"/>
                <a:ea typeface="宋体" pitchFamily="2" charset="-122"/>
              </a:defRPr>
            </a:lvl4pPr>
            <a:lvl5pPr algn="ctr" rtl="0" fontAlgn="base">
              <a:spcBef>
                <a:spcPct val="0"/>
              </a:spcBef>
              <a:spcAft>
                <a:spcPct val="0"/>
              </a:spcAft>
              <a:defRPr sz="4400">
                <a:solidFill>
                  <a:schemeClr val="tx2"/>
                </a:solidFill>
                <a:latin typeface="Arial" charset="0"/>
                <a:ea typeface="宋体" pitchFamily="2" charset="-122"/>
              </a:defRPr>
            </a:lvl5pPr>
            <a:lvl6pPr marL="457200" algn="ctr" rtl="0" fontAlgn="base">
              <a:spcBef>
                <a:spcPct val="0"/>
              </a:spcBef>
              <a:spcAft>
                <a:spcPct val="0"/>
              </a:spcAft>
              <a:defRPr sz="4400">
                <a:solidFill>
                  <a:schemeClr val="tx2"/>
                </a:solidFill>
                <a:latin typeface="Arial" charset="0"/>
                <a:ea typeface="宋体" pitchFamily="2" charset="-122"/>
              </a:defRPr>
            </a:lvl6pPr>
            <a:lvl7pPr marL="914400" algn="ctr" rtl="0" fontAlgn="base">
              <a:spcBef>
                <a:spcPct val="0"/>
              </a:spcBef>
              <a:spcAft>
                <a:spcPct val="0"/>
              </a:spcAft>
              <a:defRPr sz="4400">
                <a:solidFill>
                  <a:schemeClr val="tx2"/>
                </a:solidFill>
                <a:latin typeface="Arial" charset="0"/>
                <a:ea typeface="宋体" pitchFamily="2" charset="-122"/>
              </a:defRPr>
            </a:lvl7pPr>
            <a:lvl8pPr marL="1371600" algn="ctr" rtl="0" fontAlgn="base">
              <a:spcBef>
                <a:spcPct val="0"/>
              </a:spcBef>
              <a:spcAft>
                <a:spcPct val="0"/>
              </a:spcAft>
              <a:defRPr sz="4400">
                <a:solidFill>
                  <a:schemeClr val="tx2"/>
                </a:solidFill>
                <a:latin typeface="Arial" charset="0"/>
                <a:ea typeface="宋体" pitchFamily="2" charset="-122"/>
              </a:defRPr>
            </a:lvl8pPr>
            <a:lvl9pPr marL="1828800" algn="ctr" rtl="0" fontAlgn="base">
              <a:spcBef>
                <a:spcPct val="0"/>
              </a:spcBef>
              <a:spcAft>
                <a:spcPct val="0"/>
              </a:spcAft>
              <a:defRPr sz="4400">
                <a:solidFill>
                  <a:schemeClr val="tx2"/>
                </a:solidFill>
                <a:latin typeface="Arial" charset="0"/>
                <a:ea typeface="宋体" pitchFamily="2" charset="-122"/>
              </a:defRPr>
            </a:lvl9pPr>
          </a:lstStyle>
          <a:p>
            <a:r>
              <a:rPr lang="zh-CN" altLang="en-US" sz="3200" dirty="0" smtClean="0">
                <a:solidFill>
                  <a:schemeClr val="folHlink"/>
                </a:solidFill>
                <a:latin typeface="黑体" pitchFamily="49" charset="-122"/>
                <a:ea typeface="黑体" pitchFamily="49" charset="-122"/>
              </a:rPr>
              <a:t>  </a:t>
            </a:r>
            <a:r>
              <a:rPr lang="zh-CN" altLang="en-US" sz="3200" dirty="0" smtClean="0">
                <a:solidFill>
                  <a:srgbClr val="006600"/>
                </a:solidFill>
                <a:latin typeface="黑体" pitchFamily="49" charset="-122"/>
                <a:ea typeface="黑体" pitchFamily="49" charset="-122"/>
              </a:rPr>
              <a:t>3.荧光猝灭与荧光量子效率</a:t>
            </a:r>
            <a:endParaRPr lang="zh-CN" altLang="zh-CN" sz="3200" dirty="0">
              <a:solidFill>
                <a:srgbClr val="006600"/>
              </a:solidFill>
              <a:latin typeface="黑体" pitchFamily="49" charset="-122"/>
              <a:ea typeface="黑体" pitchFamily="49" charset="-122"/>
            </a:endParaRPr>
          </a:p>
        </p:txBody>
      </p:sp>
      <p:sp>
        <p:nvSpPr>
          <p:cNvPr id="4" name="Text Box 3"/>
          <p:cNvSpPr txBox="1">
            <a:spLocks noChangeArrowheads="1"/>
          </p:cNvSpPr>
          <p:nvPr/>
        </p:nvSpPr>
        <p:spPr bwMode="auto">
          <a:xfrm>
            <a:off x="457200" y="1143000"/>
            <a:ext cx="8229600" cy="4854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nSpc>
                <a:spcPct val="150000"/>
              </a:lnSpc>
            </a:pPr>
            <a:r>
              <a:rPr lang="zh-CN" altLang="en-US" dirty="0">
                <a:solidFill>
                  <a:srgbClr val="0000CC"/>
                </a:solidFill>
              </a:rPr>
              <a:t>        </a:t>
            </a:r>
            <a:r>
              <a:rPr lang="zh-CN" altLang="en-US" sz="2600" b="1" dirty="0">
                <a:solidFill>
                  <a:srgbClr val="FF0000"/>
                </a:solidFill>
                <a:ea typeface="黑体" pitchFamily="49" charset="-122"/>
              </a:rPr>
              <a:t>荧光猝灭</a:t>
            </a:r>
            <a:r>
              <a:rPr lang="zh-CN" altLang="en-US" sz="2600" dirty="0">
                <a:solidFill>
                  <a:srgbClr val="000099"/>
                </a:solidFill>
                <a:ea typeface="黑体" pitchFamily="49" charset="-122"/>
              </a:rPr>
              <a:t>：</a:t>
            </a:r>
            <a:r>
              <a:rPr lang="zh-CN" altLang="zh-CN" sz="2600" baseline="-25000" dirty="0">
                <a:solidFill>
                  <a:srgbClr val="000099"/>
                </a:solidFill>
                <a:ea typeface="黑体" pitchFamily="49" charset="-122"/>
              </a:rPr>
              <a:t> </a:t>
            </a:r>
            <a:r>
              <a:rPr lang="zh-CN" altLang="en-US" sz="2600" dirty="0">
                <a:solidFill>
                  <a:srgbClr val="000099"/>
                </a:solidFill>
                <a:ea typeface="黑体" pitchFamily="49" charset="-122"/>
              </a:rPr>
              <a:t>受激发原子与其他原子碰撞，能量以热或其他非荧光发射方式给出，产生非荧光去激发过程，使荧光减弱或完全不发生的现象。</a:t>
            </a:r>
          </a:p>
          <a:p>
            <a:pPr>
              <a:lnSpc>
                <a:spcPct val="150000"/>
              </a:lnSpc>
            </a:pPr>
            <a:r>
              <a:rPr lang="zh-CN" altLang="en-US" sz="2600" dirty="0">
                <a:solidFill>
                  <a:srgbClr val="000099"/>
                </a:solidFill>
                <a:ea typeface="黑体" pitchFamily="49" charset="-122"/>
              </a:rPr>
              <a:t>        荧光猝灭程度与原子化气氛有关，氩气气氛中荧光猝灭程度最小。如何恒量荧光猝灭程度？</a:t>
            </a:r>
          </a:p>
          <a:p>
            <a:pPr>
              <a:lnSpc>
                <a:spcPct val="150000"/>
              </a:lnSpc>
            </a:pPr>
            <a:r>
              <a:rPr lang="zh-CN" altLang="en-US" sz="2600" b="1" dirty="0">
                <a:solidFill>
                  <a:srgbClr val="0000CC"/>
                </a:solidFill>
                <a:ea typeface="黑体" pitchFamily="49" charset="-122"/>
              </a:rPr>
              <a:t>        </a:t>
            </a:r>
            <a:r>
              <a:rPr lang="zh-CN" altLang="en-US" sz="2600" b="1" dirty="0">
                <a:solidFill>
                  <a:srgbClr val="FF0000"/>
                </a:solidFill>
                <a:ea typeface="黑体" pitchFamily="49" charset="-122"/>
              </a:rPr>
              <a:t>荧光量子效率</a:t>
            </a:r>
            <a:r>
              <a:rPr lang="zh-CN" altLang="en-US" sz="2600" dirty="0">
                <a:solidFill>
                  <a:schemeClr val="hlink"/>
                </a:solidFill>
                <a:ea typeface="黑体" pitchFamily="49" charset="-122"/>
              </a:rPr>
              <a:t>： </a:t>
            </a:r>
            <a:r>
              <a:rPr lang="zh-CN" altLang="zh-CN" sz="2600" i="1" dirty="0">
                <a:solidFill>
                  <a:srgbClr val="0000CC"/>
                </a:solidFill>
                <a:ea typeface="黑体" pitchFamily="49" charset="-122"/>
                <a:sym typeface="Symbol" pitchFamily="18" charset="2"/>
              </a:rPr>
              <a:t></a:t>
            </a:r>
            <a:r>
              <a:rPr lang="zh-CN" altLang="en-US" sz="2600" dirty="0">
                <a:solidFill>
                  <a:srgbClr val="0000CC"/>
                </a:solidFill>
                <a:ea typeface="黑体" pitchFamily="49" charset="-122"/>
              </a:rPr>
              <a:t>  </a:t>
            </a:r>
            <a:r>
              <a:rPr lang="zh-CN" altLang="zh-CN" sz="2600" dirty="0">
                <a:solidFill>
                  <a:srgbClr val="0000CC"/>
                </a:solidFill>
                <a:ea typeface="黑体" pitchFamily="49" charset="-122"/>
              </a:rPr>
              <a:t>= </a:t>
            </a:r>
            <a:r>
              <a:rPr lang="zh-CN" altLang="en-US" sz="2600" i="1" dirty="0">
                <a:solidFill>
                  <a:srgbClr val="0000CC"/>
                </a:solidFill>
                <a:ea typeface="黑体" pitchFamily="49" charset="-122"/>
                <a:sym typeface="Symbol" pitchFamily="18" charset="2"/>
              </a:rPr>
              <a:t>F</a:t>
            </a:r>
            <a:r>
              <a:rPr lang="zh-CN" altLang="zh-CN" sz="2600" i="1" dirty="0">
                <a:solidFill>
                  <a:srgbClr val="0000CC"/>
                </a:solidFill>
                <a:ea typeface="黑体" pitchFamily="49" charset="-122"/>
              </a:rPr>
              <a:t> </a:t>
            </a:r>
            <a:r>
              <a:rPr lang="en-US" altLang="zh-CN" sz="2600" i="1" baseline="-25000" dirty="0">
                <a:solidFill>
                  <a:srgbClr val="0000CC"/>
                </a:solidFill>
                <a:ea typeface="黑体" pitchFamily="49" charset="-122"/>
              </a:rPr>
              <a:t>f</a:t>
            </a:r>
            <a:r>
              <a:rPr lang="en-US" altLang="zh-CN" sz="2600" dirty="0">
                <a:solidFill>
                  <a:srgbClr val="0000CC"/>
                </a:solidFill>
                <a:ea typeface="黑体" pitchFamily="49" charset="-122"/>
              </a:rPr>
              <a:t> / </a:t>
            </a:r>
            <a:r>
              <a:rPr lang="en-US" altLang="zh-CN" sz="2600" i="1" dirty="0">
                <a:solidFill>
                  <a:srgbClr val="0000CC"/>
                </a:solidFill>
                <a:ea typeface="黑体" pitchFamily="49" charset="-122"/>
                <a:sym typeface="Symbol" pitchFamily="18" charset="2"/>
              </a:rPr>
              <a:t>F</a:t>
            </a:r>
            <a:r>
              <a:rPr lang="en-US" altLang="zh-CN" sz="2600" i="1" dirty="0">
                <a:solidFill>
                  <a:srgbClr val="0000CC"/>
                </a:solidFill>
                <a:ea typeface="黑体" pitchFamily="49" charset="-122"/>
              </a:rPr>
              <a:t> </a:t>
            </a:r>
            <a:r>
              <a:rPr lang="en-US" altLang="zh-CN" sz="2600" baseline="-25000" dirty="0">
                <a:solidFill>
                  <a:srgbClr val="0000CC"/>
                </a:solidFill>
                <a:ea typeface="黑体" pitchFamily="49" charset="-122"/>
              </a:rPr>
              <a:t>a</a:t>
            </a:r>
            <a:r>
              <a:rPr lang="en-US" altLang="zh-CN" sz="2600" dirty="0">
                <a:solidFill>
                  <a:schemeClr val="hlink"/>
                </a:solidFill>
                <a:ea typeface="黑体" pitchFamily="49" charset="-122"/>
              </a:rPr>
              <a:t> </a:t>
            </a:r>
            <a:r>
              <a:rPr lang="en-US" altLang="zh-CN" sz="2600" i="1" dirty="0">
                <a:solidFill>
                  <a:schemeClr val="hlink"/>
                </a:solidFill>
                <a:ea typeface="黑体" pitchFamily="49" charset="-122"/>
                <a:sym typeface="Symbol" pitchFamily="18" charset="2"/>
              </a:rPr>
              <a:t>　</a:t>
            </a:r>
            <a:endParaRPr lang="zh-CN" altLang="en-US" sz="2600" dirty="0">
              <a:solidFill>
                <a:schemeClr val="hlink"/>
              </a:solidFill>
              <a:ea typeface="黑体" pitchFamily="49" charset="-122"/>
            </a:endParaRPr>
          </a:p>
          <a:p>
            <a:pPr>
              <a:lnSpc>
                <a:spcPct val="150000"/>
              </a:lnSpc>
            </a:pPr>
            <a:r>
              <a:rPr lang="en-US" altLang="zh-CN" sz="2600" i="1" dirty="0">
                <a:solidFill>
                  <a:schemeClr val="hlink"/>
                </a:solidFill>
                <a:ea typeface="黑体" pitchFamily="49" charset="-122"/>
                <a:sym typeface="Symbol" pitchFamily="18" charset="2"/>
              </a:rPr>
              <a:t>  </a:t>
            </a:r>
            <a:r>
              <a:rPr lang="zh-CN" altLang="en-US" sz="2600" dirty="0">
                <a:solidFill>
                  <a:schemeClr val="hlink"/>
                </a:solidFill>
                <a:ea typeface="黑体" pitchFamily="49" charset="-122"/>
              </a:rPr>
              <a:t> </a:t>
            </a:r>
            <a:r>
              <a:rPr lang="en-US" altLang="zh-CN" sz="2600" i="1" dirty="0">
                <a:solidFill>
                  <a:srgbClr val="000099"/>
                </a:solidFill>
                <a:ea typeface="黑体" pitchFamily="49" charset="-122"/>
                <a:sym typeface="Symbol" pitchFamily="18" charset="2"/>
              </a:rPr>
              <a:t>F</a:t>
            </a:r>
            <a:r>
              <a:rPr lang="en-US" altLang="zh-CN" sz="2600" i="1" dirty="0">
                <a:solidFill>
                  <a:srgbClr val="000099"/>
                </a:solidFill>
                <a:ea typeface="黑体" pitchFamily="49" charset="-122"/>
              </a:rPr>
              <a:t> </a:t>
            </a:r>
            <a:r>
              <a:rPr lang="en-US" altLang="zh-CN" sz="2600" i="1" baseline="-25000" dirty="0" err="1">
                <a:solidFill>
                  <a:srgbClr val="000099"/>
                </a:solidFill>
                <a:ea typeface="黑体" pitchFamily="49" charset="-122"/>
              </a:rPr>
              <a:t>f</a:t>
            </a:r>
            <a:r>
              <a:rPr lang="en-US" altLang="zh-CN" sz="2600" i="1" baseline="-25000" dirty="0">
                <a:solidFill>
                  <a:srgbClr val="000099"/>
                </a:solidFill>
                <a:ea typeface="黑体" pitchFamily="49" charset="-122"/>
              </a:rPr>
              <a:t> </a:t>
            </a:r>
            <a:r>
              <a:rPr lang="zh-CN" altLang="en-US" sz="2600" dirty="0">
                <a:solidFill>
                  <a:srgbClr val="000099"/>
                </a:solidFill>
                <a:ea typeface="黑体" pitchFamily="49" charset="-122"/>
              </a:rPr>
              <a:t>发射荧光的光量子数；</a:t>
            </a:r>
            <a:r>
              <a:rPr lang="zh-CN" altLang="en-US" sz="2600" i="1" dirty="0">
                <a:solidFill>
                  <a:srgbClr val="000099"/>
                </a:solidFill>
                <a:ea typeface="黑体" pitchFamily="49" charset="-122"/>
                <a:sym typeface="Symbol" pitchFamily="18" charset="2"/>
              </a:rPr>
              <a:t>F</a:t>
            </a:r>
            <a:r>
              <a:rPr lang="zh-CN" altLang="zh-CN" sz="2600" i="1" dirty="0">
                <a:solidFill>
                  <a:srgbClr val="000099"/>
                </a:solidFill>
                <a:ea typeface="黑体" pitchFamily="49" charset="-122"/>
              </a:rPr>
              <a:t> </a:t>
            </a:r>
            <a:r>
              <a:rPr lang="en-US" altLang="zh-CN" sz="2600" baseline="-25000" dirty="0">
                <a:solidFill>
                  <a:srgbClr val="000099"/>
                </a:solidFill>
                <a:ea typeface="黑体" pitchFamily="49" charset="-122"/>
              </a:rPr>
              <a:t>a</a:t>
            </a:r>
            <a:r>
              <a:rPr lang="zh-CN" altLang="en-US" sz="2600" dirty="0">
                <a:solidFill>
                  <a:srgbClr val="000099"/>
                </a:solidFill>
                <a:ea typeface="黑体" pitchFamily="49" charset="-122"/>
              </a:rPr>
              <a:t>吸收的光量子数</a:t>
            </a:r>
            <a:r>
              <a:rPr lang="zh-CN" altLang="zh-CN" sz="2600" dirty="0">
                <a:solidFill>
                  <a:srgbClr val="000099"/>
                </a:solidFill>
                <a:ea typeface="黑体" pitchFamily="49" charset="-122"/>
              </a:rPr>
              <a:t>。</a:t>
            </a:r>
          </a:p>
          <a:p>
            <a:pPr>
              <a:lnSpc>
                <a:spcPct val="150000"/>
              </a:lnSpc>
            </a:pPr>
            <a:r>
              <a:rPr lang="zh-CN" altLang="en-US" sz="2600" dirty="0">
                <a:solidFill>
                  <a:srgbClr val="FF0000"/>
                </a:solidFill>
                <a:ea typeface="黑体" pitchFamily="49" charset="-122"/>
              </a:rPr>
              <a:t>      荧光量子效率小于</a:t>
            </a:r>
            <a:r>
              <a:rPr lang="en-US" altLang="zh-CN" sz="2600" dirty="0">
                <a:solidFill>
                  <a:srgbClr val="FF0000"/>
                </a:solidFill>
                <a:ea typeface="黑体" pitchFamily="49" charset="-122"/>
              </a:rPr>
              <a:t>1</a:t>
            </a:r>
          </a:p>
        </p:txBody>
      </p:sp>
    </p:spTree>
    <p:extLst>
      <p:ext uri="{BB962C8B-B14F-4D97-AF65-F5344CB8AC3E}">
        <p14:creationId xmlns:p14="http://schemas.microsoft.com/office/powerpoint/2010/main" val="3981732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wipe(left)">
                                      <p:cBhvr>
                                        <p:cTn id="12" dur="5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animEffect transition="in" filter="wipe(left)">
                                      <p:cBhvr>
                                        <p:cTn id="17" dur="500"/>
                                        <p:tgtEl>
                                          <p:spTgt spid="4">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4">
                                            <p:txEl>
                                              <p:pRg st="2" end="2"/>
                                            </p:txEl>
                                          </p:spTgt>
                                        </p:tgtEl>
                                        <p:attrNameLst>
                                          <p:attrName>style.visibility</p:attrName>
                                        </p:attrNameLst>
                                      </p:cBhvr>
                                      <p:to>
                                        <p:strVal val="visible"/>
                                      </p:to>
                                    </p:set>
                                    <p:animEffect transition="in" filter="wipe(left)">
                                      <p:cBhvr>
                                        <p:cTn id="22" dur="500"/>
                                        <p:tgtEl>
                                          <p:spTgt spid="4">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4">
                                            <p:txEl>
                                              <p:pRg st="3" end="3"/>
                                            </p:txEl>
                                          </p:spTgt>
                                        </p:tgtEl>
                                        <p:attrNameLst>
                                          <p:attrName>style.visibility</p:attrName>
                                        </p:attrNameLst>
                                      </p:cBhvr>
                                      <p:to>
                                        <p:strVal val="visible"/>
                                      </p:to>
                                    </p:set>
                                    <p:animEffect transition="in" filter="wipe(left)">
                                      <p:cBhvr>
                                        <p:cTn id="27" dur="500"/>
                                        <p:tgtEl>
                                          <p:spTgt spid="4">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4">
                                            <p:txEl>
                                              <p:pRg st="4" end="4"/>
                                            </p:txEl>
                                          </p:spTgt>
                                        </p:tgtEl>
                                        <p:attrNameLst>
                                          <p:attrName>style.visibility</p:attrName>
                                        </p:attrNameLst>
                                      </p:cBhvr>
                                      <p:to>
                                        <p:strVal val="visible"/>
                                      </p:to>
                                    </p:set>
                                    <p:animEffect transition="in" filter="wipe(left)">
                                      <p:cBhvr>
                                        <p:cTn id="32"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utoUpdateAnimBg="0" advAuto="0"/>
      <p:bldP spid="4" grpId="0" build="p" autoUpdateAnimBg="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txBox="1">
            <a:spLocks noChangeArrowheads="1"/>
          </p:cNvSpPr>
          <p:nvPr/>
        </p:nvSpPr>
        <p:spPr>
          <a:xfrm>
            <a:off x="304800" y="457200"/>
            <a:ext cx="8077200" cy="609600"/>
          </a:xfrm>
          <a:prstGeom prst="rect">
            <a:avLst/>
          </a:prstGeom>
        </p:spPr>
        <p:txBody>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ea typeface="宋体" pitchFamily="2" charset="-122"/>
              </a:defRPr>
            </a:lvl2pPr>
            <a:lvl3pPr algn="ctr" rtl="0" fontAlgn="base">
              <a:spcBef>
                <a:spcPct val="0"/>
              </a:spcBef>
              <a:spcAft>
                <a:spcPct val="0"/>
              </a:spcAft>
              <a:defRPr sz="4400">
                <a:solidFill>
                  <a:schemeClr val="tx2"/>
                </a:solidFill>
                <a:latin typeface="Arial" charset="0"/>
                <a:ea typeface="宋体" pitchFamily="2" charset="-122"/>
              </a:defRPr>
            </a:lvl3pPr>
            <a:lvl4pPr algn="ctr" rtl="0" fontAlgn="base">
              <a:spcBef>
                <a:spcPct val="0"/>
              </a:spcBef>
              <a:spcAft>
                <a:spcPct val="0"/>
              </a:spcAft>
              <a:defRPr sz="4400">
                <a:solidFill>
                  <a:schemeClr val="tx2"/>
                </a:solidFill>
                <a:latin typeface="Arial" charset="0"/>
                <a:ea typeface="宋体" pitchFamily="2" charset="-122"/>
              </a:defRPr>
            </a:lvl4pPr>
            <a:lvl5pPr algn="ctr" rtl="0" fontAlgn="base">
              <a:spcBef>
                <a:spcPct val="0"/>
              </a:spcBef>
              <a:spcAft>
                <a:spcPct val="0"/>
              </a:spcAft>
              <a:defRPr sz="4400">
                <a:solidFill>
                  <a:schemeClr val="tx2"/>
                </a:solidFill>
                <a:latin typeface="Arial" charset="0"/>
                <a:ea typeface="宋体" pitchFamily="2" charset="-122"/>
              </a:defRPr>
            </a:lvl5pPr>
            <a:lvl6pPr marL="457200" algn="ctr" rtl="0" fontAlgn="base">
              <a:spcBef>
                <a:spcPct val="0"/>
              </a:spcBef>
              <a:spcAft>
                <a:spcPct val="0"/>
              </a:spcAft>
              <a:defRPr sz="4400">
                <a:solidFill>
                  <a:schemeClr val="tx2"/>
                </a:solidFill>
                <a:latin typeface="Arial" charset="0"/>
                <a:ea typeface="宋体" pitchFamily="2" charset="-122"/>
              </a:defRPr>
            </a:lvl6pPr>
            <a:lvl7pPr marL="914400" algn="ctr" rtl="0" fontAlgn="base">
              <a:spcBef>
                <a:spcPct val="0"/>
              </a:spcBef>
              <a:spcAft>
                <a:spcPct val="0"/>
              </a:spcAft>
              <a:defRPr sz="4400">
                <a:solidFill>
                  <a:schemeClr val="tx2"/>
                </a:solidFill>
                <a:latin typeface="Arial" charset="0"/>
                <a:ea typeface="宋体" pitchFamily="2" charset="-122"/>
              </a:defRPr>
            </a:lvl7pPr>
            <a:lvl8pPr marL="1371600" algn="ctr" rtl="0" fontAlgn="base">
              <a:spcBef>
                <a:spcPct val="0"/>
              </a:spcBef>
              <a:spcAft>
                <a:spcPct val="0"/>
              </a:spcAft>
              <a:defRPr sz="4400">
                <a:solidFill>
                  <a:schemeClr val="tx2"/>
                </a:solidFill>
                <a:latin typeface="Arial" charset="0"/>
                <a:ea typeface="宋体" pitchFamily="2" charset="-122"/>
              </a:defRPr>
            </a:lvl8pPr>
            <a:lvl9pPr marL="1828800" algn="ctr" rtl="0" fontAlgn="base">
              <a:spcBef>
                <a:spcPct val="0"/>
              </a:spcBef>
              <a:spcAft>
                <a:spcPct val="0"/>
              </a:spcAft>
              <a:defRPr sz="4400">
                <a:solidFill>
                  <a:schemeClr val="tx2"/>
                </a:solidFill>
                <a:latin typeface="Arial" charset="0"/>
                <a:ea typeface="宋体" pitchFamily="2" charset="-122"/>
              </a:defRPr>
            </a:lvl9pPr>
          </a:lstStyle>
          <a:p>
            <a:r>
              <a:rPr lang="zh-CN" altLang="en-US" sz="3200" dirty="0">
                <a:solidFill>
                  <a:srgbClr val="006600"/>
                </a:solidFill>
                <a:latin typeface="黑体" pitchFamily="49" charset="-122"/>
                <a:ea typeface="黑体" pitchFamily="49" charset="-122"/>
              </a:rPr>
              <a:t>4.待测原子浓度与荧光的强度</a:t>
            </a:r>
            <a:endParaRPr lang="zh-CN" altLang="zh-CN" sz="3200" dirty="0">
              <a:solidFill>
                <a:srgbClr val="006600"/>
              </a:solidFill>
              <a:latin typeface="黑体" pitchFamily="49" charset="-122"/>
              <a:ea typeface="黑体" pitchFamily="49" charset="-122"/>
            </a:endParaRPr>
          </a:p>
        </p:txBody>
      </p:sp>
      <p:sp>
        <p:nvSpPr>
          <p:cNvPr id="4" name="Text Box 3"/>
          <p:cNvSpPr txBox="1">
            <a:spLocks noChangeArrowheads="1"/>
          </p:cNvSpPr>
          <p:nvPr/>
        </p:nvSpPr>
        <p:spPr bwMode="auto">
          <a:xfrm>
            <a:off x="533400" y="1219200"/>
            <a:ext cx="8229600" cy="2473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nSpc>
                <a:spcPct val="120000"/>
              </a:lnSpc>
            </a:pPr>
            <a:r>
              <a:rPr lang="zh-CN" altLang="en-US" dirty="0">
                <a:solidFill>
                  <a:srgbClr val="000099"/>
                </a:solidFill>
              </a:rPr>
              <a:t>        </a:t>
            </a:r>
            <a:r>
              <a:rPr lang="zh-CN" altLang="en-US" sz="2600" dirty="0">
                <a:solidFill>
                  <a:srgbClr val="000099"/>
                </a:solidFill>
                <a:ea typeface="黑体" pitchFamily="49" charset="-122"/>
              </a:rPr>
              <a:t>当光源强度稳定、辐射光平行、自吸可忽略 ，发射荧光的强度 </a:t>
            </a:r>
            <a:r>
              <a:rPr lang="en-US" altLang="zh-CN" sz="2600" i="1" dirty="0">
                <a:solidFill>
                  <a:srgbClr val="000099"/>
                </a:solidFill>
                <a:ea typeface="黑体" pitchFamily="49" charset="-122"/>
              </a:rPr>
              <a:t>I</a:t>
            </a:r>
            <a:r>
              <a:rPr lang="en-US" altLang="zh-CN" sz="2600" baseline="-25000" dirty="0">
                <a:solidFill>
                  <a:srgbClr val="000099"/>
                </a:solidFill>
                <a:ea typeface="黑体" pitchFamily="49" charset="-122"/>
              </a:rPr>
              <a:t>f </a:t>
            </a:r>
            <a:r>
              <a:rPr lang="zh-CN" altLang="en-US" sz="2600" dirty="0">
                <a:solidFill>
                  <a:srgbClr val="000099"/>
                </a:solidFill>
                <a:ea typeface="黑体" pitchFamily="49" charset="-122"/>
              </a:rPr>
              <a:t>正比于基态原子对特定频率吸收光的吸收强度 </a:t>
            </a:r>
            <a:r>
              <a:rPr lang="en-US" altLang="zh-CN" sz="2600" i="1" dirty="0" err="1">
                <a:solidFill>
                  <a:srgbClr val="000099"/>
                </a:solidFill>
                <a:ea typeface="黑体" pitchFamily="49" charset="-122"/>
              </a:rPr>
              <a:t>I</a:t>
            </a:r>
            <a:r>
              <a:rPr lang="en-US" altLang="zh-CN" sz="2600" baseline="-25000" dirty="0" err="1">
                <a:solidFill>
                  <a:srgbClr val="000099"/>
                </a:solidFill>
                <a:ea typeface="黑体" pitchFamily="49" charset="-122"/>
              </a:rPr>
              <a:t>a</a:t>
            </a:r>
            <a:r>
              <a:rPr lang="en-US" altLang="zh-CN" sz="2600" baseline="-25000" dirty="0">
                <a:solidFill>
                  <a:srgbClr val="000099"/>
                </a:solidFill>
                <a:ea typeface="黑体" pitchFamily="49" charset="-122"/>
              </a:rPr>
              <a:t> </a:t>
            </a:r>
            <a:r>
              <a:rPr lang="en-US" altLang="zh-CN" sz="2600" dirty="0">
                <a:solidFill>
                  <a:srgbClr val="000099"/>
                </a:solidFill>
                <a:ea typeface="黑体" pitchFamily="49" charset="-122"/>
              </a:rPr>
              <a:t>：</a:t>
            </a:r>
          </a:p>
          <a:p>
            <a:pPr>
              <a:lnSpc>
                <a:spcPct val="120000"/>
              </a:lnSpc>
            </a:pPr>
            <a:r>
              <a:rPr lang="en-US" altLang="zh-CN" sz="2600" b="1" dirty="0">
                <a:solidFill>
                  <a:srgbClr val="FF0000"/>
                </a:solidFill>
                <a:latin typeface="宋体" pitchFamily="2" charset="-122"/>
              </a:rPr>
              <a:t>             </a:t>
            </a:r>
            <a:r>
              <a:rPr lang="en-US" altLang="zh-CN" sz="2600" b="1" i="1" dirty="0">
                <a:solidFill>
                  <a:srgbClr val="FF0000"/>
                </a:solidFill>
              </a:rPr>
              <a:t>I</a:t>
            </a:r>
            <a:r>
              <a:rPr lang="en-US" altLang="zh-CN" sz="2600" b="1" baseline="-25000" dirty="0">
                <a:solidFill>
                  <a:srgbClr val="FF0000"/>
                </a:solidFill>
              </a:rPr>
              <a:t>f</a:t>
            </a:r>
            <a:r>
              <a:rPr lang="en-US" altLang="zh-CN" sz="2600" b="1" i="1" baseline="-25000" dirty="0">
                <a:solidFill>
                  <a:srgbClr val="FF0000"/>
                </a:solidFill>
              </a:rPr>
              <a:t> </a:t>
            </a:r>
            <a:r>
              <a:rPr lang="en-US" altLang="zh-CN" sz="2600" b="1" dirty="0">
                <a:solidFill>
                  <a:srgbClr val="FF0000"/>
                </a:solidFill>
                <a:latin typeface="宋体" pitchFamily="2" charset="-122"/>
              </a:rPr>
              <a:t>= </a:t>
            </a:r>
            <a:r>
              <a:rPr lang="en-US" altLang="zh-CN" sz="2600" b="1" i="1" dirty="0">
                <a:solidFill>
                  <a:srgbClr val="FF0000"/>
                </a:solidFill>
                <a:latin typeface="宋体" pitchFamily="2" charset="-122"/>
                <a:sym typeface="Symbol" pitchFamily="18" charset="2"/>
              </a:rPr>
              <a:t> </a:t>
            </a:r>
            <a:r>
              <a:rPr lang="en-US" altLang="zh-CN" sz="2600" b="1" i="1" dirty="0">
                <a:solidFill>
                  <a:srgbClr val="FF0000"/>
                </a:solidFill>
                <a:latin typeface="Arial"/>
                <a:sym typeface="Symbol" pitchFamily="18" charset="2"/>
              </a:rPr>
              <a:t>·</a:t>
            </a:r>
            <a:r>
              <a:rPr lang="en-US" altLang="zh-CN" sz="2600" b="1" i="1" dirty="0">
                <a:solidFill>
                  <a:srgbClr val="FF0000"/>
                </a:solidFill>
                <a:latin typeface="宋体" pitchFamily="2" charset="-122"/>
                <a:sym typeface="Symbol" pitchFamily="18" charset="2"/>
              </a:rPr>
              <a:t> </a:t>
            </a:r>
            <a:r>
              <a:rPr lang="en-US" altLang="zh-CN" sz="2600" b="1" i="1" dirty="0" err="1">
                <a:solidFill>
                  <a:srgbClr val="FF0000"/>
                </a:solidFill>
              </a:rPr>
              <a:t>I</a:t>
            </a:r>
            <a:r>
              <a:rPr lang="en-US" altLang="zh-CN" sz="2600" b="1" baseline="-25000" dirty="0" err="1">
                <a:solidFill>
                  <a:srgbClr val="FF0000"/>
                </a:solidFill>
              </a:rPr>
              <a:t>a</a:t>
            </a:r>
            <a:endParaRPr lang="en-US" altLang="zh-CN" sz="2600" b="1" baseline="-25000" dirty="0">
              <a:solidFill>
                <a:srgbClr val="FF0000"/>
              </a:solidFill>
            </a:endParaRPr>
          </a:p>
          <a:p>
            <a:pPr>
              <a:lnSpc>
                <a:spcPct val="120000"/>
              </a:lnSpc>
            </a:pPr>
            <a:r>
              <a:rPr lang="zh-CN" altLang="en-US" sz="2600" dirty="0">
                <a:solidFill>
                  <a:srgbClr val="000099"/>
                </a:solidFill>
                <a:latin typeface="黑体" pitchFamily="49" charset="-122"/>
                <a:ea typeface="黑体" pitchFamily="49" charset="-122"/>
              </a:rPr>
              <a:t>在理想情况下：</a:t>
            </a:r>
            <a:r>
              <a:rPr lang="zh-CN" altLang="en-US" sz="2600" baseline="-25000" dirty="0">
                <a:solidFill>
                  <a:srgbClr val="000099"/>
                </a:solidFill>
                <a:latin typeface="黑体" pitchFamily="49" charset="-122"/>
                <a:ea typeface="黑体" pitchFamily="49" charset="-122"/>
              </a:rPr>
              <a:t> </a:t>
            </a:r>
            <a:endParaRPr lang="zh-CN" altLang="en-US" sz="2600" dirty="0">
              <a:solidFill>
                <a:srgbClr val="000099"/>
              </a:solidFill>
              <a:latin typeface="黑体" pitchFamily="49" charset="-122"/>
              <a:ea typeface="黑体" pitchFamily="49" charset="-122"/>
            </a:endParaRPr>
          </a:p>
        </p:txBody>
      </p:sp>
      <p:graphicFrame>
        <p:nvGraphicFramePr>
          <p:cNvPr id="5" name="Object 10"/>
          <p:cNvGraphicFramePr>
            <a:graphicFrameLocks noChangeAspect="1"/>
          </p:cNvGraphicFramePr>
          <p:nvPr>
            <p:extLst>
              <p:ext uri="{D42A27DB-BD31-4B8C-83A1-F6EECF244321}">
                <p14:modId xmlns:p14="http://schemas.microsoft.com/office/powerpoint/2010/main" val="687695115"/>
              </p:ext>
            </p:extLst>
          </p:nvPr>
        </p:nvGraphicFramePr>
        <p:xfrm>
          <a:off x="1343025" y="3902075"/>
          <a:ext cx="6078538" cy="581025"/>
        </p:xfrm>
        <a:graphic>
          <a:graphicData uri="http://schemas.openxmlformats.org/presentationml/2006/ole">
            <mc:AlternateContent xmlns:mc="http://schemas.openxmlformats.org/markup-compatibility/2006">
              <mc:Choice xmlns:v="urn:schemas-microsoft-com:vml" Requires="v">
                <p:oleObj spid="_x0000_s135177" name="公式" r:id="rId3" imgW="2374560" imgH="228600" progId="Equation.3">
                  <p:embed/>
                </p:oleObj>
              </mc:Choice>
              <mc:Fallback>
                <p:oleObj name="公式" r:id="rId3" imgW="2374560" imgH="228600" progId="Equation.3">
                  <p:embed/>
                  <p:pic>
                    <p:nvPicPr>
                      <p:cNvPr id="0" name=""/>
                      <p:cNvPicPr>
                        <a:picLocks noChangeAspect="1" noChangeArrowheads="1"/>
                      </p:cNvPicPr>
                      <p:nvPr/>
                    </p:nvPicPr>
                    <p:blipFill>
                      <a:blip r:embed="rId4"/>
                      <a:srcRect/>
                      <a:stretch>
                        <a:fillRect/>
                      </a:stretch>
                    </p:blipFill>
                    <p:spPr bwMode="auto">
                      <a:xfrm>
                        <a:off x="1343025" y="3902075"/>
                        <a:ext cx="6078538" cy="5810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 name="Text Box 11"/>
          <p:cNvSpPr txBox="1">
            <a:spLocks noChangeArrowheads="1"/>
          </p:cNvSpPr>
          <p:nvPr/>
        </p:nvSpPr>
        <p:spPr bwMode="auto">
          <a:xfrm>
            <a:off x="457200" y="4648200"/>
            <a:ext cx="8305800" cy="1520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nSpc>
                <a:spcPct val="120000"/>
              </a:lnSpc>
            </a:pPr>
            <a:r>
              <a:rPr lang="zh-CN" altLang="en-US" sz="2000" b="1" dirty="0">
                <a:solidFill>
                  <a:srgbClr val="0000CC"/>
                </a:solidFill>
                <a:latin typeface="宋体" pitchFamily="2" charset="-122"/>
              </a:rPr>
              <a:t> </a:t>
            </a:r>
            <a:r>
              <a:rPr lang="en-US" altLang="zh-CN" sz="2600" i="1" dirty="0">
                <a:solidFill>
                  <a:srgbClr val="000099"/>
                </a:solidFill>
                <a:ea typeface="黑体" pitchFamily="49" charset="-122"/>
              </a:rPr>
              <a:t>I</a:t>
            </a:r>
            <a:r>
              <a:rPr lang="en-US" altLang="zh-CN" sz="2600" baseline="-25000" dirty="0">
                <a:solidFill>
                  <a:srgbClr val="000099"/>
                </a:solidFill>
                <a:ea typeface="黑体" pitchFamily="49" charset="-122"/>
              </a:rPr>
              <a:t>0</a:t>
            </a:r>
            <a:r>
              <a:rPr lang="zh-CN" altLang="en-US" sz="2600" b="1" dirty="0">
                <a:solidFill>
                  <a:srgbClr val="000099"/>
                </a:solidFill>
                <a:ea typeface="黑体" pitchFamily="49" charset="-122"/>
              </a:rPr>
              <a:t> </a:t>
            </a:r>
            <a:r>
              <a:rPr lang="zh-CN" altLang="en-US" sz="2600" dirty="0">
                <a:solidFill>
                  <a:srgbClr val="000099"/>
                </a:solidFill>
                <a:ea typeface="黑体" pitchFamily="49" charset="-122"/>
              </a:rPr>
              <a:t>原子化火焰单位面积接受到的光源强度；</a:t>
            </a:r>
            <a:r>
              <a:rPr lang="en-US" altLang="zh-CN" sz="2600" i="1" dirty="0">
                <a:solidFill>
                  <a:srgbClr val="000099"/>
                </a:solidFill>
                <a:ea typeface="黑体" pitchFamily="49" charset="-122"/>
              </a:rPr>
              <a:t>A</a:t>
            </a:r>
            <a:r>
              <a:rPr lang="zh-CN" altLang="en-US" sz="2600" dirty="0">
                <a:solidFill>
                  <a:srgbClr val="000099"/>
                </a:solidFill>
                <a:ea typeface="黑体" pitchFamily="49" charset="-122"/>
              </a:rPr>
              <a:t>为受光照射在检测器中观察到的有效面积；</a:t>
            </a:r>
            <a:r>
              <a:rPr lang="en-US" altLang="zh-CN" sz="2600" i="1" dirty="0">
                <a:solidFill>
                  <a:srgbClr val="000099"/>
                </a:solidFill>
                <a:ea typeface="黑体" pitchFamily="49" charset="-122"/>
              </a:rPr>
              <a:t>K</a:t>
            </a:r>
            <a:r>
              <a:rPr lang="en-US" altLang="zh-CN" sz="2600" baseline="-25000" dirty="0">
                <a:solidFill>
                  <a:srgbClr val="000099"/>
                </a:solidFill>
                <a:ea typeface="黑体" pitchFamily="49" charset="-122"/>
              </a:rPr>
              <a:t>0</a:t>
            </a:r>
            <a:r>
              <a:rPr lang="zh-CN" altLang="en-US" sz="2600" dirty="0">
                <a:solidFill>
                  <a:srgbClr val="000099"/>
                </a:solidFill>
                <a:ea typeface="黑体" pitchFamily="49" charset="-122"/>
              </a:rPr>
              <a:t>为峰值吸收系数；</a:t>
            </a:r>
            <a:r>
              <a:rPr lang="en-US" altLang="zh-CN" sz="2600" i="1" dirty="0">
                <a:solidFill>
                  <a:srgbClr val="000099"/>
                </a:solidFill>
                <a:ea typeface="黑体" pitchFamily="49" charset="-122"/>
              </a:rPr>
              <a:t>l </a:t>
            </a:r>
            <a:r>
              <a:rPr lang="zh-CN" altLang="en-US" sz="2600" dirty="0">
                <a:solidFill>
                  <a:srgbClr val="000099"/>
                </a:solidFill>
                <a:ea typeface="黑体" pitchFamily="49" charset="-122"/>
              </a:rPr>
              <a:t>为吸收光程；</a:t>
            </a:r>
            <a:r>
              <a:rPr lang="en-US" altLang="zh-CN" sz="2600" i="1" dirty="0">
                <a:solidFill>
                  <a:srgbClr val="000099"/>
                </a:solidFill>
                <a:ea typeface="黑体" pitchFamily="49" charset="-122"/>
              </a:rPr>
              <a:t>N</a:t>
            </a:r>
            <a:r>
              <a:rPr lang="zh-CN" altLang="en-US" sz="2600" dirty="0">
                <a:solidFill>
                  <a:srgbClr val="000099"/>
                </a:solidFill>
                <a:ea typeface="黑体" pitchFamily="49" charset="-122"/>
              </a:rPr>
              <a:t>为单位体积内的基态原子数。</a:t>
            </a:r>
          </a:p>
        </p:txBody>
      </p:sp>
    </p:spTree>
    <p:extLst>
      <p:ext uri="{BB962C8B-B14F-4D97-AF65-F5344CB8AC3E}">
        <p14:creationId xmlns:p14="http://schemas.microsoft.com/office/powerpoint/2010/main" val="1694941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wipe(left)">
                                      <p:cBhvr>
                                        <p:cTn id="12" dur="5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animEffect transition="in" filter="wipe(left)">
                                      <p:cBhvr>
                                        <p:cTn id="17" dur="500"/>
                                        <p:tgtEl>
                                          <p:spTgt spid="4">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4">
                                            <p:txEl>
                                              <p:pRg st="2" end="2"/>
                                            </p:txEl>
                                          </p:spTgt>
                                        </p:tgtEl>
                                        <p:attrNameLst>
                                          <p:attrName>style.visibility</p:attrName>
                                        </p:attrNameLst>
                                      </p:cBhvr>
                                      <p:to>
                                        <p:strVal val="visible"/>
                                      </p:to>
                                    </p:set>
                                    <p:animEffect transition="in" filter="wipe(left)">
                                      <p:cBhvr>
                                        <p:cTn id="22" dur="500"/>
                                        <p:tgtEl>
                                          <p:spTgt spid="4">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wipe(left)">
                                      <p:cBhvr>
                                        <p:cTn id="27" dur="500"/>
                                        <p:tgtEl>
                                          <p:spTgt spid="5"/>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6">
                                            <p:txEl>
                                              <p:pRg st="0" end="0"/>
                                            </p:txEl>
                                          </p:spTgt>
                                        </p:tgtEl>
                                        <p:attrNameLst>
                                          <p:attrName>style.visibility</p:attrName>
                                        </p:attrNameLst>
                                      </p:cBhvr>
                                      <p:to>
                                        <p:strVal val="visible"/>
                                      </p:to>
                                    </p:set>
                                    <p:animEffect transition="in" filter="wipe(left)">
                                      <p:cBhvr>
                                        <p:cTn id="32"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utoUpdateAnimBg="0" advAuto="0"/>
      <p:bldP spid="4" grpId="0" build="p" autoUpdateAnimBg="0"/>
      <p:bldP spid="6" grpId="0" build="p" autoUpdateAnimBg="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ChangeArrowheads="1"/>
          </p:cNvSpPr>
          <p:nvPr/>
        </p:nvSpPr>
        <p:spPr bwMode="auto">
          <a:xfrm>
            <a:off x="685800" y="304800"/>
            <a:ext cx="77724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nchor="b"/>
          <a:lstStyle/>
          <a:p>
            <a:pPr algn="ctr"/>
            <a:r>
              <a:rPr lang="zh-CN" altLang="en-US" sz="3600">
                <a:solidFill>
                  <a:srgbClr val="FF0000"/>
                </a:solidFill>
                <a:latin typeface="黑体" pitchFamily="49" charset="-122"/>
                <a:ea typeface="黑体" pitchFamily="49" charset="-122"/>
              </a:rPr>
              <a:t>三、原子荧光光度计</a:t>
            </a:r>
            <a:endParaRPr lang="zh-CN" altLang="zh-CN" sz="4800" b="1">
              <a:solidFill>
                <a:srgbClr val="FF0000"/>
              </a:solidFill>
              <a:latin typeface="黑体" pitchFamily="49" charset="-122"/>
              <a:ea typeface="黑体" pitchFamily="49" charset="-122"/>
            </a:endParaRPr>
          </a:p>
        </p:txBody>
      </p:sp>
      <p:sp>
        <p:nvSpPr>
          <p:cNvPr id="51203" name="Text Box 3"/>
          <p:cNvSpPr txBox="1">
            <a:spLocks noChangeArrowheads="1"/>
          </p:cNvSpPr>
          <p:nvPr/>
        </p:nvSpPr>
        <p:spPr bwMode="auto">
          <a:xfrm>
            <a:off x="457200" y="1066800"/>
            <a:ext cx="8153400" cy="2357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just" eaLnBrk="0" hangingPunct="0">
              <a:lnSpc>
                <a:spcPct val="120000"/>
              </a:lnSpc>
            </a:pPr>
            <a:r>
              <a:rPr kumimoji="1" lang="en-US" altLang="zh-CN" sz="2800">
                <a:solidFill>
                  <a:srgbClr val="0000FF"/>
                </a:solidFill>
                <a:latin typeface="黑体" pitchFamily="49" charset="-122"/>
                <a:ea typeface="黑体" pitchFamily="49" charset="-122"/>
              </a:rPr>
              <a:t> </a:t>
            </a:r>
            <a:r>
              <a:rPr kumimoji="1" lang="en-US" altLang="zh-CN" sz="2800" b="1">
                <a:solidFill>
                  <a:srgbClr val="0000FF"/>
                </a:solidFill>
                <a:latin typeface="黑体" pitchFamily="49" charset="-122"/>
                <a:ea typeface="黑体" pitchFamily="49" charset="-122"/>
              </a:rPr>
              <a:t>1</a:t>
            </a:r>
            <a:r>
              <a:rPr kumimoji="1" lang="zh-CN" altLang="en-US" sz="2800" b="1">
                <a:solidFill>
                  <a:srgbClr val="0000FF"/>
                </a:solidFill>
                <a:latin typeface="黑体" pitchFamily="49" charset="-122"/>
                <a:ea typeface="黑体" pitchFamily="49" charset="-122"/>
              </a:rPr>
              <a:t>．仪器类型</a:t>
            </a:r>
          </a:p>
          <a:p>
            <a:pPr algn="just" eaLnBrk="0" hangingPunct="0">
              <a:lnSpc>
                <a:spcPct val="120000"/>
              </a:lnSpc>
            </a:pPr>
            <a:r>
              <a:rPr kumimoji="1" lang="zh-CN" altLang="en-US" sz="2400" b="1">
                <a:latin typeface="黑体" pitchFamily="49" charset="-122"/>
                <a:ea typeface="黑体" pitchFamily="49" charset="-122"/>
              </a:rPr>
              <a:t>    </a:t>
            </a:r>
            <a:r>
              <a:rPr kumimoji="1" lang="zh-CN" altLang="en-US" sz="2400">
                <a:latin typeface="黑体" pitchFamily="49" charset="-122"/>
                <a:ea typeface="黑体" pitchFamily="49" charset="-122"/>
              </a:rPr>
              <a:t>单通道：每次分析一个元素；</a:t>
            </a:r>
          </a:p>
          <a:p>
            <a:pPr algn="just" eaLnBrk="0" hangingPunct="0">
              <a:lnSpc>
                <a:spcPct val="120000"/>
              </a:lnSpc>
            </a:pPr>
            <a:r>
              <a:rPr kumimoji="1" lang="zh-CN" altLang="en-US" sz="2400">
                <a:latin typeface="黑体" pitchFamily="49" charset="-122"/>
                <a:ea typeface="黑体" pitchFamily="49" charset="-122"/>
              </a:rPr>
              <a:t>    多通道：每次可分析多个元素；</a:t>
            </a:r>
            <a:endParaRPr kumimoji="1" lang="zh-CN" altLang="en-US" sz="2400" b="1">
              <a:latin typeface="黑体" pitchFamily="49" charset="-122"/>
              <a:ea typeface="黑体" pitchFamily="49" charset="-122"/>
            </a:endParaRPr>
          </a:p>
          <a:p>
            <a:pPr algn="just" eaLnBrk="0" hangingPunct="0">
              <a:lnSpc>
                <a:spcPct val="120000"/>
              </a:lnSpc>
            </a:pPr>
            <a:r>
              <a:rPr kumimoji="1" lang="zh-CN" altLang="en-US" sz="2400" b="1">
                <a:latin typeface="黑体" pitchFamily="49" charset="-122"/>
                <a:ea typeface="黑体" pitchFamily="49" charset="-122"/>
              </a:rPr>
              <a:t>    </a:t>
            </a:r>
            <a:r>
              <a:rPr kumimoji="1" lang="zh-CN" altLang="en-US" sz="2400">
                <a:latin typeface="黑体" pitchFamily="49" charset="-122"/>
                <a:ea typeface="黑体" pitchFamily="49" charset="-122"/>
              </a:rPr>
              <a:t>色散型：带分光系统；</a:t>
            </a:r>
          </a:p>
          <a:p>
            <a:pPr algn="just" eaLnBrk="0" hangingPunct="0">
              <a:lnSpc>
                <a:spcPct val="120000"/>
              </a:lnSpc>
            </a:pPr>
            <a:r>
              <a:rPr kumimoji="1" lang="zh-CN" altLang="en-US" sz="2400">
                <a:latin typeface="黑体" pitchFamily="49" charset="-122"/>
                <a:ea typeface="黑体" pitchFamily="49" charset="-122"/>
              </a:rPr>
              <a:t>    非色散型：采用滤光器分离分析线和邻近线；</a:t>
            </a:r>
            <a:r>
              <a:rPr kumimoji="1" lang="zh-CN" altLang="en-US" sz="2400" b="1">
                <a:solidFill>
                  <a:srgbClr val="0000CC"/>
                </a:solidFill>
                <a:latin typeface="黑体" pitchFamily="49" charset="-122"/>
                <a:ea typeface="黑体" pitchFamily="49" charset="-122"/>
              </a:rPr>
              <a:t> </a:t>
            </a:r>
          </a:p>
        </p:txBody>
      </p:sp>
      <p:sp>
        <p:nvSpPr>
          <p:cNvPr id="51204" name="Text Box 4"/>
          <p:cNvSpPr txBox="1">
            <a:spLocks noChangeArrowheads="1"/>
          </p:cNvSpPr>
          <p:nvPr/>
        </p:nvSpPr>
        <p:spPr bwMode="auto">
          <a:xfrm>
            <a:off x="533400" y="3581400"/>
            <a:ext cx="1524000"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just" eaLnBrk="0" hangingPunct="0"/>
            <a:r>
              <a:rPr kumimoji="1" lang="zh-CN" altLang="en-US" sz="2400" b="1">
                <a:solidFill>
                  <a:srgbClr val="0000FF"/>
                </a:solidFill>
                <a:latin typeface="黑体" pitchFamily="49" charset="-122"/>
                <a:ea typeface="黑体" pitchFamily="49" charset="-122"/>
              </a:rPr>
              <a:t>特点：</a:t>
            </a:r>
          </a:p>
          <a:p>
            <a:pPr algn="just" eaLnBrk="0" hangingPunct="0"/>
            <a:r>
              <a:rPr kumimoji="1" lang="zh-CN" altLang="en-US" sz="2400">
                <a:solidFill>
                  <a:srgbClr val="0000FF"/>
                </a:solidFill>
                <a:latin typeface="黑体" pitchFamily="49" charset="-122"/>
                <a:ea typeface="黑体" pitchFamily="49" charset="-122"/>
              </a:rPr>
              <a:t>   </a:t>
            </a:r>
            <a:r>
              <a:rPr kumimoji="1" lang="zh-CN" altLang="en-US" sz="2400">
                <a:latin typeface="黑体" pitchFamily="49" charset="-122"/>
                <a:ea typeface="黑体" pitchFamily="49" charset="-122"/>
              </a:rPr>
              <a:t>光源与检测器成一定角度； </a:t>
            </a:r>
          </a:p>
        </p:txBody>
      </p:sp>
      <p:pic>
        <p:nvPicPr>
          <p:cNvPr id="51205"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3600" y="3543300"/>
            <a:ext cx="6707188" cy="251777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1202">
                                            <p:txEl>
                                              <p:pRg st="0" end="0"/>
                                            </p:txEl>
                                          </p:spTgt>
                                        </p:tgtEl>
                                        <p:attrNameLst>
                                          <p:attrName>style.visibility</p:attrName>
                                        </p:attrNameLst>
                                      </p:cBhvr>
                                      <p:to>
                                        <p:strVal val="visible"/>
                                      </p:to>
                                    </p:set>
                                    <p:animEffect transition="in" filter="wipe(left)">
                                      <p:cBhvr>
                                        <p:cTn id="7" dur="500"/>
                                        <p:tgtEl>
                                          <p:spTgt spid="51202">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1203">
                                            <p:txEl>
                                              <p:pRg st="0" end="0"/>
                                            </p:txEl>
                                          </p:spTgt>
                                        </p:tgtEl>
                                        <p:attrNameLst>
                                          <p:attrName>style.visibility</p:attrName>
                                        </p:attrNameLst>
                                      </p:cBhvr>
                                      <p:to>
                                        <p:strVal val="visible"/>
                                      </p:to>
                                    </p:set>
                                    <p:animEffect transition="in" filter="wipe(left)">
                                      <p:cBhvr>
                                        <p:cTn id="12" dur="500"/>
                                        <p:tgtEl>
                                          <p:spTgt spid="51203">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1203">
                                            <p:txEl>
                                              <p:pRg st="1" end="1"/>
                                            </p:txEl>
                                          </p:spTgt>
                                        </p:tgtEl>
                                        <p:attrNameLst>
                                          <p:attrName>style.visibility</p:attrName>
                                        </p:attrNameLst>
                                      </p:cBhvr>
                                      <p:to>
                                        <p:strVal val="visible"/>
                                      </p:to>
                                    </p:set>
                                    <p:animEffect transition="in" filter="wipe(left)">
                                      <p:cBhvr>
                                        <p:cTn id="17" dur="500"/>
                                        <p:tgtEl>
                                          <p:spTgt spid="51203">
                                            <p:txEl>
                                              <p:pRg st="1" end="1"/>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51203">
                                            <p:txEl>
                                              <p:pRg st="2" end="2"/>
                                            </p:txEl>
                                          </p:spTgt>
                                        </p:tgtEl>
                                        <p:attrNameLst>
                                          <p:attrName>style.visibility</p:attrName>
                                        </p:attrNameLst>
                                      </p:cBhvr>
                                      <p:to>
                                        <p:strVal val="visible"/>
                                      </p:to>
                                    </p:set>
                                    <p:animEffect transition="in" filter="wipe(left)">
                                      <p:cBhvr>
                                        <p:cTn id="22" dur="500"/>
                                        <p:tgtEl>
                                          <p:spTgt spid="51203">
                                            <p:txEl>
                                              <p:pRg st="2" end="2"/>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51203">
                                            <p:txEl>
                                              <p:pRg st="3" end="3"/>
                                            </p:txEl>
                                          </p:spTgt>
                                        </p:tgtEl>
                                        <p:attrNameLst>
                                          <p:attrName>style.visibility</p:attrName>
                                        </p:attrNameLst>
                                      </p:cBhvr>
                                      <p:to>
                                        <p:strVal val="visible"/>
                                      </p:to>
                                    </p:set>
                                    <p:animEffect transition="in" filter="wipe(left)">
                                      <p:cBhvr>
                                        <p:cTn id="27" dur="500"/>
                                        <p:tgtEl>
                                          <p:spTgt spid="51203">
                                            <p:txEl>
                                              <p:pRg st="3" end="3"/>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51203">
                                            <p:txEl>
                                              <p:pRg st="4" end="4"/>
                                            </p:txEl>
                                          </p:spTgt>
                                        </p:tgtEl>
                                        <p:attrNameLst>
                                          <p:attrName>style.visibility</p:attrName>
                                        </p:attrNameLst>
                                      </p:cBhvr>
                                      <p:to>
                                        <p:strVal val="visible"/>
                                      </p:to>
                                    </p:set>
                                    <p:animEffect transition="in" filter="wipe(left)">
                                      <p:cBhvr>
                                        <p:cTn id="32" dur="500"/>
                                        <p:tgtEl>
                                          <p:spTgt spid="51203">
                                            <p:txEl>
                                              <p:pRg st="4" end="4"/>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51204">
                                            <p:txEl>
                                              <p:pRg st="0" end="0"/>
                                            </p:txEl>
                                          </p:spTgt>
                                        </p:tgtEl>
                                        <p:attrNameLst>
                                          <p:attrName>style.visibility</p:attrName>
                                        </p:attrNameLst>
                                      </p:cBhvr>
                                      <p:to>
                                        <p:strVal val="visible"/>
                                      </p:to>
                                    </p:set>
                                    <p:animEffect transition="in" filter="wipe(left)">
                                      <p:cBhvr>
                                        <p:cTn id="37" dur="500"/>
                                        <p:tgtEl>
                                          <p:spTgt spid="51204">
                                            <p:txEl>
                                              <p:pRg st="0" end="0"/>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51204">
                                            <p:txEl>
                                              <p:pRg st="1" end="1"/>
                                            </p:txEl>
                                          </p:spTgt>
                                        </p:tgtEl>
                                        <p:attrNameLst>
                                          <p:attrName>style.visibility</p:attrName>
                                        </p:attrNameLst>
                                      </p:cBhvr>
                                      <p:to>
                                        <p:strVal val="visible"/>
                                      </p:to>
                                    </p:set>
                                    <p:animEffect transition="in" filter="wipe(left)">
                                      <p:cBhvr>
                                        <p:cTn id="42" dur="500"/>
                                        <p:tgtEl>
                                          <p:spTgt spid="5120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02" grpId="0" build="p" autoUpdateAnimBg="0" advAuto="0"/>
      <p:bldP spid="51203" grpId="0" build="p" autoUpdateAnimBg="0"/>
      <p:bldP spid="51204" grpId="0" build="p" autoUpdateAnimBg="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ChangeArrowheads="1"/>
          </p:cNvSpPr>
          <p:nvPr/>
        </p:nvSpPr>
        <p:spPr bwMode="auto">
          <a:xfrm>
            <a:off x="685800" y="304800"/>
            <a:ext cx="77724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nchor="b"/>
          <a:lstStyle/>
          <a:p>
            <a:pPr algn="ctr"/>
            <a:r>
              <a:rPr lang="zh-CN" altLang="en-US" sz="3600">
                <a:solidFill>
                  <a:srgbClr val="FF0000"/>
                </a:solidFill>
                <a:latin typeface="黑体" pitchFamily="49" charset="-122"/>
                <a:ea typeface="黑体" pitchFamily="49" charset="-122"/>
              </a:rPr>
              <a:t>多道原子荧光仪</a:t>
            </a:r>
            <a:endParaRPr lang="zh-CN" altLang="zh-CN" sz="3600">
              <a:solidFill>
                <a:srgbClr val="FF0000"/>
              </a:solidFill>
              <a:latin typeface="黑体" pitchFamily="49" charset="-122"/>
              <a:ea typeface="黑体" pitchFamily="49" charset="-122"/>
            </a:endParaRPr>
          </a:p>
        </p:txBody>
      </p:sp>
      <p:sp>
        <p:nvSpPr>
          <p:cNvPr id="52227" name="Text Box 3"/>
          <p:cNvSpPr txBox="1">
            <a:spLocks noChangeArrowheads="1"/>
          </p:cNvSpPr>
          <p:nvPr/>
        </p:nvSpPr>
        <p:spPr bwMode="auto">
          <a:xfrm>
            <a:off x="533400" y="1295400"/>
            <a:ext cx="81534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just" eaLnBrk="0" hangingPunct="0"/>
            <a:r>
              <a:rPr kumimoji="1" lang="en-US" altLang="zh-CN" sz="2800" b="1">
                <a:solidFill>
                  <a:srgbClr val="0000FF"/>
                </a:solidFill>
                <a:latin typeface="黑体" pitchFamily="49" charset="-122"/>
                <a:ea typeface="黑体" pitchFamily="49" charset="-122"/>
              </a:rPr>
              <a:t> </a:t>
            </a:r>
            <a:r>
              <a:rPr kumimoji="1" lang="zh-CN" altLang="en-US" sz="2800" b="1">
                <a:solidFill>
                  <a:srgbClr val="0000FF"/>
                </a:solidFill>
                <a:latin typeface="黑体" pitchFamily="49" charset="-122"/>
                <a:ea typeface="黑体" pitchFamily="49" charset="-122"/>
              </a:rPr>
              <a:t>多个空心阴极灯同时照射，可同时分析多个元素</a:t>
            </a:r>
            <a:r>
              <a:rPr kumimoji="1" lang="zh-CN" altLang="en-US" sz="2400">
                <a:solidFill>
                  <a:srgbClr val="0000CC"/>
                </a:solidFill>
                <a:latin typeface="黑体" pitchFamily="49" charset="-122"/>
                <a:ea typeface="黑体" pitchFamily="49" charset="-122"/>
              </a:rPr>
              <a:t> </a:t>
            </a:r>
          </a:p>
        </p:txBody>
      </p:sp>
      <p:pic>
        <p:nvPicPr>
          <p:cNvPr id="5222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2181225"/>
            <a:ext cx="8229600" cy="390048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2226">
                                            <p:txEl>
                                              <p:pRg st="0" end="0"/>
                                            </p:txEl>
                                          </p:spTgt>
                                        </p:tgtEl>
                                        <p:attrNameLst>
                                          <p:attrName>style.visibility</p:attrName>
                                        </p:attrNameLst>
                                      </p:cBhvr>
                                      <p:to>
                                        <p:strVal val="visible"/>
                                      </p:to>
                                    </p:set>
                                    <p:animEffect transition="in" filter="wipe(left)">
                                      <p:cBhvr>
                                        <p:cTn id="7" dur="500"/>
                                        <p:tgtEl>
                                          <p:spTgt spid="52226">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2227">
                                            <p:txEl>
                                              <p:pRg st="0" end="0"/>
                                            </p:txEl>
                                          </p:spTgt>
                                        </p:tgtEl>
                                        <p:attrNameLst>
                                          <p:attrName>style.visibility</p:attrName>
                                        </p:attrNameLst>
                                      </p:cBhvr>
                                      <p:to>
                                        <p:strVal val="visible"/>
                                      </p:to>
                                    </p:set>
                                    <p:animEffect transition="in" filter="wipe(left)">
                                      <p:cBhvr>
                                        <p:cTn id="12" dur="500"/>
                                        <p:tgtEl>
                                          <p:spTgt spid="522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226" grpId="0" build="p" autoUpdateAnimBg="0" advAuto="0"/>
      <p:bldP spid="52227" grpId="0" build="p" autoUpdateAnimBg="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7" name="Text Box 5"/>
          <p:cNvSpPr txBox="1">
            <a:spLocks noChangeArrowheads="1"/>
          </p:cNvSpPr>
          <p:nvPr/>
        </p:nvSpPr>
        <p:spPr bwMode="auto">
          <a:xfrm>
            <a:off x="838200" y="990600"/>
            <a:ext cx="7696200" cy="14219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folHlink"/>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p>
            <a:pPr algn="just" eaLnBrk="0" hangingPunct="0">
              <a:lnSpc>
                <a:spcPct val="120000"/>
              </a:lnSpc>
            </a:pPr>
            <a:r>
              <a:rPr kumimoji="1" lang="zh-CN" altLang="en-US" sz="2400" b="1" dirty="0" smtClean="0">
                <a:solidFill>
                  <a:srgbClr val="000099"/>
                </a:solidFill>
                <a:effectLst>
                  <a:outerShdw blurRad="38100" dist="38100" dir="2700000" algn="tl">
                    <a:srgbClr val="C0C0C0"/>
                  </a:outerShdw>
                </a:effectLst>
                <a:latin typeface="Arial" pitchFamily="34" charset="0"/>
                <a:ea typeface="黑体" pitchFamily="49" charset="-122"/>
              </a:rPr>
              <a:t>原子结构</a:t>
            </a:r>
            <a:r>
              <a:rPr kumimoji="1" lang="zh-CN" altLang="en-US" sz="2400" b="1" dirty="0">
                <a:solidFill>
                  <a:srgbClr val="000099"/>
                </a:solidFill>
                <a:effectLst>
                  <a:outerShdw blurRad="38100" dist="38100" dir="2700000" algn="tl">
                    <a:srgbClr val="C0C0C0"/>
                  </a:outerShdw>
                </a:effectLst>
                <a:latin typeface="Arial" pitchFamily="34" charset="0"/>
                <a:ea typeface="黑体" pitchFamily="49" charset="-122"/>
              </a:rPr>
              <a:t>较分子结构简单，理论上应产生线状光谱吸收线。实际上用特征吸收频率辐射光照射时，获得一峰形吸收</a:t>
            </a:r>
            <a:r>
              <a:rPr kumimoji="1" lang="en-US" altLang="zh-CN" sz="2400" b="1" dirty="0">
                <a:solidFill>
                  <a:srgbClr val="000099"/>
                </a:solidFill>
                <a:effectLst>
                  <a:outerShdw blurRad="38100" dist="38100" dir="2700000" algn="tl">
                    <a:srgbClr val="C0C0C0"/>
                  </a:outerShdw>
                </a:effectLst>
                <a:latin typeface="Arial" pitchFamily="34" charset="0"/>
                <a:ea typeface="黑体" pitchFamily="49" charset="-122"/>
              </a:rPr>
              <a:t>(</a:t>
            </a:r>
            <a:r>
              <a:rPr kumimoji="1" lang="zh-CN" altLang="en-US" sz="2400" b="1" dirty="0">
                <a:solidFill>
                  <a:srgbClr val="000099"/>
                </a:solidFill>
                <a:effectLst>
                  <a:outerShdw blurRad="38100" dist="38100" dir="2700000" algn="tl">
                    <a:srgbClr val="C0C0C0"/>
                  </a:outerShdw>
                </a:effectLst>
                <a:latin typeface="Arial" pitchFamily="34" charset="0"/>
                <a:ea typeface="黑体" pitchFamily="49" charset="-122"/>
              </a:rPr>
              <a:t>具有一定</a:t>
            </a:r>
            <a:r>
              <a:rPr kumimoji="1" lang="zh-CN" altLang="en-US" sz="2400" b="1" dirty="0" smtClean="0">
                <a:solidFill>
                  <a:srgbClr val="000099"/>
                </a:solidFill>
                <a:effectLst>
                  <a:outerShdw blurRad="38100" dist="38100" dir="2700000" algn="tl">
                    <a:srgbClr val="C0C0C0"/>
                  </a:outerShdw>
                </a:effectLst>
                <a:latin typeface="Arial" pitchFamily="34" charset="0"/>
                <a:ea typeface="黑体" pitchFamily="49" charset="-122"/>
              </a:rPr>
              <a:t>宽度</a:t>
            </a:r>
            <a:r>
              <a:rPr kumimoji="1" lang="en-US" altLang="zh-CN" sz="2400" b="1" dirty="0">
                <a:solidFill>
                  <a:srgbClr val="FF0000"/>
                </a:solidFill>
                <a:latin typeface="黑体" pitchFamily="49" charset="-122"/>
                <a:ea typeface="黑体" pitchFamily="49" charset="-122"/>
              </a:rPr>
              <a:t>10</a:t>
            </a:r>
            <a:r>
              <a:rPr kumimoji="1" lang="en-US" altLang="zh-CN" sz="2400" b="1" baseline="30000" dirty="0">
                <a:solidFill>
                  <a:srgbClr val="FF0000"/>
                </a:solidFill>
                <a:latin typeface="黑体" pitchFamily="49" charset="-122"/>
                <a:ea typeface="黑体" pitchFamily="49" charset="-122"/>
              </a:rPr>
              <a:t>-3</a:t>
            </a:r>
            <a:r>
              <a:rPr kumimoji="1" lang="en-US" altLang="zh-CN" sz="2400" b="1" dirty="0">
                <a:solidFill>
                  <a:srgbClr val="FF0000"/>
                </a:solidFill>
                <a:latin typeface="黑体" pitchFamily="49" charset="-122"/>
                <a:ea typeface="黑体" pitchFamily="49" charset="-122"/>
              </a:rPr>
              <a:t> nm</a:t>
            </a:r>
            <a:r>
              <a:rPr kumimoji="1" lang="en-US" altLang="zh-CN" sz="2400" b="1" dirty="0" smtClean="0">
                <a:solidFill>
                  <a:srgbClr val="000099"/>
                </a:solidFill>
                <a:effectLst>
                  <a:outerShdw blurRad="38100" dist="38100" dir="2700000" algn="tl">
                    <a:srgbClr val="C0C0C0"/>
                  </a:outerShdw>
                </a:effectLst>
                <a:latin typeface="Arial" pitchFamily="34" charset="0"/>
                <a:ea typeface="黑体" pitchFamily="49" charset="-122"/>
              </a:rPr>
              <a:t>)</a:t>
            </a:r>
            <a:r>
              <a:rPr kumimoji="1" lang="zh-CN" altLang="en-US" sz="2400" b="1" dirty="0">
                <a:solidFill>
                  <a:srgbClr val="000099"/>
                </a:solidFill>
                <a:effectLst>
                  <a:outerShdw blurRad="38100" dist="38100" dir="2700000" algn="tl">
                    <a:srgbClr val="C0C0C0"/>
                  </a:outerShdw>
                </a:effectLst>
                <a:latin typeface="Arial" pitchFamily="34" charset="0"/>
                <a:ea typeface="黑体" pitchFamily="49" charset="-122"/>
              </a:rPr>
              <a:t>。 </a:t>
            </a:r>
          </a:p>
        </p:txBody>
      </p:sp>
      <p:sp>
        <p:nvSpPr>
          <p:cNvPr id="8201" name="Text Box 9"/>
          <p:cNvSpPr txBox="1">
            <a:spLocks noChangeArrowheads="1"/>
          </p:cNvSpPr>
          <p:nvPr/>
        </p:nvSpPr>
        <p:spPr bwMode="auto">
          <a:xfrm>
            <a:off x="762000" y="381000"/>
            <a:ext cx="655320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kumimoji="1" lang="en-US" altLang="zh-CN" sz="3200" b="1" dirty="0" smtClean="0">
                <a:solidFill>
                  <a:srgbClr val="800000"/>
                </a:solidFill>
                <a:effectLst>
                  <a:outerShdw blurRad="38100" dist="38100" dir="2700000" algn="tl">
                    <a:srgbClr val="C0C0C0"/>
                  </a:outerShdw>
                </a:effectLst>
                <a:latin typeface="Arial" pitchFamily="34" charset="0"/>
                <a:ea typeface="黑体" pitchFamily="49" charset="-122"/>
              </a:rPr>
              <a:t>4.2.1 </a:t>
            </a:r>
            <a:r>
              <a:rPr kumimoji="1" lang="zh-CN" altLang="en-US" sz="3200" b="1" dirty="0" smtClean="0">
                <a:solidFill>
                  <a:srgbClr val="800000"/>
                </a:solidFill>
                <a:effectLst>
                  <a:outerShdw blurRad="38100" dist="38100" dir="2700000" algn="tl">
                    <a:srgbClr val="C0C0C0"/>
                  </a:outerShdw>
                </a:effectLst>
                <a:latin typeface="Arial" pitchFamily="34" charset="0"/>
                <a:ea typeface="黑体" pitchFamily="49" charset="-122"/>
              </a:rPr>
              <a:t>谱线</a:t>
            </a:r>
            <a:r>
              <a:rPr kumimoji="1" lang="zh-CN" altLang="en-US" sz="3200" b="1" dirty="0">
                <a:solidFill>
                  <a:srgbClr val="800000"/>
                </a:solidFill>
                <a:effectLst>
                  <a:outerShdw blurRad="38100" dist="38100" dir="2700000" algn="tl">
                    <a:srgbClr val="C0C0C0"/>
                  </a:outerShdw>
                </a:effectLst>
                <a:latin typeface="Arial" pitchFamily="34" charset="0"/>
                <a:ea typeface="黑体" pitchFamily="49" charset="-122"/>
              </a:rPr>
              <a:t>的轮廓与谱线变宽</a:t>
            </a:r>
          </a:p>
        </p:txBody>
      </p:sp>
      <p:pic>
        <p:nvPicPr>
          <p:cNvPr id="8245" name="Picture 53"/>
          <p:cNvPicPr>
            <a:picLocks noChangeAspect="1" noChangeArrowheads="1"/>
          </p:cNvPicPr>
          <p:nvPr/>
        </p:nvPicPr>
        <p:blipFill rotWithShape="1">
          <a:blip r:embed="rId2">
            <a:extLst>
              <a:ext uri="{28A0092B-C50C-407E-A947-70E740481C1C}">
                <a14:useLocalDpi xmlns:a14="http://schemas.microsoft.com/office/drawing/2010/main" val="0"/>
              </a:ext>
            </a:extLst>
          </a:blip>
          <a:srcRect l="42345" t="3778" r="2335" b="16444"/>
          <a:stretch/>
        </p:blipFill>
        <p:spPr bwMode="auto">
          <a:xfrm>
            <a:off x="1143000" y="2804962"/>
            <a:ext cx="3874971" cy="303195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609600" y="3657600"/>
            <a:ext cx="461665" cy="1015663"/>
          </a:xfrm>
          <a:prstGeom prst="rect">
            <a:avLst/>
          </a:prstGeom>
        </p:spPr>
        <p:style>
          <a:lnRef idx="1">
            <a:schemeClr val="accent1"/>
          </a:lnRef>
          <a:fillRef idx="2">
            <a:schemeClr val="accent1"/>
          </a:fillRef>
          <a:effectRef idx="1">
            <a:schemeClr val="accent1"/>
          </a:effectRef>
          <a:fontRef idx="minor">
            <a:schemeClr val="dk1"/>
          </a:fontRef>
        </p:style>
        <p:txBody>
          <a:bodyPr vert="eaVert" wrap="none" rtlCol="0">
            <a:spAutoFit/>
          </a:bodyPr>
          <a:lstStyle/>
          <a:p>
            <a:r>
              <a:rPr lang="zh-CN" altLang="en-US" dirty="0" smtClean="0"/>
              <a:t>吸收系数</a:t>
            </a:r>
            <a:endParaRPr lang="zh-CN" altLang="en-US" dirty="0"/>
          </a:p>
        </p:txBody>
      </p:sp>
      <p:sp>
        <p:nvSpPr>
          <p:cNvPr id="3" name="TextBox 2"/>
          <p:cNvSpPr txBox="1"/>
          <p:nvPr/>
        </p:nvSpPr>
        <p:spPr>
          <a:xfrm>
            <a:off x="2935069" y="6019800"/>
            <a:ext cx="646331" cy="369332"/>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zh-CN" altLang="en-US" dirty="0" smtClean="0"/>
              <a:t>频率</a:t>
            </a:r>
            <a:endParaRPr lang="zh-CN" altLang="en-US" dirty="0"/>
          </a:p>
        </p:txBody>
      </p:sp>
      <p:sp>
        <p:nvSpPr>
          <p:cNvPr id="9" name="Text Box 4"/>
          <p:cNvSpPr txBox="1">
            <a:spLocks noChangeArrowheads="1"/>
          </p:cNvSpPr>
          <p:nvPr/>
        </p:nvSpPr>
        <p:spPr bwMode="auto">
          <a:xfrm>
            <a:off x="5486400" y="2824213"/>
            <a:ext cx="3048000" cy="2899255"/>
          </a:xfrm>
          <a:prstGeom prst="rect">
            <a:avLst/>
          </a:prstGeom>
          <a:ln/>
        </p:spPr>
        <p:style>
          <a:lnRef idx="1">
            <a:schemeClr val="accent6"/>
          </a:lnRef>
          <a:fillRef idx="2">
            <a:schemeClr val="accent6"/>
          </a:fillRef>
          <a:effectRef idx="1">
            <a:schemeClr val="accent6"/>
          </a:effectRef>
          <a:fontRef idx="minor">
            <a:schemeClr val="dk1"/>
          </a:fontRef>
        </p:style>
        <p:txBody>
          <a:bodyPr wrap="square">
            <a:spAutoFit/>
          </a:bodyPr>
          <a:lstStyle/>
          <a:p>
            <a:pPr algn="just" eaLnBrk="0" hangingPunct="0">
              <a:lnSpc>
                <a:spcPct val="120000"/>
              </a:lnSpc>
              <a:buFont typeface="Symbol" pitchFamily="18" charset="2"/>
              <a:buNone/>
            </a:pPr>
            <a:r>
              <a:rPr kumimoji="1" lang="en-US" altLang="zh-CN" sz="2400" b="1" dirty="0">
                <a:latin typeface="仿宋_GB2312" pitchFamily="49" charset="-122"/>
                <a:ea typeface="仿宋_GB2312" pitchFamily="49" charset="-122"/>
              </a:rPr>
              <a:t> </a:t>
            </a:r>
            <a:r>
              <a:rPr kumimoji="1" lang="zh-CN" altLang="en-US" sz="2400" b="1" dirty="0">
                <a:latin typeface="仿宋_GB2312" pitchFamily="49" charset="-122"/>
                <a:ea typeface="仿宋_GB2312" pitchFamily="49" charset="-122"/>
              </a:rPr>
              <a:t>　</a:t>
            </a:r>
            <a:r>
              <a:rPr kumimoji="1" lang="zh-CN" altLang="en-US" sz="2400" b="1" dirty="0">
                <a:latin typeface="黑体" pitchFamily="49" charset="-122"/>
                <a:ea typeface="黑体" pitchFamily="49" charset="-122"/>
              </a:rPr>
              <a:t>原子吸收线的轮廓用谱线的中心频率</a:t>
            </a:r>
            <a:r>
              <a:rPr kumimoji="1" lang="en-US" altLang="zh-CN" sz="2400" b="1" dirty="0">
                <a:latin typeface="黑体" pitchFamily="49" charset="-122"/>
                <a:ea typeface="黑体" pitchFamily="49" charset="-122"/>
              </a:rPr>
              <a:t>(</a:t>
            </a:r>
            <a:r>
              <a:rPr kumimoji="1" lang="zh-CN" altLang="zh-CN" sz="2800" dirty="0">
                <a:solidFill>
                  <a:srgbClr val="FF0000"/>
                </a:solidFill>
                <a:latin typeface="黑体" pitchFamily="49" charset="-122"/>
                <a:ea typeface="黑体" pitchFamily="49" charset="-122"/>
                <a:sym typeface="Symbol" pitchFamily="18" charset="2"/>
              </a:rPr>
              <a:t></a:t>
            </a:r>
            <a:r>
              <a:rPr kumimoji="1" lang="en-US" altLang="zh-CN" baseline="-25000" dirty="0">
                <a:solidFill>
                  <a:srgbClr val="FF0000"/>
                </a:solidFill>
                <a:latin typeface="黑体" pitchFamily="49" charset="-122"/>
                <a:ea typeface="黑体" pitchFamily="49" charset="-122"/>
              </a:rPr>
              <a:t>O</a:t>
            </a:r>
            <a:r>
              <a:rPr kumimoji="1" lang="zh-CN" altLang="en-US" sz="2400" b="1" dirty="0">
                <a:solidFill>
                  <a:srgbClr val="FF0000"/>
                </a:solidFill>
                <a:latin typeface="黑体" pitchFamily="49" charset="-122"/>
                <a:ea typeface="黑体" pitchFamily="49" charset="-122"/>
              </a:rPr>
              <a:t>或中心波长</a:t>
            </a:r>
            <a:r>
              <a:rPr kumimoji="1" lang="en-US" altLang="zh-CN" sz="2400" b="1" dirty="0">
                <a:solidFill>
                  <a:srgbClr val="FF0000"/>
                </a:solidFill>
                <a:latin typeface="黑体" pitchFamily="49" charset="-122"/>
                <a:ea typeface="黑体" pitchFamily="49" charset="-122"/>
              </a:rPr>
              <a:t>λ(nm)</a:t>
            </a:r>
            <a:r>
              <a:rPr kumimoji="1" lang="en-US" altLang="zh-CN" sz="2400" b="1" dirty="0">
                <a:latin typeface="黑体" pitchFamily="49" charset="-122"/>
                <a:ea typeface="黑体" pitchFamily="49" charset="-122"/>
              </a:rPr>
              <a:t>)</a:t>
            </a:r>
            <a:r>
              <a:rPr kumimoji="1" lang="zh-CN" altLang="en-US" sz="2400" b="1" dirty="0">
                <a:latin typeface="黑体" pitchFamily="49" charset="-122"/>
                <a:ea typeface="黑体" pitchFamily="49" charset="-122"/>
              </a:rPr>
              <a:t>和</a:t>
            </a:r>
            <a:r>
              <a:rPr kumimoji="1" lang="zh-CN" altLang="en-US" sz="2400" b="1" dirty="0">
                <a:solidFill>
                  <a:srgbClr val="FF0000"/>
                </a:solidFill>
                <a:latin typeface="黑体" pitchFamily="49" charset="-122"/>
                <a:ea typeface="黑体" pitchFamily="49" charset="-122"/>
              </a:rPr>
              <a:t>半宽度（</a:t>
            </a:r>
            <a:r>
              <a:rPr kumimoji="1" lang="en-US" altLang="zh-CN" dirty="0">
                <a:solidFill>
                  <a:srgbClr val="FF0000"/>
                </a:solidFill>
                <a:latin typeface="黑体" pitchFamily="49" charset="-122"/>
                <a:ea typeface="黑体" pitchFamily="49" charset="-122"/>
              </a:rPr>
              <a:t>Δ</a:t>
            </a:r>
            <a:r>
              <a:rPr kumimoji="1" lang="en-US" altLang="zh-CN" sz="2800" dirty="0">
                <a:solidFill>
                  <a:srgbClr val="FF0000"/>
                </a:solidFill>
                <a:latin typeface="黑体" pitchFamily="49" charset="-122"/>
                <a:ea typeface="黑体" pitchFamily="49" charset="-122"/>
                <a:sym typeface="Symbol" pitchFamily="18" charset="2"/>
              </a:rPr>
              <a:t></a:t>
            </a:r>
            <a:r>
              <a:rPr kumimoji="1" lang="en-US" altLang="zh-CN" baseline="-25000" dirty="0">
                <a:solidFill>
                  <a:srgbClr val="FF0000"/>
                </a:solidFill>
                <a:latin typeface="黑体" pitchFamily="49" charset="-122"/>
                <a:ea typeface="黑体" pitchFamily="49" charset="-122"/>
              </a:rPr>
              <a:t>O</a:t>
            </a:r>
            <a:r>
              <a:rPr kumimoji="1" lang="zh-CN" altLang="en-US" sz="2400" b="1" dirty="0">
                <a:solidFill>
                  <a:srgbClr val="FF0000"/>
                </a:solidFill>
                <a:latin typeface="黑体" pitchFamily="49" charset="-122"/>
                <a:ea typeface="黑体" pitchFamily="49" charset="-122"/>
              </a:rPr>
              <a:t>）</a:t>
            </a:r>
            <a:r>
              <a:rPr kumimoji="1" lang="zh-CN" altLang="en-US" sz="2400" b="1" dirty="0">
                <a:latin typeface="黑体" pitchFamily="49" charset="-122"/>
                <a:ea typeface="黑体" pitchFamily="49" charset="-122"/>
              </a:rPr>
              <a:t>两个物理量来表征。 </a:t>
            </a:r>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ChangeArrowheads="1"/>
          </p:cNvSpPr>
          <p:nvPr/>
        </p:nvSpPr>
        <p:spPr bwMode="auto">
          <a:xfrm>
            <a:off x="685800" y="304800"/>
            <a:ext cx="81534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nchor="b"/>
          <a:lstStyle/>
          <a:p>
            <a:pPr algn="ctr"/>
            <a:r>
              <a:rPr lang="en-US" altLang="zh-CN" sz="3200">
                <a:solidFill>
                  <a:srgbClr val="FF0000"/>
                </a:solidFill>
                <a:latin typeface="黑体" pitchFamily="49" charset="-122"/>
                <a:ea typeface="黑体" pitchFamily="49" charset="-122"/>
              </a:rPr>
              <a:t>2</a:t>
            </a:r>
            <a:r>
              <a:rPr lang="zh-CN" altLang="en-US" sz="3200">
                <a:solidFill>
                  <a:srgbClr val="FF0000"/>
                </a:solidFill>
                <a:latin typeface="黑体" pitchFamily="49" charset="-122"/>
                <a:ea typeface="黑体" pitchFamily="49" charset="-122"/>
              </a:rPr>
              <a:t>．主要部件</a:t>
            </a:r>
            <a:endParaRPr lang="zh-CN" altLang="zh-CN" sz="4400" b="1">
              <a:solidFill>
                <a:srgbClr val="FF0000"/>
              </a:solidFill>
              <a:latin typeface="黑体" pitchFamily="49" charset="-122"/>
              <a:ea typeface="黑体" pitchFamily="49" charset="-122"/>
            </a:endParaRPr>
          </a:p>
        </p:txBody>
      </p:sp>
      <p:sp>
        <p:nvSpPr>
          <p:cNvPr id="53251" name="Text Box 3"/>
          <p:cNvSpPr txBox="1">
            <a:spLocks noChangeArrowheads="1"/>
          </p:cNvSpPr>
          <p:nvPr/>
        </p:nvSpPr>
        <p:spPr bwMode="auto">
          <a:xfrm>
            <a:off x="533400" y="1295400"/>
            <a:ext cx="4343400" cy="24560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p>
            <a:pPr algn="just" eaLnBrk="0" hangingPunct="0">
              <a:lnSpc>
                <a:spcPct val="160000"/>
              </a:lnSpc>
            </a:pPr>
            <a:r>
              <a:rPr kumimoji="1" lang="zh-CN" altLang="en-US" sz="2400" b="1" dirty="0">
                <a:solidFill>
                  <a:srgbClr val="0000FF"/>
                </a:solidFill>
                <a:latin typeface="黑体" pitchFamily="49" charset="-122"/>
                <a:ea typeface="黑体" pitchFamily="49" charset="-122"/>
              </a:rPr>
              <a:t>光源：</a:t>
            </a:r>
            <a:r>
              <a:rPr kumimoji="1" lang="zh-CN" altLang="en-US" sz="2400" dirty="0">
                <a:latin typeface="黑体" pitchFamily="49" charset="-122"/>
                <a:ea typeface="黑体" pitchFamily="49" charset="-122"/>
              </a:rPr>
              <a:t>高强度空心阴极灯；</a:t>
            </a:r>
            <a:endParaRPr kumimoji="1" lang="zh-CN" altLang="en-US" sz="2400" b="1" dirty="0">
              <a:latin typeface="黑体" pitchFamily="49" charset="-122"/>
              <a:ea typeface="黑体" pitchFamily="49" charset="-122"/>
            </a:endParaRPr>
          </a:p>
          <a:p>
            <a:pPr algn="just" eaLnBrk="0" hangingPunct="0">
              <a:lnSpc>
                <a:spcPct val="160000"/>
              </a:lnSpc>
            </a:pPr>
            <a:r>
              <a:rPr kumimoji="1" lang="zh-CN" altLang="en-US" sz="2400" b="1" dirty="0">
                <a:solidFill>
                  <a:srgbClr val="0000FF"/>
                </a:solidFill>
                <a:latin typeface="黑体" pitchFamily="49" charset="-122"/>
                <a:ea typeface="黑体" pitchFamily="49" charset="-122"/>
              </a:rPr>
              <a:t>原子化装置：</a:t>
            </a:r>
            <a:r>
              <a:rPr kumimoji="1" lang="zh-CN" altLang="en-US" sz="2400" dirty="0">
                <a:latin typeface="黑体" pitchFamily="49" charset="-122"/>
                <a:ea typeface="黑体" pitchFamily="49" charset="-122"/>
              </a:rPr>
              <a:t>同心石英管；</a:t>
            </a:r>
            <a:endParaRPr kumimoji="1" lang="zh-CN" altLang="en-US" sz="2400" b="1" dirty="0">
              <a:latin typeface="黑体" pitchFamily="49" charset="-122"/>
              <a:ea typeface="黑体" pitchFamily="49" charset="-122"/>
            </a:endParaRPr>
          </a:p>
          <a:p>
            <a:pPr algn="just" eaLnBrk="0" hangingPunct="0">
              <a:lnSpc>
                <a:spcPct val="160000"/>
              </a:lnSpc>
            </a:pPr>
            <a:r>
              <a:rPr kumimoji="1" lang="zh-CN" altLang="en-US" sz="2400" b="1" dirty="0">
                <a:solidFill>
                  <a:srgbClr val="0000FF"/>
                </a:solidFill>
                <a:latin typeface="黑体" pitchFamily="49" charset="-122"/>
                <a:ea typeface="黑体" pitchFamily="49" charset="-122"/>
              </a:rPr>
              <a:t>色散系统：</a:t>
            </a:r>
            <a:r>
              <a:rPr kumimoji="1" lang="zh-CN" altLang="en-US" sz="2400" dirty="0">
                <a:latin typeface="黑体" pitchFamily="49" charset="-122"/>
                <a:ea typeface="黑体" pitchFamily="49" charset="-122"/>
              </a:rPr>
              <a:t>光栅、滤光器；</a:t>
            </a:r>
          </a:p>
          <a:p>
            <a:pPr algn="just" eaLnBrk="0" hangingPunct="0">
              <a:lnSpc>
                <a:spcPct val="160000"/>
              </a:lnSpc>
            </a:pPr>
            <a:r>
              <a:rPr kumimoji="1" lang="zh-CN" altLang="en-US" sz="2400" b="1" dirty="0">
                <a:solidFill>
                  <a:srgbClr val="0000FF"/>
                </a:solidFill>
                <a:latin typeface="黑体" pitchFamily="49" charset="-122"/>
                <a:ea typeface="黑体" pitchFamily="49" charset="-122"/>
              </a:rPr>
              <a:t>检测系统：</a:t>
            </a:r>
            <a:r>
              <a:rPr kumimoji="1" lang="zh-CN" altLang="en-US" sz="2400" b="1" dirty="0">
                <a:latin typeface="黑体" pitchFamily="49" charset="-122"/>
                <a:ea typeface="黑体" pitchFamily="49" charset="-122"/>
              </a:rPr>
              <a:t>日盲</a:t>
            </a:r>
            <a:r>
              <a:rPr kumimoji="1" lang="zh-CN" altLang="en-US" sz="2400" b="1" dirty="0" smtClean="0">
                <a:latin typeface="黑体" pitchFamily="49" charset="-122"/>
                <a:ea typeface="黑体" pitchFamily="49" charset="-122"/>
              </a:rPr>
              <a:t>光电倍增管</a:t>
            </a:r>
            <a:r>
              <a:rPr kumimoji="1" lang="zh-CN" altLang="en-US" sz="2400" b="1" dirty="0" smtClean="0">
                <a:solidFill>
                  <a:srgbClr val="0000CC"/>
                </a:solidFill>
                <a:latin typeface="黑体" pitchFamily="49" charset="-122"/>
                <a:ea typeface="黑体" pitchFamily="49" charset="-122"/>
              </a:rPr>
              <a:t> </a:t>
            </a:r>
            <a:endParaRPr kumimoji="1" lang="zh-CN" altLang="en-US" sz="2400" b="1" dirty="0">
              <a:solidFill>
                <a:srgbClr val="0000CC"/>
              </a:solidFill>
              <a:latin typeface="黑体" pitchFamily="49" charset="-122"/>
              <a:ea typeface="黑体" pitchFamily="49" charset="-122"/>
            </a:endParaRPr>
          </a:p>
        </p:txBody>
      </p:sp>
      <p:pic>
        <p:nvPicPr>
          <p:cNvPr id="136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64100" y="965200"/>
            <a:ext cx="3888143" cy="2914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619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5071" y="3848828"/>
            <a:ext cx="3887172" cy="29139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3250">
                                            <p:txEl>
                                              <p:pRg st="0" end="0"/>
                                            </p:txEl>
                                          </p:spTgt>
                                        </p:tgtEl>
                                        <p:attrNameLst>
                                          <p:attrName>style.visibility</p:attrName>
                                        </p:attrNameLst>
                                      </p:cBhvr>
                                      <p:to>
                                        <p:strVal val="visible"/>
                                      </p:to>
                                    </p:set>
                                    <p:animEffect transition="in" filter="wipe(left)">
                                      <p:cBhvr>
                                        <p:cTn id="7" dur="500"/>
                                        <p:tgtEl>
                                          <p:spTgt spid="53250">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3251">
                                            <p:txEl>
                                              <p:pRg st="0" end="0"/>
                                            </p:txEl>
                                          </p:spTgt>
                                        </p:tgtEl>
                                        <p:attrNameLst>
                                          <p:attrName>style.visibility</p:attrName>
                                        </p:attrNameLst>
                                      </p:cBhvr>
                                      <p:to>
                                        <p:strVal val="visible"/>
                                      </p:to>
                                    </p:set>
                                    <p:animEffect transition="in" filter="wipe(left)">
                                      <p:cBhvr>
                                        <p:cTn id="12" dur="500"/>
                                        <p:tgtEl>
                                          <p:spTgt spid="53251">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3251">
                                            <p:txEl>
                                              <p:pRg st="1" end="1"/>
                                            </p:txEl>
                                          </p:spTgt>
                                        </p:tgtEl>
                                        <p:attrNameLst>
                                          <p:attrName>style.visibility</p:attrName>
                                        </p:attrNameLst>
                                      </p:cBhvr>
                                      <p:to>
                                        <p:strVal val="visible"/>
                                      </p:to>
                                    </p:set>
                                    <p:animEffect transition="in" filter="wipe(left)">
                                      <p:cBhvr>
                                        <p:cTn id="17" dur="500"/>
                                        <p:tgtEl>
                                          <p:spTgt spid="53251">
                                            <p:txEl>
                                              <p:pRg st="1" end="1"/>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53251">
                                            <p:txEl>
                                              <p:pRg st="2" end="2"/>
                                            </p:txEl>
                                          </p:spTgt>
                                        </p:tgtEl>
                                        <p:attrNameLst>
                                          <p:attrName>style.visibility</p:attrName>
                                        </p:attrNameLst>
                                      </p:cBhvr>
                                      <p:to>
                                        <p:strVal val="visible"/>
                                      </p:to>
                                    </p:set>
                                    <p:animEffect transition="in" filter="wipe(left)">
                                      <p:cBhvr>
                                        <p:cTn id="22" dur="500"/>
                                        <p:tgtEl>
                                          <p:spTgt spid="53251">
                                            <p:txEl>
                                              <p:pRg st="2" end="2"/>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53251">
                                            <p:txEl>
                                              <p:pRg st="3" end="3"/>
                                            </p:txEl>
                                          </p:spTgt>
                                        </p:tgtEl>
                                        <p:attrNameLst>
                                          <p:attrName>style.visibility</p:attrName>
                                        </p:attrNameLst>
                                      </p:cBhvr>
                                      <p:to>
                                        <p:strVal val="visible"/>
                                      </p:to>
                                    </p:set>
                                    <p:animEffect transition="in" filter="wipe(left)">
                                      <p:cBhvr>
                                        <p:cTn id="27" dur="500"/>
                                        <p:tgtEl>
                                          <p:spTgt spid="5325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250" grpId="0" build="p" autoUpdateAnimBg="0" advAuto="0"/>
      <p:bldP spid="53251" grpId="0" build="p" autoUpdateAnimBg="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txBox="1">
            <a:spLocks noChangeArrowheads="1"/>
          </p:cNvSpPr>
          <p:nvPr/>
        </p:nvSpPr>
        <p:spPr>
          <a:xfrm>
            <a:off x="457200" y="304800"/>
            <a:ext cx="7543800" cy="838200"/>
          </a:xfrm>
          <a:prstGeom prst="rect">
            <a:avLst/>
          </a:prstGeom>
        </p:spPr>
        <p:txBody>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ea typeface="宋体" pitchFamily="2" charset="-122"/>
              </a:defRPr>
            </a:lvl2pPr>
            <a:lvl3pPr algn="ctr" rtl="0" fontAlgn="base">
              <a:spcBef>
                <a:spcPct val="0"/>
              </a:spcBef>
              <a:spcAft>
                <a:spcPct val="0"/>
              </a:spcAft>
              <a:defRPr sz="4400">
                <a:solidFill>
                  <a:schemeClr val="tx2"/>
                </a:solidFill>
                <a:latin typeface="Arial" charset="0"/>
                <a:ea typeface="宋体" pitchFamily="2" charset="-122"/>
              </a:defRPr>
            </a:lvl3pPr>
            <a:lvl4pPr algn="ctr" rtl="0" fontAlgn="base">
              <a:spcBef>
                <a:spcPct val="0"/>
              </a:spcBef>
              <a:spcAft>
                <a:spcPct val="0"/>
              </a:spcAft>
              <a:defRPr sz="4400">
                <a:solidFill>
                  <a:schemeClr val="tx2"/>
                </a:solidFill>
                <a:latin typeface="Arial" charset="0"/>
                <a:ea typeface="宋体" pitchFamily="2" charset="-122"/>
              </a:defRPr>
            </a:lvl4pPr>
            <a:lvl5pPr algn="ctr" rtl="0" fontAlgn="base">
              <a:spcBef>
                <a:spcPct val="0"/>
              </a:spcBef>
              <a:spcAft>
                <a:spcPct val="0"/>
              </a:spcAft>
              <a:defRPr sz="4400">
                <a:solidFill>
                  <a:schemeClr val="tx2"/>
                </a:solidFill>
                <a:latin typeface="Arial" charset="0"/>
                <a:ea typeface="宋体" pitchFamily="2" charset="-122"/>
              </a:defRPr>
            </a:lvl5pPr>
            <a:lvl6pPr marL="457200" algn="ctr" rtl="0" fontAlgn="base">
              <a:spcBef>
                <a:spcPct val="0"/>
              </a:spcBef>
              <a:spcAft>
                <a:spcPct val="0"/>
              </a:spcAft>
              <a:defRPr sz="4400">
                <a:solidFill>
                  <a:schemeClr val="tx2"/>
                </a:solidFill>
                <a:latin typeface="Arial" charset="0"/>
                <a:ea typeface="宋体" pitchFamily="2" charset="-122"/>
              </a:defRPr>
            </a:lvl6pPr>
            <a:lvl7pPr marL="914400" algn="ctr" rtl="0" fontAlgn="base">
              <a:spcBef>
                <a:spcPct val="0"/>
              </a:spcBef>
              <a:spcAft>
                <a:spcPct val="0"/>
              </a:spcAft>
              <a:defRPr sz="4400">
                <a:solidFill>
                  <a:schemeClr val="tx2"/>
                </a:solidFill>
                <a:latin typeface="Arial" charset="0"/>
                <a:ea typeface="宋体" pitchFamily="2" charset="-122"/>
              </a:defRPr>
            </a:lvl7pPr>
            <a:lvl8pPr marL="1371600" algn="ctr" rtl="0" fontAlgn="base">
              <a:spcBef>
                <a:spcPct val="0"/>
              </a:spcBef>
              <a:spcAft>
                <a:spcPct val="0"/>
              </a:spcAft>
              <a:defRPr sz="4400">
                <a:solidFill>
                  <a:schemeClr val="tx2"/>
                </a:solidFill>
                <a:latin typeface="Arial" charset="0"/>
                <a:ea typeface="宋体" pitchFamily="2" charset="-122"/>
              </a:defRPr>
            </a:lvl8pPr>
            <a:lvl9pPr marL="1828800" algn="ctr" rtl="0" fontAlgn="base">
              <a:spcBef>
                <a:spcPct val="0"/>
              </a:spcBef>
              <a:spcAft>
                <a:spcPct val="0"/>
              </a:spcAft>
              <a:defRPr sz="4400">
                <a:solidFill>
                  <a:schemeClr val="tx2"/>
                </a:solidFill>
                <a:latin typeface="Arial" charset="0"/>
                <a:ea typeface="宋体" pitchFamily="2" charset="-122"/>
              </a:defRPr>
            </a:lvl9pPr>
          </a:lstStyle>
          <a:p>
            <a:r>
              <a:rPr lang="en-US" altLang="zh-CN" sz="4000" dirty="0" smtClean="0">
                <a:solidFill>
                  <a:srgbClr val="800000"/>
                </a:solidFill>
                <a:latin typeface="黑体" pitchFamily="49" charset="-122"/>
                <a:ea typeface="黑体" pitchFamily="49" charset="-122"/>
              </a:rPr>
              <a:t>AFS</a:t>
            </a:r>
            <a:r>
              <a:rPr lang="zh-CN" altLang="en-US" sz="4000" dirty="0" smtClean="0">
                <a:solidFill>
                  <a:srgbClr val="800000"/>
                </a:solidFill>
                <a:latin typeface="黑体" pitchFamily="49" charset="-122"/>
                <a:ea typeface="黑体" pitchFamily="49" charset="-122"/>
              </a:rPr>
              <a:t>的特点与应用 </a:t>
            </a:r>
            <a:endParaRPr lang="zh-CN" altLang="zh-CN" sz="4000" dirty="0">
              <a:solidFill>
                <a:srgbClr val="800000"/>
              </a:solidFill>
              <a:latin typeface="黑体" pitchFamily="49" charset="-122"/>
              <a:ea typeface="黑体" pitchFamily="49" charset="-122"/>
            </a:endParaRPr>
          </a:p>
        </p:txBody>
      </p:sp>
      <p:sp>
        <p:nvSpPr>
          <p:cNvPr id="4" name="Text Box 3"/>
          <p:cNvSpPr txBox="1">
            <a:spLocks noChangeArrowheads="1"/>
          </p:cNvSpPr>
          <p:nvPr/>
        </p:nvSpPr>
        <p:spPr bwMode="auto">
          <a:xfrm>
            <a:off x="381000" y="1295400"/>
            <a:ext cx="8458200" cy="4775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just">
              <a:lnSpc>
                <a:spcPct val="140000"/>
              </a:lnSpc>
              <a:spcBef>
                <a:spcPct val="10000"/>
              </a:spcBef>
            </a:pPr>
            <a:r>
              <a:rPr lang="zh-CN" altLang="en-US" sz="2600" dirty="0">
                <a:solidFill>
                  <a:srgbClr val="C00000"/>
                </a:solidFill>
                <a:ea typeface="黑体" pitchFamily="49" charset="-122"/>
              </a:rPr>
              <a:t>特点：</a:t>
            </a:r>
          </a:p>
          <a:p>
            <a:pPr algn="just">
              <a:lnSpc>
                <a:spcPct val="140000"/>
              </a:lnSpc>
              <a:spcBef>
                <a:spcPct val="10000"/>
              </a:spcBef>
            </a:pPr>
            <a:r>
              <a:rPr lang="zh-CN" altLang="en-US" sz="2600" dirty="0">
                <a:solidFill>
                  <a:schemeClr val="folHlink"/>
                </a:solidFill>
                <a:ea typeface="黑体" pitchFamily="49" charset="-122"/>
              </a:rPr>
              <a:t>       </a:t>
            </a:r>
            <a:r>
              <a:rPr lang="zh-CN" altLang="en-US" sz="2600" dirty="0">
                <a:solidFill>
                  <a:srgbClr val="000066"/>
                </a:solidFill>
                <a:ea typeface="黑体" pitchFamily="49" charset="-122"/>
              </a:rPr>
              <a:t>检出限低，灵敏度高，谱线简单，干扰小，线性范围宽(3～5个数量级)，选择性极佳，不需基体分离等。</a:t>
            </a:r>
          </a:p>
          <a:p>
            <a:pPr algn="just">
              <a:lnSpc>
                <a:spcPct val="140000"/>
              </a:lnSpc>
              <a:spcBef>
                <a:spcPct val="10000"/>
              </a:spcBef>
            </a:pPr>
            <a:r>
              <a:rPr lang="zh-CN" altLang="en-US" sz="2600" dirty="0">
                <a:solidFill>
                  <a:srgbClr val="000066"/>
                </a:solidFill>
                <a:ea typeface="黑体" pitchFamily="49" charset="-122"/>
              </a:rPr>
              <a:t>  </a:t>
            </a:r>
            <a:r>
              <a:rPr lang="en-US" altLang="zh-CN" sz="2600" dirty="0">
                <a:solidFill>
                  <a:srgbClr val="000066"/>
                </a:solidFill>
                <a:ea typeface="黑体" pitchFamily="49" charset="-122"/>
              </a:rPr>
              <a:t>Cd</a:t>
            </a:r>
            <a:r>
              <a:rPr lang="zh-CN" altLang="en-US" sz="2600" dirty="0">
                <a:solidFill>
                  <a:srgbClr val="000066"/>
                </a:solidFill>
                <a:ea typeface="黑体" pitchFamily="49" charset="-122"/>
              </a:rPr>
              <a:t>的检出限可达10</a:t>
            </a:r>
            <a:r>
              <a:rPr lang="zh-CN" altLang="en-US" sz="2600" baseline="30000" dirty="0">
                <a:solidFill>
                  <a:srgbClr val="000066"/>
                </a:solidFill>
                <a:ea typeface="黑体" pitchFamily="49" charset="-122"/>
              </a:rPr>
              <a:t>-12</a:t>
            </a:r>
            <a:r>
              <a:rPr lang="zh-CN" altLang="en-US" sz="2600" dirty="0">
                <a:solidFill>
                  <a:srgbClr val="000066"/>
                </a:solidFill>
                <a:ea typeface="黑体" pitchFamily="49" charset="-122"/>
              </a:rPr>
              <a:t> </a:t>
            </a:r>
            <a:r>
              <a:rPr lang="en-US" altLang="zh-CN" sz="2600" dirty="0">
                <a:solidFill>
                  <a:srgbClr val="000066"/>
                </a:solidFill>
                <a:ea typeface="黑体" pitchFamily="49" charset="-122"/>
              </a:rPr>
              <a:t>g ·mL</a:t>
            </a:r>
            <a:r>
              <a:rPr lang="en-US" altLang="zh-CN" sz="2600" baseline="30000" dirty="0">
                <a:solidFill>
                  <a:srgbClr val="000066"/>
                </a:solidFill>
                <a:ea typeface="黑体" pitchFamily="49" charset="-122"/>
              </a:rPr>
              <a:t>-1</a:t>
            </a:r>
            <a:r>
              <a:rPr lang="en-US" altLang="zh-CN" sz="2600" dirty="0">
                <a:solidFill>
                  <a:srgbClr val="000066"/>
                </a:solidFill>
                <a:ea typeface="黑体" pitchFamily="49" charset="-122"/>
              </a:rPr>
              <a:t> ，Zn</a:t>
            </a:r>
            <a:r>
              <a:rPr lang="zh-CN" altLang="en-US" sz="2600" dirty="0">
                <a:solidFill>
                  <a:srgbClr val="000066"/>
                </a:solidFill>
                <a:ea typeface="黑体" pitchFamily="49" charset="-122"/>
              </a:rPr>
              <a:t>可达10</a:t>
            </a:r>
            <a:r>
              <a:rPr lang="zh-CN" altLang="en-US" sz="2600" baseline="30000" dirty="0">
                <a:solidFill>
                  <a:srgbClr val="000066"/>
                </a:solidFill>
                <a:ea typeface="黑体" pitchFamily="49" charset="-122"/>
              </a:rPr>
              <a:t>-11</a:t>
            </a:r>
            <a:r>
              <a:rPr lang="zh-CN" altLang="en-US" sz="2600" dirty="0">
                <a:solidFill>
                  <a:srgbClr val="000066"/>
                </a:solidFill>
                <a:ea typeface="黑体" pitchFamily="49" charset="-122"/>
              </a:rPr>
              <a:t> </a:t>
            </a:r>
            <a:r>
              <a:rPr lang="en-US" altLang="zh-CN" sz="2600" dirty="0">
                <a:solidFill>
                  <a:srgbClr val="000066"/>
                </a:solidFill>
                <a:ea typeface="黑体" pitchFamily="49" charset="-122"/>
              </a:rPr>
              <a:t>g · mL</a:t>
            </a:r>
            <a:r>
              <a:rPr lang="en-US" altLang="zh-CN" sz="2600" baseline="30000" dirty="0">
                <a:solidFill>
                  <a:srgbClr val="000066"/>
                </a:solidFill>
                <a:ea typeface="黑体" pitchFamily="49" charset="-122"/>
              </a:rPr>
              <a:t>-1</a:t>
            </a:r>
            <a:endParaRPr lang="en-US" altLang="zh-CN" sz="2600" dirty="0">
              <a:solidFill>
                <a:srgbClr val="000066"/>
              </a:solidFill>
              <a:ea typeface="黑体" pitchFamily="49" charset="-122"/>
            </a:endParaRPr>
          </a:p>
          <a:p>
            <a:pPr algn="just">
              <a:lnSpc>
                <a:spcPct val="140000"/>
              </a:lnSpc>
              <a:spcBef>
                <a:spcPct val="10000"/>
              </a:spcBef>
            </a:pPr>
            <a:r>
              <a:rPr lang="en-US" altLang="zh-CN" sz="2600" dirty="0">
                <a:solidFill>
                  <a:srgbClr val="000066"/>
                </a:solidFill>
                <a:ea typeface="黑体" pitchFamily="49" charset="-122"/>
              </a:rPr>
              <a:t> 20</a:t>
            </a:r>
            <a:r>
              <a:rPr lang="zh-CN" altLang="en-US" sz="2600" dirty="0">
                <a:solidFill>
                  <a:srgbClr val="000066"/>
                </a:solidFill>
                <a:ea typeface="黑体" pitchFamily="49" charset="-122"/>
              </a:rPr>
              <a:t>多种元素检出限优于</a:t>
            </a:r>
            <a:r>
              <a:rPr lang="en-US" altLang="zh-CN" sz="2600" dirty="0">
                <a:solidFill>
                  <a:srgbClr val="000066"/>
                </a:solidFill>
                <a:ea typeface="黑体" pitchFamily="49" charset="-122"/>
              </a:rPr>
              <a:t>AAS，</a:t>
            </a:r>
            <a:r>
              <a:rPr lang="zh-CN" altLang="en-US" sz="2600" dirty="0">
                <a:solidFill>
                  <a:srgbClr val="000066"/>
                </a:solidFill>
                <a:ea typeface="黑体" pitchFamily="49" charset="-122"/>
              </a:rPr>
              <a:t>易实现多元素同时测定。</a:t>
            </a:r>
          </a:p>
          <a:p>
            <a:pPr algn="just">
              <a:lnSpc>
                <a:spcPct val="140000"/>
              </a:lnSpc>
              <a:spcBef>
                <a:spcPct val="10000"/>
              </a:spcBef>
            </a:pPr>
            <a:r>
              <a:rPr lang="zh-CN" altLang="en-US" sz="2600" dirty="0">
                <a:solidFill>
                  <a:srgbClr val="C00000"/>
                </a:solidFill>
                <a:ea typeface="黑体" pitchFamily="49" charset="-122"/>
              </a:rPr>
              <a:t>不足之处：</a:t>
            </a:r>
          </a:p>
          <a:p>
            <a:pPr algn="just">
              <a:lnSpc>
                <a:spcPct val="140000"/>
              </a:lnSpc>
              <a:spcBef>
                <a:spcPct val="10000"/>
              </a:spcBef>
            </a:pPr>
            <a:r>
              <a:rPr lang="zh-CN" altLang="en-US" sz="2600" dirty="0">
                <a:solidFill>
                  <a:srgbClr val="000066"/>
                </a:solidFill>
                <a:ea typeface="黑体" pitchFamily="49" charset="-122"/>
              </a:rPr>
              <a:t>      存在荧光猝灭效应及散射光干扰等。</a:t>
            </a:r>
          </a:p>
          <a:p>
            <a:pPr algn="just">
              <a:lnSpc>
                <a:spcPct val="140000"/>
              </a:lnSpc>
              <a:spcBef>
                <a:spcPct val="10000"/>
              </a:spcBef>
            </a:pPr>
            <a:r>
              <a:rPr lang="zh-CN" altLang="en-US" sz="2600" dirty="0">
                <a:solidFill>
                  <a:srgbClr val="C00000"/>
                </a:solidFill>
                <a:ea typeface="黑体" pitchFamily="49" charset="-122"/>
              </a:rPr>
              <a:t>应用：</a:t>
            </a:r>
            <a:r>
              <a:rPr lang="zh-CN" altLang="en-US" sz="2600" dirty="0">
                <a:solidFill>
                  <a:srgbClr val="000066"/>
                </a:solidFill>
                <a:ea typeface="黑体" pitchFamily="49" charset="-122"/>
              </a:rPr>
              <a:t>食品卫生、生物试样及环境监测等方面。 </a:t>
            </a:r>
          </a:p>
        </p:txBody>
      </p:sp>
    </p:spTree>
    <p:extLst>
      <p:ext uri="{BB962C8B-B14F-4D97-AF65-F5344CB8AC3E}">
        <p14:creationId xmlns:p14="http://schemas.microsoft.com/office/powerpoint/2010/main" val="3398778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wipe(left)">
                                      <p:cBhvr>
                                        <p:cTn id="12" dur="5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animEffect transition="in" filter="wipe(left)">
                                      <p:cBhvr>
                                        <p:cTn id="17" dur="500"/>
                                        <p:tgtEl>
                                          <p:spTgt spid="4">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4">
                                            <p:txEl>
                                              <p:pRg st="2" end="2"/>
                                            </p:txEl>
                                          </p:spTgt>
                                        </p:tgtEl>
                                        <p:attrNameLst>
                                          <p:attrName>style.visibility</p:attrName>
                                        </p:attrNameLst>
                                      </p:cBhvr>
                                      <p:to>
                                        <p:strVal val="visible"/>
                                      </p:to>
                                    </p:set>
                                    <p:animEffect transition="in" filter="wipe(left)">
                                      <p:cBhvr>
                                        <p:cTn id="22" dur="500"/>
                                        <p:tgtEl>
                                          <p:spTgt spid="4">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4">
                                            <p:txEl>
                                              <p:pRg st="3" end="3"/>
                                            </p:txEl>
                                          </p:spTgt>
                                        </p:tgtEl>
                                        <p:attrNameLst>
                                          <p:attrName>style.visibility</p:attrName>
                                        </p:attrNameLst>
                                      </p:cBhvr>
                                      <p:to>
                                        <p:strVal val="visible"/>
                                      </p:to>
                                    </p:set>
                                    <p:animEffect transition="in" filter="wipe(left)">
                                      <p:cBhvr>
                                        <p:cTn id="27" dur="500"/>
                                        <p:tgtEl>
                                          <p:spTgt spid="4">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4">
                                            <p:txEl>
                                              <p:pRg st="4" end="4"/>
                                            </p:txEl>
                                          </p:spTgt>
                                        </p:tgtEl>
                                        <p:attrNameLst>
                                          <p:attrName>style.visibility</p:attrName>
                                        </p:attrNameLst>
                                      </p:cBhvr>
                                      <p:to>
                                        <p:strVal val="visible"/>
                                      </p:to>
                                    </p:set>
                                    <p:animEffect transition="in" filter="wipe(left)">
                                      <p:cBhvr>
                                        <p:cTn id="32" dur="500"/>
                                        <p:tgtEl>
                                          <p:spTgt spid="4">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4">
                                            <p:txEl>
                                              <p:pRg st="5" end="5"/>
                                            </p:txEl>
                                          </p:spTgt>
                                        </p:tgtEl>
                                        <p:attrNameLst>
                                          <p:attrName>style.visibility</p:attrName>
                                        </p:attrNameLst>
                                      </p:cBhvr>
                                      <p:to>
                                        <p:strVal val="visible"/>
                                      </p:to>
                                    </p:set>
                                    <p:animEffect transition="in" filter="wipe(left)">
                                      <p:cBhvr>
                                        <p:cTn id="37" dur="500"/>
                                        <p:tgtEl>
                                          <p:spTgt spid="4">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4">
                                            <p:txEl>
                                              <p:pRg st="6" end="6"/>
                                            </p:txEl>
                                          </p:spTgt>
                                        </p:tgtEl>
                                        <p:attrNameLst>
                                          <p:attrName>style.visibility</p:attrName>
                                        </p:attrNameLst>
                                      </p:cBhvr>
                                      <p:to>
                                        <p:strVal val="visible"/>
                                      </p:to>
                                    </p:set>
                                    <p:animEffect transition="in" filter="wipe(left)">
                                      <p:cBhvr>
                                        <p:cTn id="42"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utoUpdateAnimBg="0" advAuto="0"/>
      <p:bldP spid="4" grpId="0" build="p" autoUpdateAnimBg="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0" name="Rectangle 4"/>
          <p:cNvSpPr>
            <a:spLocks noChangeArrowheads="1"/>
          </p:cNvSpPr>
          <p:nvPr/>
        </p:nvSpPr>
        <p:spPr bwMode="auto">
          <a:xfrm>
            <a:off x="609600" y="457200"/>
            <a:ext cx="56388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nchor="b"/>
          <a:lstStyle/>
          <a:p>
            <a:r>
              <a:rPr kumimoji="1" lang="en-US" altLang="zh-CN" sz="3200" b="1" dirty="0" smtClean="0">
                <a:solidFill>
                  <a:srgbClr val="800000"/>
                </a:solidFill>
                <a:effectLst>
                  <a:outerShdw blurRad="38100" dist="38100" dir="2700000" algn="tl">
                    <a:srgbClr val="C0C0C0"/>
                  </a:outerShdw>
                </a:effectLst>
                <a:latin typeface="Arial" pitchFamily="34" charset="0"/>
                <a:ea typeface="黑体" pitchFamily="49" charset="-122"/>
              </a:rPr>
              <a:t>4.2.2 </a:t>
            </a:r>
            <a:r>
              <a:rPr kumimoji="1" lang="zh-CN" altLang="en-US" sz="3200" b="1" dirty="0" smtClean="0">
                <a:solidFill>
                  <a:srgbClr val="800000"/>
                </a:solidFill>
                <a:effectLst>
                  <a:outerShdw blurRad="38100" dist="38100" dir="2700000" algn="tl">
                    <a:srgbClr val="C0C0C0"/>
                  </a:outerShdw>
                </a:effectLst>
                <a:latin typeface="Arial" pitchFamily="34" charset="0"/>
                <a:ea typeface="黑体" pitchFamily="49" charset="-122"/>
              </a:rPr>
              <a:t>吸收</a:t>
            </a:r>
            <a:r>
              <a:rPr kumimoji="1" lang="zh-CN" altLang="en-US" sz="3200" b="1" dirty="0">
                <a:solidFill>
                  <a:srgbClr val="800000"/>
                </a:solidFill>
                <a:effectLst>
                  <a:outerShdw blurRad="38100" dist="38100" dir="2700000" algn="tl">
                    <a:srgbClr val="C0C0C0"/>
                  </a:outerShdw>
                </a:effectLst>
                <a:latin typeface="Arial" pitchFamily="34" charset="0"/>
                <a:ea typeface="黑体" pitchFamily="49" charset="-122"/>
              </a:rPr>
              <a:t>峰变宽原因：</a:t>
            </a:r>
          </a:p>
        </p:txBody>
      </p:sp>
      <p:sp>
        <p:nvSpPr>
          <p:cNvPr id="9221" name="Text Box 5"/>
          <p:cNvSpPr txBox="1">
            <a:spLocks noChangeArrowheads="1"/>
          </p:cNvSpPr>
          <p:nvPr/>
        </p:nvSpPr>
        <p:spPr bwMode="auto">
          <a:xfrm>
            <a:off x="609600" y="1066800"/>
            <a:ext cx="8229600" cy="35517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nSpc>
                <a:spcPct val="140000"/>
              </a:lnSpc>
              <a:spcBef>
                <a:spcPct val="50000"/>
              </a:spcBef>
              <a:buClr>
                <a:srgbClr val="FF33CC"/>
              </a:buClr>
              <a:buFont typeface="Symbol" pitchFamily="18" charset="2"/>
              <a:buNone/>
            </a:pPr>
            <a:r>
              <a:rPr kumimoji="1" lang="zh-CN" altLang="en-US" sz="2800" b="1" dirty="0" smtClean="0">
                <a:solidFill>
                  <a:srgbClr val="003300"/>
                </a:solidFill>
                <a:effectLst>
                  <a:outerShdw blurRad="38100" dist="38100" dir="2700000" algn="tl">
                    <a:srgbClr val="C0C0C0"/>
                  </a:outerShdw>
                </a:effectLst>
                <a:latin typeface="Times New Roman" pitchFamily="18" charset="0"/>
                <a:ea typeface="黑体" pitchFamily="49" charset="-122"/>
              </a:rPr>
              <a:t>（</a:t>
            </a:r>
            <a:r>
              <a:rPr kumimoji="1" lang="en-US" altLang="zh-CN" sz="2800" b="1" dirty="0">
                <a:solidFill>
                  <a:srgbClr val="003300"/>
                </a:solidFill>
                <a:effectLst>
                  <a:outerShdw blurRad="38100" dist="38100" dir="2700000" algn="tl">
                    <a:srgbClr val="C0C0C0"/>
                  </a:outerShdw>
                </a:effectLst>
                <a:latin typeface="Times New Roman" pitchFamily="18" charset="0"/>
                <a:ea typeface="黑体" pitchFamily="49" charset="-122"/>
              </a:rPr>
              <a:t>1</a:t>
            </a:r>
            <a:r>
              <a:rPr kumimoji="1" lang="zh-CN" altLang="en-US" sz="2800" b="1" dirty="0">
                <a:solidFill>
                  <a:srgbClr val="003300"/>
                </a:solidFill>
                <a:effectLst>
                  <a:outerShdw blurRad="38100" dist="38100" dir="2700000" algn="tl">
                    <a:srgbClr val="C0C0C0"/>
                  </a:outerShdw>
                </a:effectLst>
                <a:latin typeface="Times New Roman" pitchFamily="18" charset="0"/>
                <a:ea typeface="黑体" pitchFamily="49" charset="-122"/>
              </a:rPr>
              <a:t>）自然宽度</a:t>
            </a:r>
          </a:p>
          <a:p>
            <a:pPr>
              <a:lnSpc>
                <a:spcPct val="140000"/>
              </a:lnSpc>
              <a:spcBef>
                <a:spcPct val="50000"/>
              </a:spcBef>
              <a:buClr>
                <a:srgbClr val="FF33CC"/>
              </a:buClr>
              <a:buFont typeface="Symbol" pitchFamily="18" charset="2"/>
              <a:buNone/>
            </a:pPr>
            <a:r>
              <a:rPr kumimoji="1" lang="zh-CN" altLang="en-US" sz="2400" dirty="0">
                <a:latin typeface="仿宋_GB2312" pitchFamily="49" charset="-122"/>
                <a:ea typeface="仿宋_GB2312" pitchFamily="49" charset="-122"/>
              </a:rPr>
              <a:t>  </a:t>
            </a:r>
            <a:r>
              <a:rPr kumimoji="1" lang="zh-CN" altLang="en-US" sz="2400" dirty="0" smtClean="0">
                <a:latin typeface="仿宋_GB2312" pitchFamily="49" charset="-122"/>
                <a:ea typeface="仿宋_GB2312" pitchFamily="49" charset="-122"/>
              </a:rPr>
              <a:t>  </a:t>
            </a:r>
            <a:r>
              <a:rPr kumimoji="1" lang="zh-CN" altLang="en-US" sz="2400" b="1" dirty="0" smtClean="0">
                <a:solidFill>
                  <a:srgbClr val="000099"/>
                </a:solidFill>
                <a:effectLst>
                  <a:outerShdw blurRad="38100" dist="38100" dir="2700000" algn="tl">
                    <a:srgbClr val="C0C0C0"/>
                  </a:outerShdw>
                </a:effectLst>
                <a:latin typeface="Arial" pitchFamily="34" charset="0"/>
                <a:ea typeface="黑体" pitchFamily="49" charset="-122"/>
              </a:rPr>
              <a:t>照射</a:t>
            </a:r>
            <a:r>
              <a:rPr kumimoji="1" lang="zh-CN" altLang="en-US" sz="2400" b="1" dirty="0">
                <a:solidFill>
                  <a:srgbClr val="000099"/>
                </a:solidFill>
                <a:effectLst>
                  <a:outerShdw blurRad="38100" dist="38100" dir="2700000" algn="tl">
                    <a:srgbClr val="C0C0C0"/>
                  </a:outerShdw>
                </a:effectLst>
                <a:latin typeface="Arial" pitchFamily="34" charset="0"/>
                <a:ea typeface="黑体" pitchFamily="49" charset="-122"/>
              </a:rPr>
              <a:t>光具有一定的宽度。自然宽度与激发态原子的平均寿命有关，平均寿命愈长，谱线宽度愈窄。 </a:t>
            </a:r>
          </a:p>
          <a:p>
            <a:pPr algn="just" eaLnBrk="0" hangingPunct="0">
              <a:lnSpc>
                <a:spcPct val="140000"/>
              </a:lnSpc>
              <a:buClr>
                <a:srgbClr val="FF33CC"/>
              </a:buClr>
              <a:buFont typeface="Symbol" pitchFamily="18" charset="2"/>
              <a:buNone/>
            </a:pPr>
            <a:r>
              <a:rPr kumimoji="1" lang="zh-CN" altLang="en-US" sz="2800" b="1" dirty="0" smtClean="0">
                <a:solidFill>
                  <a:srgbClr val="003300"/>
                </a:solidFill>
                <a:effectLst>
                  <a:outerShdw blurRad="38100" dist="38100" dir="2700000" algn="tl">
                    <a:srgbClr val="C0C0C0"/>
                  </a:outerShdw>
                </a:effectLst>
                <a:latin typeface="Times New Roman" pitchFamily="18" charset="0"/>
                <a:ea typeface="黑体" pitchFamily="49" charset="-122"/>
              </a:rPr>
              <a:t>（</a:t>
            </a:r>
            <a:r>
              <a:rPr kumimoji="1" lang="en-US" altLang="zh-CN" sz="2800" b="1" dirty="0">
                <a:solidFill>
                  <a:srgbClr val="003300"/>
                </a:solidFill>
                <a:effectLst>
                  <a:outerShdw blurRad="38100" dist="38100" dir="2700000" algn="tl">
                    <a:srgbClr val="C0C0C0"/>
                  </a:outerShdw>
                </a:effectLst>
                <a:latin typeface="Times New Roman" pitchFamily="18" charset="0"/>
                <a:ea typeface="黑体" pitchFamily="49" charset="-122"/>
              </a:rPr>
              <a:t>2</a:t>
            </a:r>
            <a:r>
              <a:rPr kumimoji="1" lang="zh-CN" altLang="en-US" sz="2800" b="1" dirty="0">
                <a:solidFill>
                  <a:srgbClr val="003300"/>
                </a:solidFill>
                <a:effectLst>
                  <a:outerShdw blurRad="38100" dist="38100" dir="2700000" algn="tl">
                    <a:srgbClr val="C0C0C0"/>
                  </a:outerShdw>
                </a:effectLst>
                <a:latin typeface="Times New Roman" pitchFamily="18" charset="0"/>
                <a:ea typeface="黑体" pitchFamily="49" charset="-122"/>
              </a:rPr>
              <a:t>）温度变宽（多普勒变宽） </a:t>
            </a:r>
            <a:r>
              <a:rPr kumimoji="1" lang="en-US" altLang="zh-CN" sz="2400" dirty="0">
                <a:latin typeface="仿宋_GB2312" pitchFamily="49" charset="-122"/>
                <a:ea typeface="仿宋_GB2312" pitchFamily="49" charset="-122"/>
              </a:rPr>
              <a:t>Δ</a:t>
            </a:r>
            <a:r>
              <a:rPr kumimoji="1" lang="en-US" altLang="zh-CN" sz="2400" i="1" dirty="0">
                <a:latin typeface="仿宋_GB2312" pitchFamily="49" charset="-122"/>
                <a:ea typeface="仿宋_GB2312" pitchFamily="49" charset="-122"/>
              </a:rPr>
              <a:t>V</a:t>
            </a:r>
            <a:r>
              <a:rPr kumimoji="1" lang="en-US" altLang="zh-CN" sz="2400" baseline="-25000" dirty="0">
                <a:latin typeface="仿宋_GB2312" pitchFamily="49" charset="-122"/>
                <a:ea typeface="仿宋_GB2312" pitchFamily="49" charset="-122"/>
              </a:rPr>
              <a:t>D</a:t>
            </a:r>
            <a:endParaRPr kumimoji="1" lang="en-US" altLang="zh-CN" sz="2400" dirty="0">
              <a:latin typeface="仿宋_GB2312" pitchFamily="49" charset="-122"/>
              <a:ea typeface="仿宋_GB2312" pitchFamily="49" charset="-122"/>
            </a:endParaRPr>
          </a:p>
          <a:p>
            <a:pPr algn="just" eaLnBrk="0" hangingPunct="0">
              <a:lnSpc>
                <a:spcPct val="140000"/>
              </a:lnSpc>
            </a:pPr>
            <a:r>
              <a:rPr kumimoji="1" lang="zh-CN" altLang="en-US" sz="2400" b="1" dirty="0" smtClean="0">
                <a:solidFill>
                  <a:srgbClr val="000099"/>
                </a:solidFill>
                <a:effectLst>
                  <a:outerShdw blurRad="38100" dist="38100" dir="2700000" algn="tl">
                    <a:srgbClr val="C0C0C0"/>
                  </a:outerShdw>
                </a:effectLst>
                <a:latin typeface="Arial" pitchFamily="34" charset="0"/>
                <a:ea typeface="黑体" pitchFamily="49" charset="-122"/>
              </a:rPr>
              <a:t>       由于</a:t>
            </a:r>
            <a:r>
              <a:rPr kumimoji="1" lang="zh-CN" altLang="en-US" sz="2400" b="1" dirty="0">
                <a:solidFill>
                  <a:srgbClr val="000099"/>
                </a:solidFill>
                <a:effectLst>
                  <a:outerShdw blurRad="38100" dist="38100" dir="2700000" algn="tl">
                    <a:srgbClr val="C0C0C0"/>
                  </a:outerShdw>
                </a:effectLst>
                <a:latin typeface="Arial" pitchFamily="34" charset="0"/>
                <a:ea typeface="黑体" pitchFamily="49" charset="-122"/>
              </a:rPr>
              <a:t>原子的无规则热运动产生的，称为热变宽，或称多普勒变宽。</a:t>
            </a:r>
          </a:p>
        </p:txBody>
      </p:sp>
      <p:graphicFrame>
        <p:nvGraphicFramePr>
          <p:cNvPr id="9222" name="Object 6"/>
          <p:cNvGraphicFramePr>
            <a:graphicFrameLocks noChangeAspect="1"/>
          </p:cNvGraphicFramePr>
          <p:nvPr/>
        </p:nvGraphicFramePr>
        <p:xfrm>
          <a:off x="2667000" y="4419600"/>
          <a:ext cx="3478213" cy="898525"/>
        </p:xfrm>
        <a:graphic>
          <a:graphicData uri="http://schemas.openxmlformats.org/presentationml/2006/ole">
            <mc:AlternateContent xmlns:mc="http://schemas.openxmlformats.org/markup-compatibility/2006">
              <mc:Choice xmlns:v="urn:schemas-microsoft-com:vml" Requires="v">
                <p:oleObj spid="_x0000_s9282" name="公式" r:id="rId3" imgW="1714320" imgH="444240" progId="Equation.3">
                  <p:embed/>
                </p:oleObj>
              </mc:Choice>
              <mc:Fallback>
                <p:oleObj name="公式" r:id="rId3" imgW="1714320" imgH="444240" progId="Equation.3">
                  <p:embed/>
                  <p:pic>
                    <p:nvPicPr>
                      <p:cNvPr id="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7000" y="4419600"/>
                        <a:ext cx="3478213" cy="898525"/>
                      </a:xfrm>
                      <a:prstGeom prst="rect">
                        <a:avLst/>
                      </a:prstGeom>
                      <a:noFill/>
                      <a:ln>
                        <a:noFill/>
                      </a:ln>
                      <a:effectLst/>
                      <a:extLst>
                        <a:ext uri="{909E8E84-426E-40DD-AFC4-6F175D3DCCD1}">
                          <a14:hiddenFill xmlns:a14="http://schemas.microsoft.com/office/drawing/2010/main">
                            <a:solidFill>
                              <a:srgbClr val="CCECFF"/>
                            </a:solidFill>
                          </a14:hiddenFill>
                        </a:ext>
                        <a:ext uri="{91240B29-F687-4F45-9708-019B960494DF}">
                          <a14:hiddenLine xmlns:a14="http://schemas.microsoft.com/office/drawing/2010/main" w="9525">
                            <a:solidFill>
                              <a:srgbClr val="FF33CC"/>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224" name="Text Box 8"/>
          <p:cNvSpPr txBox="1">
            <a:spLocks noChangeArrowheads="1"/>
          </p:cNvSpPr>
          <p:nvPr/>
        </p:nvSpPr>
        <p:spPr bwMode="auto">
          <a:xfrm>
            <a:off x="1260909" y="5715000"/>
            <a:ext cx="757829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kumimoji="1" lang="en-US" altLang="zh-CN" sz="2400" b="1" dirty="0">
                <a:solidFill>
                  <a:srgbClr val="FF0000"/>
                </a:solidFill>
                <a:latin typeface="黑体" pitchFamily="49" charset="-122"/>
                <a:ea typeface="黑体" pitchFamily="49" charset="-122"/>
              </a:rPr>
              <a:t>M</a:t>
            </a:r>
            <a:r>
              <a:rPr kumimoji="1" lang="zh-CN" altLang="en-US" sz="2400" b="1" dirty="0">
                <a:solidFill>
                  <a:srgbClr val="FF0000"/>
                </a:solidFill>
                <a:latin typeface="黑体" pitchFamily="49" charset="-122"/>
                <a:ea typeface="黑体" pitchFamily="49" charset="-122"/>
              </a:rPr>
              <a:t>为吸光质点的相对原子质量，</a:t>
            </a:r>
            <a:r>
              <a:rPr kumimoji="1" lang="en-US" altLang="zh-CN" sz="2400" b="1" dirty="0">
                <a:solidFill>
                  <a:srgbClr val="FF0000"/>
                </a:solidFill>
                <a:latin typeface="黑体" pitchFamily="49" charset="-122"/>
                <a:ea typeface="黑体" pitchFamily="49" charset="-122"/>
              </a:rPr>
              <a:t>T</a:t>
            </a:r>
            <a:r>
              <a:rPr kumimoji="1" lang="zh-CN" altLang="en-US" sz="2400" b="1" dirty="0">
                <a:solidFill>
                  <a:srgbClr val="FF0000"/>
                </a:solidFill>
                <a:latin typeface="黑体" pitchFamily="49" charset="-122"/>
                <a:ea typeface="黑体" pitchFamily="49" charset="-122"/>
              </a:rPr>
              <a:t>为</a:t>
            </a:r>
            <a:r>
              <a:rPr kumimoji="1" lang="zh-CN" altLang="en-US" sz="2400" b="1" dirty="0" smtClean="0">
                <a:solidFill>
                  <a:srgbClr val="FF0000"/>
                </a:solidFill>
                <a:latin typeface="黑体" pitchFamily="49" charset="-122"/>
                <a:ea typeface="黑体" pitchFamily="49" charset="-122"/>
              </a:rPr>
              <a:t>热力学温度</a:t>
            </a:r>
            <a:endParaRPr kumimoji="1" lang="zh-CN" altLang="en-US" sz="2400" b="1" dirty="0">
              <a:solidFill>
                <a:srgbClr val="FF0000"/>
              </a:solidFill>
              <a:latin typeface="黑体" pitchFamily="49" charset="-122"/>
              <a:ea typeface="黑体" pitchFamily="49" charset="-122"/>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4" name="Rectangle 4"/>
          <p:cNvSpPr>
            <a:spLocks noChangeArrowheads="1"/>
          </p:cNvSpPr>
          <p:nvPr/>
        </p:nvSpPr>
        <p:spPr bwMode="auto">
          <a:xfrm>
            <a:off x="304800" y="381000"/>
            <a:ext cx="7772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nchor="b"/>
          <a:lstStyle/>
          <a:p>
            <a:pPr algn="ctr"/>
            <a:endParaRPr lang="zh-CN" altLang="zh-CN" sz="2400" b="1" baseline="-25000" dirty="0">
              <a:latin typeface="Times New Roman" pitchFamily="18" charset="0"/>
              <a:ea typeface="仿宋_GB2312" pitchFamily="49" charset="-122"/>
            </a:endParaRPr>
          </a:p>
        </p:txBody>
      </p:sp>
      <p:sp>
        <p:nvSpPr>
          <p:cNvPr id="10245" name="Text Box 5"/>
          <p:cNvSpPr txBox="1">
            <a:spLocks noChangeArrowheads="1"/>
          </p:cNvSpPr>
          <p:nvPr/>
        </p:nvSpPr>
        <p:spPr bwMode="auto">
          <a:xfrm>
            <a:off x="533400" y="1066800"/>
            <a:ext cx="8153400" cy="49736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just" eaLnBrk="0" hangingPunct="0">
              <a:lnSpc>
                <a:spcPct val="120000"/>
              </a:lnSpc>
              <a:buClr>
                <a:srgbClr val="FF33CC"/>
              </a:buClr>
            </a:pPr>
            <a:r>
              <a:rPr kumimoji="1" lang="zh-CN" altLang="en-US" sz="2800" b="1" dirty="0">
                <a:solidFill>
                  <a:srgbClr val="003300"/>
                </a:solidFill>
                <a:effectLst>
                  <a:outerShdw blurRad="38100" dist="38100" dir="2700000" algn="tl">
                    <a:srgbClr val="C0C0C0"/>
                  </a:outerShdw>
                </a:effectLst>
                <a:latin typeface="Times New Roman" pitchFamily="18" charset="0"/>
                <a:ea typeface="黑体" pitchFamily="49" charset="-122"/>
              </a:rPr>
              <a:t>（</a:t>
            </a:r>
            <a:r>
              <a:rPr kumimoji="1" lang="en-US" altLang="zh-CN" sz="2800" b="1" dirty="0">
                <a:solidFill>
                  <a:srgbClr val="003300"/>
                </a:solidFill>
                <a:effectLst>
                  <a:outerShdw blurRad="38100" dist="38100" dir="2700000" algn="tl">
                    <a:srgbClr val="C0C0C0"/>
                  </a:outerShdw>
                </a:effectLst>
                <a:latin typeface="Times New Roman" pitchFamily="18" charset="0"/>
                <a:ea typeface="黑体" pitchFamily="49" charset="-122"/>
              </a:rPr>
              <a:t>3</a:t>
            </a:r>
            <a:r>
              <a:rPr kumimoji="1" lang="zh-CN" altLang="en-US" sz="2800" b="1" dirty="0">
                <a:solidFill>
                  <a:srgbClr val="003300"/>
                </a:solidFill>
                <a:effectLst>
                  <a:outerShdw blurRad="38100" dist="38100" dir="2700000" algn="tl">
                    <a:srgbClr val="C0C0C0"/>
                  </a:outerShdw>
                </a:effectLst>
                <a:latin typeface="Times New Roman" pitchFamily="18" charset="0"/>
                <a:ea typeface="黑体" pitchFamily="49" charset="-122"/>
              </a:rPr>
              <a:t>）压力变宽（劳伦兹变宽，赫鲁兹马克变宽）</a:t>
            </a:r>
            <a:endParaRPr kumimoji="1" lang="zh-CN" altLang="zh-CN" sz="2800" b="1" dirty="0">
              <a:solidFill>
                <a:srgbClr val="003300"/>
              </a:solidFill>
              <a:effectLst>
                <a:outerShdw blurRad="38100" dist="38100" dir="2700000" algn="tl">
                  <a:srgbClr val="C0C0C0"/>
                </a:outerShdw>
              </a:effectLst>
              <a:latin typeface="Times New Roman" pitchFamily="18" charset="0"/>
              <a:ea typeface="黑体" pitchFamily="49" charset="-122"/>
            </a:endParaRPr>
          </a:p>
          <a:p>
            <a:pPr algn="just" eaLnBrk="0" hangingPunct="0">
              <a:lnSpc>
                <a:spcPct val="120000"/>
              </a:lnSpc>
              <a:buClr>
                <a:srgbClr val="FF33CC"/>
              </a:buClr>
              <a:buFont typeface="Symbol" pitchFamily="18" charset="2"/>
              <a:buNone/>
            </a:pPr>
            <a:r>
              <a:rPr kumimoji="1" lang="zh-CN" altLang="en-US" sz="2400" b="1" dirty="0" smtClean="0">
                <a:solidFill>
                  <a:srgbClr val="000099"/>
                </a:solidFill>
                <a:effectLst>
                  <a:outerShdw blurRad="38100" dist="38100" dir="2700000" algn="tl">
                    <a:srgbClr val="C0C0C0"/>
                  </a:outerShdw>
                </a:effectLst>
                <a:latin typeface="Arial" pitchFamily="34" charset="0"/>
                <a:ea typeface="黑体" pitchFamily="49" charset="-122"/>
              </a:rPr>
              <a:t>       由于</a:t>
            </a:r>
            <a:r>
              <a:rPr kumimoji="1" lang="zh-CN" altLang="en-US" sz="2400" b="1" dirty="0">
                <a:solidFill>
                  <a:srgbClr val="000099"/>
                </a:solidFill>
                <a:effectLst>
                  <a:outerShdw blurRad="38100" dist="38100" dir="2700000" algn="tl">
                    <a:srgbClr val="C0C0C0"/>
                  </a:outerShdw>
                </a:effectLst>
                <a:latin typeface="Arial" pitchFamily="34" charset="0"/>
                <a:ea typeface="黑体" pitchFamily="49" charset="-122"/>
              </a:rPr>
              <a:t>原子相互碰撞使能量发生稍微变化。 </a:t>
            </a:r>
          </a:p>
          <a:p>
            <a:pPr algn="just" eaLnBrk="0" hangingPunct="0">
              <a:lnSpc>
                <a:spcPct val="120000"/>
              </a:lnSpc>
            </a:pPr>
            <a:r>
              <a:rPr kumimoji="1" lang="zh-CN" altLang="en-US" sz="2400" dirty="0">
                <a:solidFill>
                  <a:schemeClr val="folHlink"/>
                </a:solidFill>
                <a:latin typeface="仿宋_GB2312" pitchFamily="49" charset="-122"/>
                <a:ea typeface="仿宋_GB2312" pitchFamily="49" charset="-122"/>
              </a:rPr>
              <a:t>  </a:t>
            </a:r>
            <a:r>
              <a:rPr kumimoji="1" lang="zh-CN" altLang="en-US" sz="2400" dirty="0" smtClean="0">
                <a:solidFill>
                  <a:schemeClr val="folHlink"/>
                </a:solidFill>
                <a:latin typeface="仿宋_GB2312" pitchFamily="49" charset="-122"/>
                <a:ea typeface="仿宋_GB2312" pitchFamily="49" charset="-122"/>
              </a:rPr>
              <a:t>  </a:t>
            </a:r>
            <a:r>
              <a:rPr kumimoji="1" lang="zh-CN" altLang="en-US" sz="2400" b="1" dirty="0" smtClean="0">
                <a:solidFill>
                  <a:srgbClr val="FF0000"/>
                </a:solidFill>
                <a:latin typeface="黑体" pitchFamily="49" charset="-122"/>
                <a:ea typeface="黑体" pitchFamily="49" charset="-122"/>
              </a:rPr>
              <a:t>劳</a:t>
            </a:r>
            <a:r>
              <a:rPr kumimoji="1" lang="zh-CN" altLang="en-US" sz="2400" b="1" dirty="0">
                <a:solidFill>
                  <a:srgbClr val="FF0000"/>
                </a:solidFill>
                <a:latin typeface="黑体" pitchFamily="49" charset="-122"/>
                <a:ea typeface="黑体" pitchFamily="49" charset="-122"/>
              </a:rPr>
              <a:t>伦兹（</a:t>
            </a:r>
            <a:r>
              <a:rPr kumimoji="1" lang="en-US" altLang="zh-CN" sz="2400" b="1" dirty="0">
                <a:solidFill>
                  <a:srgbClr val="FF0000"/>
                </a:solidFill>
                <a:latin typeface="黑体" pitchFamily="49" charset="-122"/>
                <a:ea typeface="黑体" pitchFamily="49" charset="-122"/>
              </a:rPr>
              <a:t>Lorentz</a:t>
            </a:r>
            <a:r>
              <a:rPr kumimoji="1" lang="zh-CN" altLang="en-US" sz="2400" b="1" dirty="0">
                <a:solidFill>
                  <a:srgbClr val="FF0000"/>
                </a:solidFill>
                <a:latin typeface="黑体" pitchFamily="49" charset="-122"/>
                <a:ea typeface="黑体" pitchFamily="49" charset="-122"/>
              </a:rPr>
              <a:t>）变宽</a:t>
            </a:r>
            <a:r>
              <a:rPr kumimoji="1" lang="zh-CN" altLang="zh-CN" sz="2400" b="1" dirty="0">
                <a:solidFill>
                  <a:srgbClr val="FF0000"/>
                </a:solidFill>
                <a:latin typeface="黑体" pitchFamily="49" charset="-122"/>
                <a:ea typeface="黑体" pitchFamily="49" charset="-122"/>
              </a:rPr>
              <a:t>：</a:t>
            </a:r>
          </a:p>
          <a:p>
            <a:pPr algn="just" eaLnBrk="0" hangingPunct="0">
              <a:lnSpc>
                <a:spcPct val="120000"/>
              </a:lnSpc>
            </a:pPr>
            <a:r>
              <a:rPr kumimoji="1" lang="zh-CN" altLang="en-US" sz="2400" dirty="0">
                <a:solidFill>
                  <a:schemeClr val="folHlink"/>
                </a:solidFill>
                <a:latin typeface="Times New Roman" pitchFamily="18" charset="0"/>
                <a:ea typeface="仿宋_GB2312" pitchFamily="49" charset="-122"/>
              </a:rPr>
              <a:t>   </a:t>
            </a:r>
            <a:r>
              <a:rPr kumimoji="1" lang="zh-CN" altLang="en-US" sz="2400" dirty="0" smtClean="0">
                <a:solidFill>
                  <a:schemeClr val="folHlink"/>
                </a:solidFill>
                <a:latin typeface="Times New Roman" pitchFamily="18" charset="0"/>
                <a:ea typeface="仿宋_GB2312" pitchFamily="49" charset="-122"/>
              </a:rPr>
              <a:t>    </a:t>
            </a:r>
            <a:r>
              <a:rPr kumimoji="1" lang="zh-CN" altLang="en-US" sz="2400" b="1" dirty="0">
                <a:solidFill>
                  <a:srgbClr val="000099"/>
                </a:solidFill>
                <a:effectLst>
                  <a:outerShdw blurRad="38100" dist="38100" dir="2700000" algn="tl">
                    <a:srgbClr val="C0C0C0"/>
                  </a:outerShdw>
                </a:effectLst>
                <a:latin typeface="Arial" pitchFamily="34" charset="0"/>
                <a:ea typeface="黑体" pitchFamily="49" charset="-122"/>
              </a:rPr>
              <a:t>待测原子和其他原子碰撞。</a:t>
            </a:r>
          </a:p>
          <a:p>
            <a:pPr algn="just" eaLnBrk="0" hangingPunct="0">
              <a:lnSpc>
                <a:spcPct val="120000"/>
              </a:lnSpc>
            </a:pPr>
            <a:r>
              <a:rPr kumimoji="1" lang="zh-CN" altLang="en-US" sz="2400" dirty="0">
                <a:solidFill>
                  <a:schemeClr val="folHlink"/>
                </a:solidFill>
                <a:latin typeface="Times New Roman" pitchFamily="18" charset="0"/>
                <a:ea typeface="仿宋_GB2312" pitchFamily="49" charset="-122"/>
              </a:rPr>
              <a:t>   </a:t>
            </a:r>
            <a:r>
              <a:rPr kumimoji="1" lang="zh-CN" altLang="en-US" sz="2400" dirty="0" smtClean="0">
                <a:solidFill>
                  <a:schemeClr val="folHlink"/>
                </a:solidFill>
                <a:latin typeface="Times New Roman" pitchFamily="18" charset="0"/>
                <a:ea typeface="仿宋_GB2312" pitchFamily="49" charset="-122"/>
              </a:rPr>
              <a:t>    </a:t>
            </a:r>
            <a:r>
              <a:rPr kumimoji="1" lang="zh-CN" altLang="en-US" sz="2400" b="1" dirty="0">
                <a:solidFill>
                  <a:srgbClr val="FF0000"/>
                </a:solidFill>
                <a:latin typeface="黑体" pitchFamily="49" charset="-122"/>
                <a:ea typeface="黑体" pitchFamily="49" charset="-122"/>
              </a:rPr>
              <a:t>赫鲁兹马克（</a:t>
            </a:r>
            <a:r>
              <a:rPr kumimoji="1" lang="en-US" altLang="zh-CN" sz="2400" b="1" dirty="0" err="1">
                <a:solidFill>
                  <a:srgbClr val="FF0000"/>
                </a:solidFill>
                <a:latin typeface="黑体" pitchFamily="49" charset="-122"/>
                <a:ea typeface="黑体" pitchFamily="49" charset="-122"/>
              </a:rPr>
              <a:t>Holtsmark</a:t>
            </a:r>
            <a:r>
              <a:rPr kumimoji="1" lang="zh-CN" altLang="en-US" sz="2400" b="1" dirty="0">
                <a:solidFill>
                  <a:srgbClr val="FF0000"/>
                </a:solidFill>
                <a:latin typeface="黑体" pitchFamily="49" charset="-122"/>
                <a:ea typeface="黑体" pitchFamily="49" charset="-122"/>
              </a:rPr>
              <a:t>）变宽（共振变宽）：</a:t>
            </a:r>
          </a:p>
          <a:p>
            <a:pPr algn="just" eaLnBrk="0" hangingPunct="0">
              <a:lnSpc>
                <a:spcPct val="120000"/>
              </a:lnSpc>
            </a:pPr>
            <a:r>
              <a:rPr kumimoji="1" lang="zh-CN" altLang="en-US" sz="2400" dirty="0">
                <a:solidFill>
                  <a:schemeClr val="folHlink"/>
                </a:solidFill>
                <a:latin typeface="Times New Roman" pitchFamily="18" charset="0"/>
                <a:ea typeface="仿宋_GB2312" pitchFamily="49" charset="-122"/>
              </a:rPr>
              <a:t>   </a:t>
            </a:r>
            <a:r>
              <a:rPr kumimoji="1" lang="zh-CN" altLang="en-US" sz="2400" dirty="0" smtClean="0">
                <a:solidFill>
                  <a:schemeClr val="folHlink"/>
                </a:solidFill>
                <a:latin typeface="Times New Roman" pitchFamily="18" charset="0"/>
                <a:ea typeface="仿宋_GB2312" pitchFamily="49" charset="-122"/>
              </a:rPr>
              <a:t>    </a:t>
            </a:r>
            <a:r>
              <a:rPr kumimoji="1" lang="zh-CN" altLang="en-US" sz="2400" b="1" dirty="0" smtClean="0">
                <a:solidFill>
                  <a:srgbClr val="000099"/>
                </a:solidFill>
                <a:effectLst>
                  <a:outerShdw blurRad="38100" dist="38100" dir="2700000" algn="tl">
                    <a:srgbClr val="C0C0C0"/>
                  </a:outerShdw>
                </a:effectLst>
                <a:latin typeface="Arial" pitchFamily="34" charset="0"/>
                <a:ea typeface="黑体" pitchFamily="49" charset="-122"/>
              </a:rPr>
              <a:t>同种</a:t>
            </a:r>
            <a:r>
              <a:rPr kumimoji="1" lang="zh-CN" altLang="en-US" sz="2400" b="1" dirty="0">
                <a:solidFill>
                  <a:srgbClr val="000099"/>
                </a:solidFill>
                <a:effectLst>
                  <a:outerShdw blurRad="38100" dist="38100" dir="2700000" algn="tl">
                    <a:srgbClr val="C0C0C0"/>
                  </a:outerShdw>
                </a:effectLst>
                <a:latin typeface="Arial" pitchFamily="34" charset="0"/>
                <a:ea typeface="黑体" pitchFamily="49" charset="-122"/>
              </a:rPr>
              <a:t>原子碰撞。浓度高时起作用，在原子吸收中可忽略</a:t>
            </a:r>
          </a:p>
          <a:p>
            <a:pPr eaLnBrk="0" hangingPunct="0">
              <a:lnSpc>
                <a:spcPct val="140000"/>
              </a:lnSpc>
              <a:spcBef>
                <a:spcPct val="50000"/>
              </a:spcBef>
              <a:buClr>
                <a:srgbClr val="FF33CC"/>
              </a:buClr>
            </a:pPr>
            <a:r>
              <a:rPr kumimoji="1" lang="zh-CN" altLang="en-US" sz="2800" b="1" dirty="0" smtClean="0">
                <a:solidFill>
                  <a:srgbClr val="003300"/>
                </a:solidFill>
                <a:effectLst>
                  <a:outerShdw blurRad="38100" dist="38100" dir="2700000" algn="tl">
                    <a:srgbClr val="C0C0C0"/>
                  </a:outerShdw>
                </a:effectLst>
                <a:latin typeface="Times New Roman" pitchFamily="18" charset="0"/>
                <a:ea typeface="黑体" pitchFamily="49" charset="-122"/>
              </a:rPr>
              <a:t> （</a:t>
            </a:r>
            <a:r>
              <a:rPr kumimoji="1" lang="en-US" altLang="zh-CN" sz="2800" b="1" dirty="0">
                <a:solidFill>
                  <a:srgbClr val="003300"/>
                </a:solidFill>
                <a:effectLst>
                  <a:outerShdw blurRad="38100" dist="38100" dir="2700000" algn="tl">
                    <a:srgbClr val="C0C0C0"/>
                  </a:outerShdw>
                </a:effectLst>
                <a:latin typeface="Times New Roman" pitchFamily="18" charset="0"/>
                <a:ea typeface="黑体" pitchFamily="49" charset="-122"/>
              </a:rPr>
              <a:t>4</a:t>
            </a:r>
            <a:r>
              <a:rPr kumimoji="1" lang="zh-CN" altLang="en-US" sz="2800" b="1" dirty="0">
                <a:solidFill>
                  <a:srgbClr val="003300"/>
                </a:solidFill>
                <a:effectLst>
                  <a:outerShdw blurRad="38100" dist="38100" dir="2700000" algn="tl">
                    <a:srgbClr val="C0C0C0"/>
                  </a:outerShdw>
                </a:effectLst>
                <a:latin typeface="Times New Roman" pitchFamily="18" charset="0"/>
                <a:ea typeface="黑体" pitchFamily="49" charset="-122"/>
              </a:rPr>
              <a:t>）场致变宽 </a:t>
            </a:r>
          </a:p>
          <a:p>
            <a:pPr algn="just" eaLnBrk="0" hangingPunct="0">
              <a:lnSpc>
                <a:spcPct val="120000"/>
              </a:lnSpc>
            </a:pPr>
            <a:r>
              <a:rPr kumimoji="1" lang="zh-CN" altLang="en-US" sz="2400" b="1" dirty="0">
                <a:latin typeface="Times New Roman" pitchFamily="18" charset="0"/>
                <a:ea typeface="仿宋_GB2312" pitchFamily="49" charset="-122"/>
              </a:rPr>
              <a:t>     </a:t>
            </a:r>
            <a:r>
              <a:rPr kumimoji="1" lang="zh-CN" altLang="en-US" sz="2400" b="1" dirty="0" smtClean="0">
                <a:latin typeface="Times New Roman" pitchFamily="18" charset="0"/>
                <a:ea typeface="仿宋_GB2312" pitchFamily="49" charset="-122"/>
              </a:rPr>
              <a:t>   </a:t>
            </a:r>
            <a:r>
              <a:rPr kumimoji="1" lang="zh-CN" altLang="en-US" sz="2400" b="1" dirty="0" smtClean="0">
                <a:solidFill>
                  <a:srgbClr val="000099"/>
                </a:solidFill>
                <a:effectLst>
                  <a:outerShdw blurRad="38100" dist="38100" dir="2700000" algn="tl">
                    <a:srgbClr val="C0C0C0"/>
                  </a:outerShdw>
                </a:effectLst>
                <a:latin typeface="Arial" pitchFamily="34" charset="0"/>
                <a:ea typeface="黑体" pitchFamily="49" charset="-122"/>
              </a:rPr>
              <a:t>外界</a:t>
            </a:r>
            <a:r>
              <a:rPr kumimoji="1" lang="zh-CN" altLang="en-US" sz="2400" b="1" dirty="0">
                <a:solidFill>
                  <a:srgbClr val="000099"/>
                </a:solidFill>
                <a:effectLst>
                  <a:outerShdw blurRad="38100" dist="38100" dir="2700000" algn="tl">
                    <a:srgbClr val="C0C0C0"/>
                  </a:outerShdw>
                </a:effectLst>
                <a:latin typeface="Arial" pitchFamily="34" charset="0"/>
                <a:ea typeface="黑体" pitchFamily="49" charset="-122"/>
              </a:rPr>
              <a:t>电场、带电粒子、离子形成的电场及磁场的作用使谱线变宽的现象；影响较小；</a:t>
            </a:r>
          </a:p>
          <a:p>
            <a:pPr algn="just" eaLnBrk="0" hangingPunct="0">
              <a:lnSpc>
                <a:spcPct val="120000"/>
              </a:lnSpc>
            </a:pPr>
            <a:r>
              <a:rPr kumimoji="1" lang="zh-CN" altLang="en-US" sz="2400" b="1" dirty="0">
                <a:solidFill>
                  <a:srgbClr val="000099"/>
                </a:solidFill>
                <a:effectLst>
                  <a:outerShdw blurRad="38100" dist="38100" dir="2700000" algn="tl">
                    <a:srgbClr val="C0C0C0"/>
                  </a:outerShdw>
                </a:effectLst>
                <a:latin typeface="Arial" pitchFamily="34" charset="0"/>
                <a:ea typeface="黑体" pitchFamily="49" charset="-122"/>
              </a:rPr>
              <a:t>  </a:t>
            </a:r>
            <a:r>
              <a:rPr kumimoji="1" lang="zh-CN" altLang="en-US" sz="2400" b="1" dirty="0" smtClean="0">
                <a:solidFill>
                  <a:srgbClr val="000099"/>
                </a:solidFill>
                <a:effectLst>
                  <a:outerShdw blurRad="38100" dist="38100" dir="2700000" algn="tl">
                    <a:srgbClr val="C0C0C0"/>
                  </a:outerShdw>
                </a:effectLst>
                <a:latin typeface="Arial" pitchFamily="34" charset="0"/>
                <a:ea typeface="黑体" pitchFamily="49" charset="-122"/>
              </a:rPr>
              <a:t>     在</a:t>
            </a:r>
            <a:r>
              <a:rPr kumimoji="1" lang="zh-CN" altLang="en-US" sz="2400" b="1" dirty="0">
                <a:solidFill>
                  <a:srgbClr val="000099"/>
                </a:solidFill>
                <a:effectLst>
                  <a:outerShdw blurRad="38100" dist="38100" dir="2700000" algn="tl">
                    <a:srgbClr val="C0C0C0"/>
                  </a:outerShdw>
                </a:effectLst>
                <a:latin typeface="Arial" pitchFamily="34" charset="0"/>
                <a:ea typeface="黑体" pitchFamily="49" charset="-122"/>
              </a:rPr>
              <a:t>一般分析条件下</a:t>
            </a:r>
            <a:r>
              <a:rPr kumimoji="1" lang="zh-CN" altLang="en-US" sz="2400" b="1" dirty="0">
                <a:solidFill>
                  <a:srgbClr val="FF0000"/>
                </a:solidFill>
                <a:latin typeface="黑体" pitchFamily="49" charset="-122"/>
                <a:ea typeface="黑体" pitchFamily="49" charset="-122"/>
              </a:rPr>
              <a:t>温度变宽</a:t>
            </a:r>
            <a:r>
              <a:rPr kumimoji="1" lang="zh-CN" altLang="en-US" sz="2400" b="1" dirty="0">
                <a:solidFill>
                  <a:srgbClr val="000099"/>
                </a:solidFill>
                <a:effectLst>
                  <a:outerShdw blurRad="38100" dist="38100" dir="2700000" algn="tl">
                    <a:srgbClr val="C0C0C0"/>
                  </a:outerShdw>
                </a:effectLst>
                <a:latin typeface="Arial" pitchFamily="34" charset="0"/>
                <a:ea typeface="黑体" pitchFamily="49" charset="-122"/>
              </a:rPr>
              <a:t>和</a:t>
            </a:r>
            <a:r>
              <a:rPr kumimoji="1" lang="zh-CN" altLang="en-US" sz="2400" b="1" dirty="0">
                <a:solidFill>
                  <a:srgbClr val="FF0000"/>
                </a:solidFill>
                <a:latin typeface="黑体" pitchFamily="49" charset="-122"/>
                <a:ea typeface="黑体" pitchFamily="49" charset="-122"/>
              </a:rPr>
              <a:t>劳伦兹</a:t>
            </a:r>
            <a:r>
              <a:rPr kumimoji="1" lang="zh-CN" altLang="en-US" sz="2400" b="1" dirty="0" smtClean="0">
                <a:solidFill>
                  <a:srgbClr val="000099"/>
                </a:solidFill>
                <a:effectLst>
                  <a:outerShdw blurRad="38100" dist="38100" dir="2700000" algn="tl">
                    <a:srgbClr val="C0C0C0"/>
                  </a:outerShdw>
                </a:effectLst>
                <a:latin typeface="Arial" pitchFamily="34" charset="0"/>
                <a:ea typeface="黑体" pitchFamily="49" charset="-122"/>
              </a:rPr>
              <a:t>为主。</a:t>
            </a:r>
            <a:endParaRPr kumimoji="1" lang="zh-CN" altLang="en-US" sz="2400" b="1" dirty="0">
              <a:solidFill>
                <a:srgbClr val="000099"/>
              </a:solidFill>
              <a:effectLst>
                <a:outerShdw blurRad="38100" dist="38100" dir="2700000" algn="tl">
                  <a:srgbClr val="C0C0C0"/>
                </a:outerShdw>
              </a:effectLst>
              <a:latin typeface="Arial" pitchFamily="34" charset="0"/>
              <a:ea typeface="黑体" pitchFamily="49" charset="-122"/>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74" name="Rectangle 10"/>
          <p:cNvSpPr>
            <a:spLocks noChangeArrowheads="1"/>
          </p:cNvSpPr>
          <p:nvPr/>
        </p:nvSpPr>
        <p:spPr bwMode="auto">
          <a:xfrm>
            <a:off x="38100" y="76200"/>
            <a:ext cx="4229100" cy="825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tIns="165048" bIns="165048" anchor="ctr">
            <a:spAutoFit/>
          </a:bodyPr>
          <a:lstStyle/>
          <a:p>
            <a:r>
              <a:rPr kumimoji="1" lang="en-US" altLang="zh-CN" sz="3200" b="1" dirty="0" smtClean="0">
                <a:solidFill>
                  <a:srgbClr val="800000"/>
                </a:solidFill>
                <a:effectLst>
                  <a:outerShdw blurRad="38100" dist="38100" dir="2700000" algn="tl">
                    <a:srgbClr val="C0C0C0"/>
                  </a:outerShdw>
                </a:effectLst>
                <a:latin typeface="Arial" pitchFamily="34" charset="0"/>
                <a:ea typeface="黑体" pitchFamily="49" charset="-122"/>
              </a:rPr>
              <a:t>4.2.3 </a:t>
            </a:r>
            <a:r>
              <a:rPr kumimoji="1" lang="zh-CN" altLang="en-US" sz="3200" b="1" dirty="0" smtClean="0">
                <a:solidFill>
                  <a:srgbClr val="800000"/>
                </a:solidFill>
                <a:effectLst>
                  <a:outerShdw blurRad="38100" dist="38100" dir="2700000" algn="tl">
                    <a:srgbClr val="C0C0C0"/>
                  </a:outerShdw>
                </a:effectLst>
                <a:latin typeface="Arial" pitchFamily="34" charset="0"/>
                <a:ea typeface="黑体" pitchFamily="49" charset="-122"/>
              </a:rPr>
              <a:t>原子</a:t>
            </a:r>
            <a:r>
              <a:rPr kumimoji="1" lang="zh-CN" altLang="en-US" sz="3200" b="1" dirty="0">
                <a:solidFill>
                  <a:srgbClr val="800000"/>
                </a:solidFill>
                <a:effectLst>
                  <a:outerShdw blurRad="38100" dist="38100" dir="2700000" algn="tl">
                    <a:srgbClr val="C0C0C0"/>
                  </a:outerShdw>
                </a:effectLst>
                <a:latin typeface="Arial" pitchFamily="34" charset="0"/>
                <a:ea typeface="黑体" pitchFamily="49" charset="-122"/>
              </a:rPr>
              <a:t>吸收的测量</a:t>
            </a:r>
          </a:p>
        </p:txBody>
      </p:sp>
      <p:graphicFrame>
        <p:nvGraphicFramePr>
          <p:cNvPr id="11275" name="Object 11"/>
          <p:cNvGraphicFramePr>
            <a:graphicFrameLocks noChangeAspect="1"/>
          </p:cNvGraphicFramePr>
          <p:nvPr>
            <p:extLst>
              <p:ext uri="{D42A27DB-BD31-4B8C-83A1-F6EECF244321}">
                <p14:modId xmlns:p14="http://schemas.microsoft.com/office/powerpoint/2010/main" val="3255180870"/>
              </p:ext>
            </p:extLst>
          </p:nvPr>
        </p:nvGraphicFramePr>
        <p:xfrm>
          <a:off x="5331193" y="1524000"/>
          <a:ext cx="2649538" cy="1042988"/>
        </p:xfrm>
        <a:graphic>
          <a:graphicData uri="http://schemas.openxmlformats.org/presentationml/2006/ole">
            <mc:AlternateContent xmlns:mc="http://schemas.openxmlformats.org/markup-compatibility/2006">
              <mc:Choice xmlns:v="urn:schemas-microsoft-com:vml" Requires="v">
                <p:oleObj spid="_x0000_s11381" name="Equation" r:id="rId3" imgW="1193760" imgH="469800" progId="Equation.3">
                  <p:embed/>
                </p:oleObj>
              </mc:Choice>
              <mc:Fallback>
                <p:oleObj name="Equation" r:id="rId3" imgW="1193760" imgH="469800" progId="Equation.3">
                  <p:embed/>
                  <p:pic>
                    <p:nvPicPr>
                      <p:cNvPr id="0" name="Object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1193" y="1524000"/>
                        <a:ext cx="2649538" cy="1042988"/>
                      </a:xfrm>
                      <a:prstGeom prst="rect">
                        <a:avLst/>
                      </a:prstGeom>
                      <a:noFill/>
                      <a:ln>
                        <a:noFill/>
                      </a:ln>
                      <a:effectLst/>
                      <a:extLst>
                        <a:ext uri="{909E8E84-426E-40DD-AFC4-6F175D3DCCD1}">
                          <a14:hiddenFill xmlns:a14="http://schemas.microsoft.com/office/drawing/2010/main">
                            <a:solidFill>
                              <a:srgbClr val="CCECFF"/>
                            </a:solidFill>
                          </a14:hiddenFill>
                        </a:ext>
                        <a:ext uri="{91240B29-F687-4F45-9708-019B960494DF}">
                          <a14:hiddenLine xmlns:a14="http://schemas.microsoft.com/office/drawing/2010/main" w="9525">
                            <a:solidFill>
                              <a:srgbClr val="FF33CC"/>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276" name="Text Box 12"/>
          <p:cNvSpPr txBox="1">
            <a:spLocks noChangeArrowheads="1"/>
          </p:cNvSpPr>
          <p:nvPr/>
        </p:nvSpPr>
        <p:spPr bwMode="auto">
          <a:xfrm>
            <a:off x="4762500" y="2667000"/>
            <a:ext cx="4152900" cy="5724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p>
            <a:pPr algn="just" eaLnBrk="0" hangingPunct="0">
              <a:lnSpc>
                <a:spcPct val="130000"/>
              </a:lnSpc>
            </a:pPr>
            <a:r>
              <a:rPr kumimoji="1" lang="en-US" altLang="zh-CN" sz="2400" b="1" dirty="0" smtClean="0">
                <a:solidFill>
                  <a:srgbClr val="000066"/>
                </a:solidFill>
                <a:effectLst>
                  <a:outerShdw blurRad="38100" dist="38100" dir="2700000" algn="tl">
                    <a:srgbClr val="C0C0C0"/>
                  </a:outerShdw>
                </a:effectLst>
                <a:latin typeface="Arial" pitchFamily="34" charset="0"/>
                <a:ea typeface="黑体" pitchFamily="49" charset="-122"/>
              </a:rPr>
              <a:t>N</a:t>
            </a:r>
            <a:r>
              <a:rPr kumimoji="1" lang="en-US" altLang="zh-CN" sz="2400" b="1" baseline="-25000" dirty="0" smtClean="0">
                <a:solidFill>
                  <a:srgbClr val="000066"/>
                </a:solidFill>
                <a:effectLst>
                  <a:outerShdw blurRad="38100" dist="38100" dir="2700000" algn="tl">
                    <a:srgbClr val="C0C0C0"/>
                  </a:outerShdw>
                </a:effectLst>
                <a:latin typeface="Arial" pitchFamily="34" charset="0"/>
                <a:ea typeface="黑体" pitchFamily="49" charset="-122"/>
              </a:rPr>
              <a:t>0</a:t>
            </a:r>
            <a:r>
              <a:rPr kumimoji="1" lang="zh-CN" altLang="en-US" sz="2400" b="1" dirty="0">
                <a:solidFill>
                  <a:srgbClr val="000066"/>
                </a:solidFill>
                <a:effectLst>
                  <a:outerShdw blurRad="38100" dist="38100" dir="2700000" algn="tl">
                    <a:srgbClr val="C0C0C0"/>
                  </a:outerShdw>
                </a:effectLst>
                <a:latin typeface="Arial" pitchFamily="34" charset="0"/>
                <a:ea typeface="黑体" pitchFamily="49" charset="-122"/>
              </a:rPr>
              <a:t>为单位体积内基态原子</a:t>
            </a:r>
            <a:r>
              <a:rPr kumimoji="1" lang="zh-CN" altLang="en-US" sz="2400" b="1" dirty="0" smtClean="0">
                <a:solidFill>
                  <a:srgbClr val="000066"/>
                </a:solidFill>
                <a:effectLst>
                  <a:outerShdw blurRad="38100" dist="38100" dir="2700000" algn="tl">
                    <a:srgbClr val="C0C0C0"/>
                  </a:outerShdw>
                </a:effectLst>
                <a:latin typeface="Arial" pitchFamily="34" charset="0"/>
                <a:ea typeface="黑体" pitchFamily="49" charset="-122"/>
              </a:rPr>
              <a:t>数</a:t>
            </a:r>
            <a:endParaRPr kumimoji="1" lang="zh-CN" altLang="en-US" sz="2400" b="1" dirty="0">
              <a:solidFill>
                <a:srgbClr val="000066"/>
              </a:solidFill>
              <a:effectLst>
                <a:outerShdw blurRad="38100" dist="38100" dir="2700000" algn="tl">
                  <a:srgbClr val="C0C0C0"/>
                </a:outerShdw>
              </a:effectLst>
              <a:latin typeface="Arial" pitchFamily="34" charset="0"/>
              <a:ea typeface="黑体" pitchFamily="49" charset="-122"/>
            </a:endParaRPr>
          </a:p>
        </p:txBody>
      </p:sp>
      <p:pic>
        <p:nvPicPr>
          <p:cNvPr id="11278" name="Picture 14"/>
          <p:cNvPicPr>
            <a:picLocks noChangeAspect="1" noChangeArrowheads="1"/>
          </p:cNvPicPr>
          <p:nvPr/>
        </p:nvPicPr>
        <p:blipFill rotWithShape="1">
          <a:blip r:embed="rId5">
            <a:extLst>
              <a:ext uri="{28A0092B-C50C-407E-A947-70E740481C1C}">
                <a14:useLocalDpi xmlns:a14="http://schemas.microsoft.com/office/drawing/2010/main" val="0"/>
              </a:ext>
            </a:extLst>
          </a:blip>
          <a:srcRect l="43460" t="3465" r="1811" b="15217"/>
          <a:stretch/>
        </p:blipFill>
        <p:spPr bwMode="auto">
          <a:xfrm>
            <a:off x="599573" y="901962"/>
            <a:ext cx="3220453" cy="2596303"/>
          </a:xfrm>
          <a:prstGeom prst="rect">
            <a:avLst/>
          </a:prstGeom>
        </p:spPr>
        <p:style>
          <a:lnRef idx="0">
            <a:schemeClr val="accent6"/>
          </a:lnRef>
          <a:fillRef idx="3">
            <a:schemeClr val="accent6"/>
          </a:fillRef>
          <a:effectRef idx="3">
            <a:schemeClr val="accent6"/>
          </a:effectRef>
          <a:fontRef idx="minor">
            <a:schemeClr val="lt1"/>
          </a:fontRef>
        </p:style>
      </p:pic>
      <p:graphicFrame>
        <p:nvGraphicFramePr>
          <p:cNvPr id="2" name="对象 1"/>
          <p:cNvGraphicFramePr>
            <a:graphicFrameLocks noChangeAspect="1"/>
          </p:cNvGraphicFramePr>
          <p:nvPr>
            <p:extLst>
              <p:ext uri="{D42A27DB-BD31-4B8C-83A1-F6EECF244321}">
                <p14:modId xmlns:p14="http://schemas.microsoft.com/office/powerpoint/2010/main" val="815884752"/>
              </p:ext>
            </p:extLst>
          </p:nvPr>
        </p:nvGraphicFramePr>
        <p:xfrm>
          <a:off x="419100" y="3680240"/>
          <a:ext cx="3581400" cy="2924175"/>
        </p:xfrm>
        <a:graphic>
          <a:graphicData uri="http://schemas.openxmlformats.org/presentationml/2006/ole">
            <mc:AlternateContent xmlns:mc="http://schemas.openxmlformats.org/markup-compatibility/2006">
              <mc:Choice xmlns:v="urn:schemas-microsoft-com:vml" Requires="v">
                <p:oleObj spid="_x0000_s11382" name="BMP 图象" r:id="rId6" imgW="2600000" imgH="2123810" progId="PBrush">
                  <p:embed/>
                </p:oleObj>
              </mc:Choice>
              <mc:Fallback>
                <p:oleObj name="BMP 图象" r:id="rId6" imgW="2600000" imgH="2123810" progId="PBrush">
                  <p:embed/>
                  <p:pic>
                    <p:nvPicPr>
                      <p:cNvPr id="0" name="Object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9100" y="3680240"/>
                        <a:ext cx="3581400" cy="2924175"/>
                      </a:xfrm>
                      <a:prstGeom prst="rect">
                        <a:avLst/>
                      </a:prstGeom>
                      <a:noFill/>
                      <a:ln>
                        <a:solidFill>
                          <a:srgbClr val="006600"/>
                        </a:solidFill>
                      </a:ln>
                      <a:effectLst/>
                    </p:spPr>
                  </p:pic>
                </p:oleObj>
              </mc:Fallback>
            </mc:AlternateContent>
          </a:graphicData>
        </a:graphic>
      </p:graphicFrame>
      <p:sp>
        <p:nvSpPr>
          <p:cNvPr id="9" name="Text Box 4"/>
          <p:cNvSpPr txBox="1">
            <a:spLocks noChangeArrowheads="1"/>
          </p:cNvSpPr>
          <p:nvPr/>
        </p:nvSpPr>
        <p:spPr bwMode="auto">
          <a:xfrm>
            <a:off x="4267199" y="3510879"/>
            <a:ext cx="4724401" cy="3194721"/>
          </a:xfrm>
          <a:prstGeom prst="rect">
            <a:avLst/>
          </a:prstGeom>
          <a:ln/>
        </p:spPr>
        <p:style>
          <a:lnRef idx="1">
            <a:schemeClr val="accent2"/>
          </a:lnRef>
          <a:fillRef idx="2">
            <a:schemeClr val="accent2"/>
          </a:fillRef>
          <a:effectRef idx="1">
            <a:schemeClr val="accent2"/>
          </a:effectRef>
          <a:fontRef idx="minor">
            <a:schemeClr val="dk1"/>
          </a:fontRef>
        </p:style>
        <p:txBody>
          <a:bodyPr wrap="square">
            <a:spAutoFit/>
          </a:bodyPr>
          <a:lstStyle/>
          <a:p>
            <a:pPr algn="just" eaLnBrk="0" hangingPunct="0">
              <a:lnSpc>
                <a:spcPct val="120000"/>
              </a:lnSpc>
            </a:pPr>
            <a:r>
              <a:rPr kumimoji="1" lang="zh-CN" altLang="en-US" sz="2400" b="1" dirty="0" smtClean="0">
                <a:solidFill>
                  <a:srgbClr val="000066"/>
                </a:solidFill>
                <a:latin typeface="黑体" pitchFamily="49" charset="-122"/>
                <a:ea typeface="黑体" pitchFamily="49" charset="-122"/>
              </a:rPr>
              <a:t>传统光源（氘灯，钨灯）进行照射分</a:t>
            </a:r>
            <a:r>
              <a:rPr kumimoji="1" lang="zh-CN" altLang="en-US" sz="2400" b="1" dirty="0">
                <a:solidFill>
                  <a:srgbClr val="000066"/>
                </a:solidFill>
                <a:latin typeface="黑体" pitchFamily="49" charset="-122"/>
                <a:ea typeface="黑体" pitchFamily="49" charset="-122"/>
              </a:rPr>
              <a:t>光后，光谱通带</a:t>
            </a:r>
            <a:r>
              <a:rPr kumimoji="1" lang="en-US" altLang="zh-CN" sz="2400" b="1" dirty="0">
                <a:solidFill>
                  <a:srgbClr val="000066"/>
                </a:solidFill>
                <a:latin typeface="黑体" pitchFamily="49" charset="-122"/>
                <a:ea typeface="黑体" pitchFamily="49" charset="-122"/>
              </a:rPr>
              <a:t>0.2 nm</a:t>
            </a:r>
            <a:r>
              <a:rPr kumimoji="1" lang="zh-CN" altLang="en-US" sz="2400" b="1" dirty="0">
                <a:solidFill>
                  <a:srgbClr val="000066"/>
                </a:solidFill>
                <a:latin typeface="黑体" pitchFamily="49" charset="-122"/>
                <a:ea typeface="黑体" pitchFamily="49" charset="-122"/>
              </a:rPr>
              <a:t>。而原子吸收线半宽</a:t>
            </a:r>
            <a:r>
              <a:rPr kumimoji="1" lang="zh-CN" altLang="en-US" sz="2400" b="1" dirty="0" smtClean="0">
                <a:solidFill>
                  <a:srgbClr val="000066"/>
                </a:solidFill>
                <a:latin typeface="黑体" pitchFamily="49" charset="-122"/>
                <a:ea typeface="黑体" pitchFamily="49" charset="-122"/>
              </a:rPr>
              <a:t>度为</a:t>
            </a:r>
            <a:r>
              <a:rPr kumimoji="1" lang="en-US" altLang="zh-CN" sz="2400" b="1" dirty="0" smtClean="0">
                <a:solidFill>
                  <a:srgbClr val="000066"/>
                </a:solidFill>
                <a:latin typeface="黑体" pitchFamily="49" charset="-122"/>
                <a:ea typeface="黑体" pitchFamily="49" charset="-122"/>
              </a:rPr>
              <a:t>10</a:t>
            </a:r>
            <a:r>
              <a:rPr kumimoji="1" lang="en-US" altLang="zh-CN" sz="2400" b="1" baseline="30000" dirty="0" smtClean="0">
                <a:solidFill>
                  <a:srgbClr val="000066"/>
                </a:solidFill>
                <a:latin typeface="黑体" pitchFamily="49" charset="-122"/>
                <a:ea typeface="黑体" pitchFamily="49" charset="-122"/>
              </a:rPr>
              <a:t>-3 </a:t>
            </a:r>
            <a:r>
              <a:rPr kumimoji="1" lang="en-US" altLang="zh-CN" sz="2400" b="1" dirty="0" smtClean="0">
                <a:solidFill>
                  <a:srgbClr val="000066"/>
                </a:solidFill>
                <a:latin typeface="黑体" pitchFamily="49" charset="-122"/>
                <a:ea typeface="黑体" pitchFamily="49" charset="-122"/>
              </a:rPr>
              <a:t>nm</a:t>
            </a:r>
            <a:r>
              <a:rPr kumimoji="1" lang="zh-CN" altLang="en-US" sz="2400" b="1" dirty="0" smtClean="0">
                <a:solidFill>
                  <a:srgbClr val="000066"/>
                </a:solidFill>
                <a:latin typeface="黑体" pitchFamily="49" charset="-122"/>
                <a:ea typeface="黑体" pitchFamily="49" charset="-122"/>
              </a:rPr>
              <a:t>。吸收光的强度变化仅为</a:t>
            </a:r>
            <a:r>
              <a:rPr kumimoji="1" lang="en-US" altLang="zh-CN" sz="2400" b="1" dirty="0" smtClean="0">
                <a:solidFill>
                  <a:srgbClr val="000066"/>
                </a:solidFill>
                <a:latin typeface="黑体" pitchFamily="49" charset="-122"/>
                <a:ea typeface="黑体" pitchFamily="49" charset="-122"/>
              </a:rPr>
              <a:t>0.5%</a:t>
            </a:r>
            <a:r>
              <a:rPr kumimoji="1" lang="zh-CN" altLang="en-US" sz="2400" b="1" dirty="0" smtClean="0">
                <a:solidFill>
                  <a:srgbClr val="000066"/>
                </a:solidFill>
                <a:latin typeface="黑体" pitchFamily="49" charset="-122"/>
                <a:ea typeface="黑体" pitchFamily="49" charset="-122"/>
              </a:rPr>
              <a:t>。灵敏度极差</a:t>
            </a:r>
            <a:r>
              <a:rPr kumimoji="1" lang="zh-CN" altLang="en-US" sz="2400" b="1" dirty="0">
                <a:solidFill>
                  <a:srgbClr val="000066"/>
                </a:solidFill>
                <a:latin typeface="黑体" pitchFamily="49" charset="-122"/>
                <a:ea typeface="黑体" pitchFamily="49" charset="-122"/>
              </a:rPr>
              <a:t>。要测量这样一条半宽度很小的吸收线的积分吸收值，需要分辨率高达五十万的单色器</a:t>
            </a:r>
            <a:r>
              <a:rPr kumimoji="1" lang="zh-CN" altLang="en-US" sz="2400" b="1" dirty="0" smtClean="0">
                <a:solidFill>
                  <a:srgbClr val="000066"/>
                </a:solidFill>
                <a:latin typeface="黑体" pitchFamily="49" charset="-122"/>
                <a:ea typeface="黑体" pitchFamily="49" charset="-122"/>
              </a:rPr>
              <a:t>。</a:t>
            </a:r>
          </a:p>
        </p:txBody>
      </p:sp>
      <p:sp>
        <p:nvSpPr>
          <p:cNvPr id="3" name="矩形标注 2"/>
          <p:cNvSpPr/>
          <p:nvPr/>
        </p:nvSpPr>
        <p:spPr>
          <a:xfrm>
            <a:off x="4114800" y="223684"/>
            <a:ext cx="4876801" cy="1219200"/>
          </a:xfrm>
          <a:prstGeom prst="wedgeRectCallout">
            <a:avLst>
              <a:gd name="adj1" fmla="val -84747"/>
              <a:gd name="adj2" fmla="val 119443"/>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eaLnBrk="0" hangingPunct="0">
              <a:lnSpc>
                <a:spcPct val="130000"/>
              </a:lnSpc>
            </a:pPr>
            <a:r>
              <a:rPr kumimoji="1" lang="zh-CN" altLang="en-US" sz="2400" b="1" dirty="0">
                <a:solidFill>
                  <a:srgbClr val="000066"/>
                </a:solidFill>
                <a:effectLst>
                  <a:outerShdw blurRad="38100" dist="38100" dir="2700000" algn="tl">
                    <a:srgbClr val="C0C0C0"/>
                  </a:outerShdw>
                </a:effectLst>
                <a:latin typeface="Arial" pitchFamily="34" charset="0"/>
                <a:ea typeface="黑体" pitchFamily="49" charset="-122"/>
              </a:rPr>
              <a:t>在原子吸收分析中常将原子蒸汽所吸收的全部能量称为</a:t>
            </a:r>
            <a:r>
              <a:rPr kumimoji="1" lang="zh-CN" altLang="en-US" sz="2400" b="1" dirty="0">
                <a:solidFill>
                  <a:srgbClr val="003300"/>
                </a:solidFill>
                <a:effectLst>
                  <a:outerShdw blurRad="38100" dist="38100" dir="2700000" algn="tl">
                    <a:srgbClr val="C0C0C0"/>
                  </a:outerShdw>
                </a:effectLst>
                <a:latin typeface="Times New Roman" pitchFamily="18" charset="0"/>
                <a:ea typeface="黑体" pitchFamily="49" charset="-122"/>
              </a:rPr>
              <a:t>积分吸收</a:t>
            </a:r>
            <a:r>
              <a:rPr kumimoji="1" lang="zh-CN" altLang="en-US" sz="2400" b="1" dirty="0">
                <a:solidFill>
                  <a:srgbClr val="000066"/>
                </a:solidFill>
                <a:effectLst>
                  <a:outerShdw blurRad="38100" dist="38100" dir="2700000" algn="tl">
                    <a:srgbClr val="C0C0C0"/>
                  </a:outerShdw>
                </a:effectLst>
                <a:latin typeface="Arial" pitchFamily="34" charset="0"/>
                <a:ea typeface="黑体" pitchFamily="49" charset="-122"/>
              </a:rPr>
              <a:t>。</a:t>
            </a: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3684</TotalTime>
  <Words>4781</Words>
  <Application>Microsoft Office PowerPoint</Application>
  <PresentationFormat>全屏显示(4:3)</PresentationFormat>
  <Paragraphs>435</Paragraphs>
  <Slides>61</Slides>
  <Notes>7</Notes>
  <HiddenSlides>0</HiddenSlides>
  <MMClips>0</MMClips>
  <ScaleCrop>false</ScaleCrop>
  <HeadingPairs>
    <vt:vector size="6" baseType="variant">
      <vt:variant>
        <vt:lpstr>主题</vt:lpstr>
      </vt:variant>
      <vt:variant>
        <vt:i4>1</vt:i4>
      </vt:variant>
      <vt:variant>
        <vt:lpstr>嵌入 OLE 服务器</vt:lpstr>
      </vt:variant>
      <vt:variant>
        <vt:i4>5</vt:i4>
      </vt:variant>
      <vt:variant>
        <vt:lpstr>幻灯片标题</vt:lpstr>
      </vt:variant>
      <vt:variant>
        <vt:i4>61</vt:i4>
      </vt:variant>
    </vt:vector>
  </HeadingPairs>
  <TitlesOfParts>
    <vt:vector size="67" baseType="lpstr">
      <vt:lpstr>默认设计模板</vt:lpstr>
      <vt:lpstr>公式</vt:lpstr>
      <vt:lpstr>Equation</vt:lpstr>
      <vt:lpstr>BMP 图象</vt:lpstr>
      <vt:lpstr>Photo Editor 照片</vt:lpstr>
      <vt:lpstr>位图图像</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3.其他原子化方法</vt:lpstr>
      <vt:lpstr>（2）冷原子化法</vt:lpstr>
      <vt:lpstr>三、单色器</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Yang</dc:creator>
  <cp:lastModifiedBy>Yang</cp:lastModifiedBy>
  <cp:revision>422</cp:revision>
  <cp:lastPrinted>1601-01-01T00:00:00Z</cp:lastPrinted>
  <dcterms:created xsi:type="dcterms:W3CDTF">1601-01-01T00:00:00Z</dcterms:created>
  <dcterms:modified xsi:type="dcterms:W3CDTF">2023-04-21T09:12:19Z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1</vt:i4>
  </property>
</Properties>
</file>